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65" r:id="rId3"/>
    <p:sldId id="273" r:id="rId4"/>
    <p:sldId id="274" r:id="rId5"/>
    <p:sldId id="267" r:id="rId6"/>
    <p:sldId id="275" r:id="rId7"/>
    <p:sldId id="276" r:id="rId8"/>
    <p:sldId id="277" r:id="rId9"/>
    <p:sldId id="278" r:id="rId10"/>
    <p:sldId id="279" r:id="rId11"/>
    <p:sldId id="280" r:id="rId12"/>
    <p:sldId id="281" r:id="rId13"/>
    <p:sldId id="282" r:id="rId14"/>
    <p:sldId id="283" r:id="rId15"/>
    <p:sldId id="284" r:id="rId16"/>
    <p:sldId id="285" r:id="rId17"/>
    <p:sldId id="286" r:id="rId18"/>
    <p:sldId id="288" r:id="rId19"/>
    <p:sldId id="287" r:id="rId20"/>
    <p:sldId id="289" r:id="rId21"/>
    <p:sldId id="290" r:id="rId22"/>
    <p:sldId id="291" r:id="rId23"/>
    <p:sldId id="268" r:id="rId24"/>
    <p:sldId id="264" r:id="rId25"/>
    <p:sldId id="269" r:id="rId26"/>
    <p:sldId id="270" r:id="rId27"/>
    <p:sldId id="271" r:id="rId28"/>
    <p:sldId id="259" r:id="rId29"/>
    <p:sldId id="272"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49" autoAdjust="0"/>
    <p:restoredTop sz="94660"/>
  </p:normalViewPr>
  <p:slideViewPr>
    <p:cSldViewPr snapToGrid="0">
      <p:cViewPr varScale="1">
        <p:scale>
          <a:sx n="50" d="100"/>
          <a:sy n="50" d="100"/>
        </p:scale>
        <p:origin x="60" y="3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58179-DD61-481D-90D4-6D661AB7FD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E66F18-038D-4AD1-8ACD-3AF2E7D3A1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7D9F122-8636-4F8F-8CAF-A973A656D2F0}"/>
              </a:ext>
            </a:extLst>
          </p:cNvPr>
          <p:cNvSpPr>
            <a:spLocks noGrp="1"/>
          </p:cNvSpPr>
          <p:nvPr>
            <p:ph type="dt" sz="half" idx="10"/>
          </p:nvPr>
        </p:nvSpPr>
        <p:spPr/>
        <p:txBody>
          <a:bodyPr/>
          <a:lstStyle/>
          <a:p>
            <a:fld id="{C84C6B4A-D187-4854-B527-3699A44AAD63}" type="datetimeFigureOut">
              <a:rPr lang="en-US" smtClean="0"/>
              <a:t>7/6/2025</a:t>
            </a:fld>
            <a:endParaRPr lang="en-US"/>
          </a:p>
        </p:txBody>
      </p:sp>
      <p:sp>
        <p:nvSpPr>
          <p:cNvPr id="5" name="Footer Placeholder 4">
            <a:extLst>
              <a:ext uri="{FF2B5EF4-FFF2-40B4-BE49-F238E27FC236}">
                <a16:creationId xmlns:a16="http://schemas.microsoft.com/office/drawing/2014/main" id="{92CB5F68-7071-4360-8E49-CC0D95EDBA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185FDB-4789-48A0-BF85-6006D17A4372}"/>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62132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888A3-1E03-426A-86A7-E35EDC22D8A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6F7D99-7B5D-4349-9F10-8CBE28D1C6F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0883E2-B8D4-437B-9538-BB31E64F87C3}"/>
              </a:ext>
            </a:extLst>
          </p:cNvPr>
          <p:cNvSpPr>
            <a:spLocks noGrp="1"/>
          </p:cNvSpPr>
          <p:nvPr>
            <p:ph type="dt" sz="half" idx="10"/>
          </p:nvPr>
        </p:nvSpPr>
        <p:spPr/>
        <p:txBody>
          <a:bodyPr/>
          <a:lstStyle/>
          <a:p>
            <a:fld id="{C84C6B4A-D187-4854-B527-3699A44AAD63}" type="datetimeFigureOut">
              <a:rPr lang="en-US" smtClean="0"/>
              <a:t>7/6/2025</a:t>
            </a:fld>
            <a:endParaRPr lang="en-US"/>
          </a:p>
        </p:txBody>
      </p:sp>
      <p:sp>
        <p:nvSpPr>
          <p:cNvPr id="5" name="Footer Placeholder 4">
            <a:extLst>
              <a:ext uri="{FF2B5EF4-FFF2-40B4-BE49-F238E27FC236}">
                <a16:creationId xmlns:a16="http://schemas.microsoft.com/office/drawing/2014/main" id="{87F883DE-796B-44A4-B9D5-1D2F008DBA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BF7306-A9A1-4C00-8054-44A08F7DB66A}"/>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287769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13173B-3542-43AC-ABBF-6021D1132C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72FEE7-9493-4E45-817E-AB547AF2EAA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A5B271-822A-4848-938C-26EFC69B61AA}"/>
              </a:ext>
            </a:extLst>
          </p:cNvPr>
          <p:cNvSpPr>
            <a:spLocks noGrp="1"/>
          </p:cNvSpPr>
          <p:nvPr>
            <p:ph type="dt" sz="half" idx="10"/>
          </p:nvPr>
        </p:nvSpPr>
        <p:spPr/>
        <p:txBody>
          <a:bodyPr/>
          <a:lstStyle/>
          <a:p>
            <a:fld id="{C84C6B4A-D187-4854-B527-3699A44AAD63}" type="datetimeFigureOut">
              <a:rPr lang="en-US" smtClean="0"/>
              <a:t>7/6/2025</a:t>
            </a:fld>
            <a:endParaRPr lang="en-US"/>
          </a:p>
        </p:txBody>
      </p:sp>
      <p:sp>
        <p:nvSpPr>
          <p:cNvPr id="5" name="Footer Placeholder 4">
            <a:extLst>
              <a:ext uri="{FF2B5EF4-FFF2-40B4-BE49-F238E27FC236}">
                <a16:creationId xmlns:a16="http://schemas.microsoft.com/office/drawing/2014/main" id="{19FCCD2A-920B-4D16-87A6-DB296571CA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904E89-EAA2-4857-8A1D-6C3D53F6B6AD}"/>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1513044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D378C-3683-4066-9926-B46472A488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E25B4D-4AC6-4536-BC8C-F8BFF36BD4A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3C7585-F902-446A-B090-7D8A04C19C04}"/>
              </a:ext>
            </a:extLst>
          </p:cNvPr>
          <p:cNvSpPr>
            <a:spLocks noGrp="1"/>
          </p:cNvSpPr>
          <p:nvPr>
            <p:ph type="dt" sz="half" idx="10"/>
          </p:nvPr>
        </p:nvSpPr>
        <p:spPr/>
        <p:txBody>
          <a:bodyPr/>
          <a:lstStyle/>
          <a:p>
            <a:fld id="{C84C6B4A-D187-4854-B527-3699A44AAD63}" type="datetimeFigureOut">
              <a:rPr lang="en-US" smtClean="0"/>
              <a:t>7/6/2025</a:t>
            </a:fld>
            <a:endParaRPr lang="en-US"/>
          </a:p>
        </p:txBody>
      </p:sp>
      <p:sp>
        <p:nvSpPr>
          <p:cNvPr id="5" name="Footer Placeholder 4">
            <a:extLst>
              <a:ext uri="{FF2B5EF4-FFF2-40B4-BE49-F238E27FC236}">
                <a16:creationId xmlns:a16="http://schemas.microsoft.com/office/drawing/2014/main" id="{388BACCC-6972-47DB-A651-D7D16F64B2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1BEE4E-9288-47FF-8949-D23C9DD4C50B}"/>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638915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8527D-4C7C-48C7-88AE-9104EFCF589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B76D6AC-437A-4020-88C0-7D80A243ED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F79A39D-98CF-47A8-8B5E-D9A0E7591326}"/>
              </a:ext>
            </a:extLst>
          </p:cNvPr>
          <p:cNvSpPr>
            <a:spLocks noGrp="1"/>
          </p:cNvSpPr>
          <p:nvPr>
            <p:ph type="dt" sz="half" idx="10"/>
          </p:nvPr>
        </p:nvSpPr>
        <p:spPr/>
        <p:txBody>
          <a:bodyPr/>
          <a:lstStyle/>
          <a:p>
            <a:fld id="{C84C6B4A-D187-4854-B527-3699A44AAD63}" type="datetimeFigureOut">
              <a:rPr lang="en-US" smtClean="0"/>
              <a:t>7/6/2025</a:t>
            </a:fld>
            <a:endParaRPr lang="en-US"/>
          </a:p>
        </p:txBody>
      </p:sp>
      <p:sp>
        <p:nvSpPr>
          <p:cNvPr id="5" name="Footer Placeholder 4">
            <a:extLst>
              <a:ext uri="{FF2B5EF4-FFF2-40B4-BE49-F238E27FC236}">
                <a16:creationId xmlns:a16="http://schemas.microsoft.com/office/drawing/2014/main" id="{B7DC4FCB-BC0F-4914-84A1-C6E264E1BC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B935B3-AA68-4C4D-8769-F2F7F3190A78}"/>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3135729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1C326-829D-49CD-8AD5-AB20FCA5B2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BF0493-8DAF-4F94-8863-F3FAE90246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ECB2296-E6EF-43D4-B788-E9485D7E20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A02A75-B154-4DBF-92F0-AF31281BF7EF}"/>
              </a:ext>
            </a:extLst>
          </p:cNvPr>
          <p:cNvSpPr>
            <a:spLocks noGrp="1"/>
          </p:cNvSpPr>
          <p:nvPr>
            <p:ph type="dt" sz="half" idx="10"/>
          </p:nvPr>
        </p:nvSpPr>
        <p:spPr/>
        <p:txBody>
          <a:bodyPr/>
          <a:lstStyle/>
          <a:p>
            <a:fld id="{C84C6B4A-D187-4854-B527-3699A44AAD63}" type="datetimeFigureOut">
              <a:rPr lang="en-US" smtClean="0"/>
              <a:t>7/6/2025</a:t>
            </a:fld>
            <a:endParaRPr lang="en-US"/>
          </a:p>
        </p:txBody>
      </p:sp>
      <p:sp>
        <p:nvSpPr>
          <p:cNvPr id="6" name="Footer Placeholder 5">
            <a:extLst>
              <a:ext uri="{FF2B5EF4-FFF2-40B4-BE49-F238E27FC236}">
                <a16:creationId xmlns:a16="http://schemas.microsoft.com/office/drawing/2014/main" id="{DB370D3C-BB0C-43AF-B607-8B9E44FD29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39EF99-A8D8-477C-9D2D-0FB10EF2034E}"/>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913773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C66EF-AD77-4BF6-92CE-75090B8DF6B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AC0CF22-26E7-4C98-B644-5E4A84FE58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323306-C03D-4D12-8F5C-AB555833B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CBEC283-AFC5-4646-98F0-51D55DB494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161A0F3-C4B1-4C7E-B421-629481A762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258DDB-DA7A-4022-8AED-AAE6F948873C}"/>
              </a:ext>
            </a:extLst>
          </p:cNvPr>
          <p:cNvSpPr>
            <a:spLocks noGrp="1"/>
          </p:cNvSpPr>
          <p:nvPr>
            <p:ph type="dt" sz="half" idx="10"/>
          </p:nvPr>
        </p:nvSpPr>
        <p:spPr/>
        <p:txBody>
          <a:bodyPr/>
          <a:lstStyle/>
          <a:p>
            <a:fld id="{C84C6B4A-D187-4854-B527-3699A44AAD63}" type="datetimeFigureOut">
              <a:rPr lang="en-US" smtClean="0"/>
              <a:t>7/6/2025</a:t>
            </a:fld>
            <a:endParaRPr lang="en-US"/>
          </a:p>
        </p:txBody>
      </p:sp>
      <p:sp>
        <p:nvSpPr>
          <p:cNvPr id="8" name="Footer Placeholder 7">
            <a:extLst>
              <a:ext uri="{FF2B5EF4-FFF2-40B4-BE49-F238E27FC236}">
                <a16:creationId xmlns:a16="http://schemas.microsoft.com/office/drawing/2014/main" id="{8723FB20-9327-4107-99B6-D13CF234452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4EE5875-F4CF-4064-A9D6-A0E31B163DD3}"/>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1224442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FCFB2-87FE-4469-B6B3-1C36198B5D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BEC6F7B-2A5B-40CF-ABE4-709AA5C7E0C7}"/>
              </a:ext>
            </a:extLst>
          </p:cNvPr>
          <p:cNvSpPr>
            <a:spLocks noGrp="1"/>
          </p:cNvSpPr>
          <p:nvPr>
            <p:ph type="dt" sz="half" idx="10"/>
          </p:nvPr>
        </p:nvSpPr>
        <p:spPr/>
        <p:txBody>
          <a:bodyPr/>
          <a:lstStyle/>
          <a:p>
            <a:fld id="{C84C6B4A-D187-4854-B527-3699A44AAD63}" type="datetimeFigureOut">
              <a:rPr lang="en-US" smtClean="0"/>
              <a:t>7/6/2025</a:t>
            </a:fld>
            <a:endParaRPr lang="en-US"/>
          </a:p>
        </p:txBody>
      </p:sp>
      <p:sp>
        <p:nvSpPr>
          <p:cNvPr id="4" name="Footer Placeholder 3">
            <a:extLst>
              <a:ext uri="{FF2B5EF4-FFF2-40B4-BE49-F238E27FC236}">
                <a16:creationId xmlns:a16="http://schemas.microsoft.com/office/drawing/2014/main" id="{4D05A73C-5C36-4446-93B8-B90D21FE5CB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4461366-5480-447B-B9E8-DFC1EF295989}"/>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1602735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0673DB-0CC2-4D72-822A-BA730622D4B2}"/>
              </a:ext>
            </a:extLst>
          </p:cNvPr>
          <p:cNvSpPr>
            <a:spLocks noGrp="1"/>
          </p:cNvSpPr>
          <p:nvPr>
            <p:ph type="dt" sz="half" idx="10"/>
          </p:nvPr>
        </p:nvSpPr>
        <p:spPr/>
        <p:txBody>
          <a:bodyPr/>
          <a:lstStyle/>
          <a:p>
            <a:fld id="{C84C6B4A-D187-4854-B527-3699A44AAD63}" type="datetimeFigureOut">
              <a:rPr lang="en-US" smtClean="0"/>
              <a:t>7/6/2025</a:t>
            </a:fld>
            <a:endParaRPr lang="en-US"/>
          </a:p>
        </p:txBody>
      </p:sp>
      <p:sp>
        <p:nvSpPr>
          <p:cNvPr id="3" name="Footer Placeholder 2">
            <a:extLst>
              <a:ext uri="{FF2B5EF4-FFF2-40B4-BE49-F238E27FC236}">
                <a16:creationId xmlns:a16="http://schemas.microsoft.com/office/drawing/2014/main" id="{A6C039D3-6C4F-47BE-86E7-41FAE630671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EFCDBF8-DE4F-4E48-91ED-9B03D9FBE408}"/>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3575997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49D2C-3C39-4CD3-BF02-8C5104816F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03739D5-DD9C-46DA-B50C-C95F3392D4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11129A-1CA7-43F0-84EC-1E6DCE418A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1D2A0C-E2E0-419C-8FCF-CF1F30412D61}"/>
              </a:ext>
            </a:extLst>
          </p:cNvPr>
          <p:cNvSpPr>
            <a:spLocks noGrp="1"/>
          </p:cNvSpPr>
          <p:nvPr>
            <p:ph type="dt" sz="half" idx="10"/>
          </p:nvPr>
        </p:nvSpPr>
        <p:spPr/>
        <p:txBody>
          <a:bodyPr/>
          <a:lstStyle/>
          <a:p>
            <a:fld id="{C84C6B4A-D187-4854-B527-3699A44AAD63}" type="datetimeFigureOut">
              <a:rPr lang="en-US" smtClean="0"/>
              <a:t>7/6/2025</a:t>
            </a:fld>
            <a:endParaRPr lang="en-US"/>
          </a:p>
        </p:txBody>
      </p:sp>
      <p:sp>
        <p:nvSpPr>
          <p:cNvPr id="6" name="Footer Placeholder 5">
            <a:extLst>
              <a:ext uri="{FF2B5EF4-FFF2-40B4-BE49-F238E27FC236}">
                <a16:creationId xmlns:a16="http://schemas.microsoft.com/office/drawing/2014/main" id="{BBEE2232-09B9-4286-B413-AF95A57D21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43013E-836F-43A4-B62E-3AE693AA6351}"/>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90716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74085-4434-43F9-BEB5-1E983B622F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9638F88-A5D1-42EE-95B4-FFD6E9E21D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89F9F0-382B-4C27-9CD5-A6D715C509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275BE0-1ED2-4F4C-A464-46092356F44B}"/>
              </a:ext>
            </a:extLst>
          </p:cNvPr>
          <p:cNvSpPr>
            <a:spLocks noGrp="1"/>
          </p:cNvSpPr>
          <p:nvPr>
            <p:ph type="dt" sz="half" idx="10"/>
          </p:nvPr>
        </p:nvSpPr>
        <p:spPr/>
        <p:txBody>
          <a:bodyPr/>
          <a:lstStyle/>
          <a:p>
            <a:fld id="{C84C6B4A-D187-4854-B527-3699A44AAD63}" type="datetimeFigureOut">
              <a:rPr lang="en-US" smtClean="0"/>
              <a:t>7/6/2025</a:t>
            </a:fld>
            <a:endParaRPr lang="en-US"/>
          </a:p>
        </p:txBody>
      </p:sp>
      <p:sp>
        <p:nvSpPr>
          <p:cNvPr id="6" name="Footer Placeholder 5">
            <a:extLst>
              <a:ext uri="{FF2B5EF4-FFF2-40B4-BE49-F238E27FC236}">
                <a16:creationId xmlns:a16="http://schemas.microsoft.com/office/drawing/2014/main" id="{E13C9281-29D9-4474-834A-3874B2D2DB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FC96BC-D537-4DC2-9454-88C0FBED5DFC}"/>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4188300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747D01-1024-4FED-970A-0ED224BC77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6FDF3C5-D88C-40E3-8B8A-486F8FEDCC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903764-4FED-4FFB-89A3-62D75C50A5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4C6B4A-D187-4854-B527-3699A44AAD63}" type="datetimeFigureOut">
              <a:rPr lang="en-US" smtClean="0"/>
              <a:t>7/6/2025</a:t>
            </a:fld>
            <a:endParaRPr lang="en-US"/>
          </a:p>
        </p:txBody>
      </p:sp>
      <p:sp>
        <p:nvSpPr>
          <p:cNvPr id="5" name="Footer Placeholder 4">
            <a:extLst>
              <a:ext uri="{FF2B5EF4-FFF2-40B4-BE49-F238E27FC236}">
                <a16:creationId xmlns:a16="http://schemas.microsoft.com/office/drawing/2014/main" id="{5706637A-46D9-406B-91A6-65D4FF0181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97A67AD-86A0-428F-8549-1AA6B9C928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23E42D-6C84-449A-A6A8-8EF720B3B803}" type="slidenum">
              <a:rPr lang="en-US" smtClean="0"/>
              <a:t>‹#›</a:t>
            </a:fld>
            <a:endParaRPr lang="en-US"/>
          </a:p>
        </p:txBody>
      </p:sp>
    </p:spTree>
    <p:extLst>
      <p:ext uri="{BB962C8B-B14F-4D97-AF65-F5344CB8AC3E}">
        <p14:creationId xmlns:p14="http://schemas.microsoft.com/office/powerpoint/2010/main" val="3229233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A745D18-300D-49AB-970E-43B704251669}"/>
              </a:ext>
            </a:extLst>
          </p:cNvPr>
          <p:cNvSpPr txBox="1"/>
          <p:nvPr/>
        </p:nvSpPr>
        <p:spPr>
          <a:xfrm>
            <a:off x="1887166" y="673805"/>
            <a:ext cx="7684851" cy="5016758"/>
          </a:xfrm>
          <a:prstGeom prst="rect">
            <a:avLst/>
          </a:prstGeom>
          <a:noFill/>
        </p:spPr>
        <p:txBody>
          <a:bodyPr wrap="square" rtlCol="0">
            <a:spAutoFit/>
          </a:bodyPr>
          <a:lstStyle/>
          <a:p>
            <a:pPr algn="ctr"/>
            <a:r>
              <a:rPr lang="en-GB" sz="8000" dirty="0">
                <a:solidFill>
                  <a:srgbClr val="FFC000"/>
                </a:solidFill>
                <a:effectLst>
                  <a:outerShdw blurRad="38100" dist="38100" dir="2700000" algn="tl">
                    <a:srgbClr val="000000">
                      <a:alpha val="43137"/>
                    </a:srgbClr>
                  </a:outerShdw>
                </a:effectLst>
                <a:latin typeface="Copperplate Gothic Bold" panose="020E0705020206020404" pitchFamily="34" charset="0"/>
              </a:rPr>
              <a:t>BEWARE OF THE VIPERS! (SEDUCING SPIRITS)</a:t>
            </a:r>
            <a:endParaRPr lang="en-US" sz="8000" dirty="0">
              <a:solidFill>
                <a:srgbClr val="FFC000"/>
              </a:solidFill>
              <a:effectLst>
                <a:outerShdw blurRad="38100" dist="38100" dir="2700000" algn="tl">
                  <a:srgbClr val="000000">
                    <a:alpha val="43137"/>
                  </a:srgbClr>
                </a:outerShdw>
              </a:effectLst>
              <a:latin typeface="Copperplate Gothic Bold" panose="020E0705020206020404" pitchFamily="34" charset="0"/>
            </a:endParaRPr>
          </a:p>
        </p:txBody>
      </p:sp>
      <p:sp>
        <p:nvSpPr>
          <p:cNvPr id="5" name="Rectangle 4">
            <a:extLst>
              <a:ext uri="{FF2B5EF4-FFF2-40B4-BE49-F238E27FC236}">
                <a16:creationId xmlns:a16="http://schemas.microsoft.com/office/drawing/2014/main" id="{CB62DE13-24F4-972F-4431-D0C921C21D16}"/>
              </a:ext>
            </a:extLst>
          </p:cNvPr>
          <p:cNvSpPr/>
          <p:nvPr/>
        </p:nvSpPr>
        <p:spPr>
          <a:xfrm>
            <a:off x="938179" y="673805"/>
            <a:ext cx="10041467" cy="5260067"/>
          </a:xfrm>
          <a:prstGeom prst="rect">
            <a:avLst/>
          </a:prstGeom>
          <a:noFill/>
          <a:ln w="1905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92187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A1D0D18C-44FD-B406-6D18-9ECEF3EACB71}"/>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6FB183A-6C01-EE2B-886D-19AC88C7E626}"/>
              </a:ext>
            </a:extLst>
          </p:cNvPr>
          <p:cNvSpPr txBox="1"/>
          <p:nvPr/>
        </p:nvSpPr>
        <p:spPr>
          <a:xfrm>
            <a:off x="180843" y="242899"/>
            <a:ext cx="11970867" cy="4801314"/>
          </a:xfrm>
          <a:prstGeom prst="rect">
            <a:avLst/>
          </a:prstGeom>
          <a:noFill/>
        </p:spPr>
        <p:txBody>
          <a:bodyPr wrap="square" rtlCol="0">
            <a:spAutoFit/>
          </a:bodyPr>
          <a:lstStyle/>
          <a:p>
            <a:r>
              <a:rPr lang="en-GB" sz="4200" dirty="0">
                <a:solidFill>
                  <a:schemeClr val="accent4"/>
                </a:solidFill>
                <a:latin typeface="Copperplate Gothic Bold" panose="020E0705020206020404" pitchFamily="34" charset="0"/>
              </a:rPr>
              <a:t> (b) Characteristics of the Viper</a:t>
            </a:r>
          </a:p>
          <a:p>
            <a:r>
              <a:rPr lang="en-GB" sz="6600" dirty="0">
                <a:solidFill>
                  <a:schemeClr val="bg1"/>
                </a:solidFill>
              </a:rPr>
              <a:t>consequences of eating from the forbidden tree and made her trust in another easy gospel.</a:t>
            </a:r>
          </a:p>
          <a:p>
            <a:endParaRPr lang="en-GB" sz="6600" dirty="0">
              <a:solidFill>
                <a:schemeClr val="bg1"/>
              </a:solidFill>
            </a:endParaRPr>
          </a:p>
        </p:txBody>
      </p:sp>
    </p:spTree>
    <p:extLst>
      <p:ext uri="{BB962C8B-B14F-4D97-AF65-F5344CB8AC3E}">
        <p14:creationId xmlns:p14="http://schemas.microsoft.com/office/powerpoint/2010/main" val="3397576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BC279A7-7467-3941-C662-ACB81E1842E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4D63D81B-33AD-70F6-6FF6-C1833C0EAB76}"/>
              </a:ext>
            </a:extLst>
          </p:cNvPr>
          <p:cNvSpPr txBox="1"/>
          <p:nvPr/>
        </p:nvSpPr>
        <p:spPr>
          <a:xfrm>
            <a:off x="369651" y="982176"/>
            <a:ext cx="11970867" cy="4893647"/>
          </a:xfrm>
          <a:prstGeom prst="rect">
            <a:avLst/>
          </a:prstGeom>
          <a:noFill/>
        </p:spPr>
        <p:txBody>
          <a:bodyPr wrap="square" rtlCol="0">
            <a:spAutoFit/>
          </a:bodyPr>
          <a:lstStyle/>
          <a:p>
            <a:r>
              <a:rPr lang="en-GB" sz="4200" dirty="0">
                <a:solidFill>
                  <a:schemeClr val="accent4"/>
                </a:solidFill>
                <a:latin typeface="Copperplate Gothic Bold" panose="020E0705020206020404" pitchFamily="34" charset="0"/>
              </a:rPr>
              <a:t> </a:t>
            </a:r>
            <a:r>
              <a:rPr lang="en-GB" sz="5400" dirty="0">
                <a:solidFill>
                  <a:schemeClr val="accent4"/>
                </a:solidFill>
                <a:latin typeface="Copperplate Gothic Bold" panose="020E0705020206020404" pitchFamily="34" charset="0"/>
              </a:rPr>
              <a:t>(C) Effect of the Viper</a:t>
            </a:r>
          </a:p>
          <a:p>
            <a:pPr marL="742950" indent="-742950">
              <a:buAutoNum type="arabicPeriod"/>
            </a:pPr>
            <a:r>
              <a:rPr lang="en-GB" sz="7200" dirty="0">
                <a:solidFill>
                  <a:schemeClr val="bg1"/>
                </a:solidFill>
                <a:latin typeface="Copperplate Gothic Bold" panose="020E0705020206020404" pitchFamily="34" charset="0"/>
              </a:rPr>
              <a:t>	His sting</a:t>
            </a:r>
          </a:p>
          <a:p>
            <a:pPr marL="742950" indent="-742950">
              <a:buAutoNum type="arabicPeriod"/>
            </a:pPr>
            <a:r>
              <a:rPr lang="en-GB" sz="7200" dirty="0">
                <a:solidFill>
                  <a:schemeClr val="bg1"/>
                </a:solidFill>
                <a:latin typeface="Copperplate Gothic Bold" panose="020E0705020206020404" pitchFamily="34" charset="0"/>
              </a:rPr>
              <a:t>The fruit</a:t>
            </a:r>
          </a:p>
          <a:p>
            <a:pPr marL="742950" indent="-742950">
              <a:buAutoNum type="arabicPeriod"/>
            </a:pPr>
            <a:r>
              <a:rPr lang="en-GB" sz="7200" dirty="0">
                <a:solidFill>
                  <a:schemeClr val="bg1"/>
                </a:solidFill>
                <a:latin typeface="Copperplate Gothic Bold" panose="020E0705020206020404" pitchFamily="34" charset="0"/>
              </a:rPr>
              <a:t>The eating</a:t>
            </a:r>
          </a:p>
          <a:p>
            <a:pPr marL="742950" indent="-742950">
              <a:buAutoNum type="arabicPeriod"/>
            </a:pPr>
            <a:endParaRPr lang="en-GB" sz="4200" dirty="0">
              <a:solidFill>
                <a:schemeClr val="bg1"/>
              </a:solidFill>
              <a:latin typeface="Copperplate Gothic Bold" panose="020E0705020206020404" pitchFamily="34" charset="0"/>
            </a:endParaRPr>
          </a:p>
        </p:txBody>
      </p:sp>
    </p:spTree>
    <p:extLst>
      <p:ext uri="{BB962C8B-B14F-4D97-AF65-F5344CB8AC3E}">
        <p14:creationId xmlns:p14="http://schemas.microsoft.com/office/powerpoint/2010/main" val="2487167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43E87019-D59E-9126-86E2-C91A9EA414C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3C2B948-3272-59EC-C789-B34B5C3B0042}"/>
              </a:ext>
            </a:extLst>
          </p:cNvPr>
          <p:cNvSpPr txBox="1"/>
          <p:nvPr/>
        </p:nvSpPr>
        <p:spPr>
          <a:xfrm>
            <a:off x="180843" y="242899"/>
            <a:ext cx="11970867" cy="6863417"/>
          </a:xfrm>
          <a:prstGeom prst="rect">
            <a:avLst/>
          </a:prstGeom>
          <a:noFill/>
        </p:spPr>
        <p:txBody>
          <a:bodyPr wrap="square" rtlCol="0">
            <a:spAutoFit/>
          </a:bodyPr>
          <a:lstStyle/>
          <a:p>
            <a:r>
              <a:rPr lang="en-GB" sz="4200" dirty="0">
                <a:solidFill>
                  <a:schemeClr val="accent4"/>
                </a:solidFill>
                <a:latin typeface="Copperplate Gothic Bold" panose="020E0705020206020404" pitchFamily="34" charset="0"/>
              </a:rPr>
              <a:t> </a:t>
            </a:r>
            <a:r>
              <a:rPr lang="en-GB" sz="4400" dirty="0">
                <a:solidFill>
                  <a:schemeClr val="accent4"/>
                </a:solidFill>
                <a:latin typeface="Copperplate Gothic Bold" panose="020E0705020206020404" pitchFamily="34" charset="0"/>
              </a:rPr>
              <a:t>(C) Effect of the Viper</a:t>
            </a:r>
          </a:p>
          <a:p>
            <a:r>
              <a:rPr lang="en-GB" sz="6600" dirty="0">
                <a:solidFill>
                  <a:schemeClr val="bg1"/>
                </a:solidFill>
              </a:rPr>
              <a:t>1. The Sting (sermons &amp; messages from his lips). </a:t>
            </a:r>
          </a:p>
          <a:p>
            <a:r>
              <a:rPr lang="en-GB" sz="6600" dirty="0">
                <a:solidFill>
                  <a:schemeClr val="bg1"/>
                </a:solidFill>
              </a:rPr>
              <a:t>1st Corinthians 15:55-56, Psalms 140:1-3, Psalms12:1-3,  2nd Peter 2:1-3. The sting of the viper is corruptible - Matthew 13:33, …</a:t>
            </a:r>
          </a:p>
        </p:txBody>
      </p:sp>
    </p:spTree>
    <p:extLst>
      <p:ext uri="{BB962C8B-B14F-4D97-AF65-F5344CB8AC3E}">
        <p14:creationId xmlns:p14="http://schemas.microsoft.com/office/powerpoint/2010/main" val="2859156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A309F0C4-3BC8-7ACB-6787-B5F98C718CCC}"/>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21CC0CFE-A8FB-7B69-94B7-93F4CCC69E82}"/>
              </a:ext>
            </a:extLst>
          </p:cNvPr>
          <p:cNvSpPr txBox="1"/>
          <p:nvPr/>
        </p:nvSpPr>
        <p:spPr>
          <a:xfrm>
            <a:off x="180843" y="242899"/>
            <a:ext cx="11970867" cy="5847755"/>
          </a:xfrm>
          <a:prstGeom prst="rect">
            <a:avLst/>
          </a:prstGeom>
          <a:noFill/>
        </p:spPr>
        <p:txBody>
          <a:bodyPr wrap="square" rtlCol="0">
            <a:spAutoFit/>
          </a:bodyPr>
          <a:lstStyle/>
          <a:p>
            <a:r>
              <a:rPr lang="en-GB" sz="4200" dirty="0">
                <a:solidFill>
                  <a:schemeClr val="accent4"/>
                </a:solidFill>
                <a:latin typeface="Copperplate Gothic Bold" panose="020E0705020206020404" pitchFamily="34" charset="0"/>
              </a:rPr>
              <a:t> </a:t>
            </a:r>
            <a:r>
              <a:rPr lang="en-GB" sz="4400" dirty="0">
                <a:solidFill>
                  <a:schemeClr val="accent4"/>
                </a:solidFill>
                <a:latin typeface="Copperplate Gothic Bold" panose="020E0705020206020404" pitchFamily="34" charset="0"/>
              </a:rPr>
              <a:t>(C) Effect of the Viper</a:t>
            </a:r>
          </a:p>
          <a:p>
            <a:r>
              <a:rPr lang="en-GB" sz="6600" dirty="0">
                <a:solidFill>
                  <a:schemeClr val="bg1"/>
                </a:solidFill>
              </a:rPr>
              <a:t>…and the damnable heresies and doctrines from his lips which he subtly ministered to Eve in order to seduce her to eat from the forbidden tree (1st Timothy 2:14).</a:t>
            </a:r>
          </a:p>
        </p:txBody>
      </p:sp>
    </p:spTree>
    <p:extLst>
      <p:ext uri="{BB962C8B-B14F-4D97-AF65-F5344CB8AC3E}">
        <p14:creationId xmlns:p14="http://schemas.microsoft.com/office/powerpoint/2010/main" val="38096891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DA77A4C0-B8F9-9615-D48A-85A1CA7A748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C74B646-0E67-2F7E-A3C7-7846F2A579F2}"/>
              </a:ext>
            </a:extLst>
          </p:cNvPr>
          <p:cNvSpPr txBox="1"/>
          <p:nvPr/>
        </p:nvSpPr>
        <p:spPr>
          <a:xfrm>
            <a:off x="180843" y="242899"/>
            <a:ext cx="11970867" cy="6863417"/>
          </a:xfrm>
          <a:prstGeom prst="rect">
            <a:avLst/>
          </a:prstGeom>
          <a:noFill/>
        </p:spPr>
        <p:txBody>
          <a:bodyPr wrap="square" rtlCol="0">
            <a:spAutoFit/>
          </a:bodyPr>
          <a:lstStyle/>
          <a:p>
            <a:r>
              <a:rPr lang="en-GB" sz="4200" dirty="0">
                <a:solidFill>
                  <a:schemeClr val="accent4"/>
                </a:solidFill>
                <a:latin typeface="Copperplate Gothic Bold" panose="020E0705020206020404" pitchFamily="34" charset="0"/>
              </a:rPr>
              <a:t> </a:t>
            </a:r>
            <a:r>
              <a:rPr lang="en-GB" sz="4400" dirty="0">
                <a:solidFill>
                  <a:schemeClr val="accent4"/>
                </a:solidFill>
                <a:latin typeface="Copperplate Gothic Bold" panose="020E0705020206020404" pitchFamily="34" charset="0"/>
              </a:rPr>
              <a:t>(C) Effect of the Viper</a:t>
            </a:r>
          </a:p>
          <a:p>
            <a:r>
              <a:rPr lang="en-GB" sz="6600" dirty="0">
                <a:solidFill>
                  <a:schemeClr val="bg1"/>
                </a:solidFill>
              </a:rPr>
              <a:t>2. The Fruit (Poison)</a:t>
            </a:r>
          </a:p>
          <a:p>
            <a:r>
              <a:rPr lang="en-GB" sz="6600" dirty="0">
                <a:solidFill>
                  <a:schemeClr val="bg1"/>
                </a:solidFill>
              </a:rPr>
              <a:t>Psalms 58:3-4, Matthew 7:17-20, 1st Peter 1:23. A fruit comes from a tree. An evil tree will produce an evil fruit. Likewise, a corruptible tree will surely produce…</a:t>
            </a:r>
          </a:p>
        </p:txBody>
      </p:sp>
    </p:spTree>
    <p:extLst>
      <p:ext uri="{BB962C8B-B14F-4D97-AF65-F5344CB8AC3E}">
        <p14:creationId xmlns:p14="http://schemas.microsoft.com/office/powerpoint/2010/main" val="33571462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D47F5D2F-6E4A-7BF1-8E07-D1CB93CFB015}"/>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25EC175-C1E3-703A-B148-6994AE868F46}"/>
              </a:ext>
            </a:extLst>
          </p:cNvPr>
          <p:cNvSpPr txBox="1"/>
          <p:nvPr/>
        </p:nvSpPr>
        <p:spPr>
          <a:xfrm>
            <a:off x="180843" y="242899"/>
            <a:ext cx="11970867" cy="4832092"/>
          </a:xfrm>
          <a:prstGeom prst="rect">
            <a:avLst/>
          </a:prstGeom>
          <a:noFill/>
        </p:spPr>
        <p:txBody>
          <a:bodyPr wrap="square" rtlCol="0">
            <a:spAutoFit/>
          </a:bodyPr>
          <a:lstStyle/>
          <a:p>
            <a:r>
              <a:rPr lang="en-GB" sz="4200" dirty="0">
                <a:solidFill>
                  <a:schemeClr val="accent4"/>
                </a:solidFill>
                <a:latin typeface="Copperplate Gothic Bold" panose="020E0705020206020404" pitchFamily="34" charset="0"/>
              </a:rPr>
              <a:t> </a:t>
            </a:r>
            <a:r>
              <a:rPr lang="en-GB" sz="4400" dirty="0">
                <a:solidFill>
                  <a:schemeClr val="accent4"/>
                </a:solidFill>
                <a:latin typeface="Copperplate Gothic Bold" panose="020E0705020206020404" pitchFamily="34" charset="0"/>
              </a:rPr>
              <a:t>(C) Effect of the Viper</a:t>
            </a:r>
          </a:p>
          <a:p>
            <a:r>
              <a:rPr lang="en-GB" sz="6600" dirty="0">
                <a:solidFill>
                  <a:schemeClr val="bg1"/>
                </a:solidFill>
              </a:rPr>
              <a:t>…a corruptible fruit. A corruptible fruit is a poisonous fruit(corrupt word of God).</a:t>
            </a:r>
          </a:p>
          <a:p>
            <a:endParaRPr lang="en-GB" sz="6600" dirty="0">
              <a:solidFill>
                <a:schemeClr val="bg1"/>
              </a:solidFill>
            </a:endParaRPr>
          </a:p>
        </p:txBody>
      </p:sp>
    </p:spTree>
    <p:extLst>
      <p:ext uri="{BB962C8B-B14F-4D97-AF65-F5344CB8AC3E}">
        <p14:creationId xmlns:p14="http://schemas.microsoft.com/office/powerpoint/2010/main" val="41988565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7A0641BD-CD36-BDDC-4091-A96E3E3A46CD}"/>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5E45879E-85E8-60B5-9D66-BCA5AC8E9501}"/>
              </a:ext>
            </a:extLst>
          </p:cNvPr>
          <p:cNvSpPr txBox="1"/>
          <p:nvPr/>
        </p:nvSpPr>
        <p:spPr>
          <a:xfrm>
            <a:off x="180843" y="242899"/>
            <a:ext cx="11970867" cy="6863417"/>
          </a:xfrm>
          <a:prstGeom prst="rect">
            <a:avLst/>
          </a:prstGeom>
          <a:noFill/>
        </p:spPr>
        <p:txBody>
          <a:bodyPr wrap="square" rtlCol="0">
            <a:spAutoFit/>
          </a:bodyPr>
          <a:lstStyle/>
          <a:p>
            <a:r>
              <a:rPr lang="en-GB" sz="4200" dirty="0">
                <a:solidFill>
                  <a:schemeClr val="accent4"/>
                </a:solidFill>
                <a:latin typeface="Copperplate Gothic Bold" panose="020E0705020206020404" pitchFamily="34" charset="0"/>
              </a:rPr>
              <a:t> </a:t>
            </a:r>
            <a:r>
              <a:rPr lang="en-GB" sz="4400" dirty="0">
                <a:solidFill>
                  <a:schemeClr val="accent4"/>
                </a:solidFill>
                <a:latin typeface="Copperplate Gothic Bold" panose="020E0705020206020404" pitchFamily="34" charset="0"/>
              </a:rPr>
              <a:t>(C) Effect of the Viper</a:t>
            </a:r>
          </a:p>
          <a:p>
            <a:r>
              <a:rPr lang="en-GB" sz="6600" dirty="0">
                <a:solidFill>
                  <a:schemeClr val="bg1"/>
                </a:solidFill>
              </a:rPr>
              <a:t>3. The Eating (To take in or to believe in someone)</a:t>
            </a:r>
          </a:p>
          <a:p>
            <a:r>
              <a:rPr lang="en-GB" sz="6600" dirty="0">
                <a:solidFill>
                  <a:schemeClr val="bg1"/>
                </a:solidFill>
              </a:rPr>
              <a:t>Isaiah 59:4-5, Psalms 119:9-11, Genesis 3:6. Eating is an action, to eat means to take in an idea/process it in your…</a:t>
            </a:r>
          </a:p>
        </p:txBody>
      </p:sp>
    </p:spTree>
    <p:extLst>
      <p:ext uri="{BB962C8B-B14F-4D97-AF65-F5344CB8AC3E}">
        <p14:creationId xmlns:p14="http://schemas.microsoft.com/office/powerpoint/2010/main" val="25740035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1CAF5AA0-D50D-44B5-39B9-E4BBAF676255}"/>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5829B01B-7E3C-BE30-A64D-CF39FFF271CE}"/>
              </a:ext>
            </a:extLst>
          </p:cNvPr>
          <p:cNvSpPr txBox="1"/>
          <p:nvPr/>
        </p:nvSpPr>
        <p:spPr>
          <a:xfrm>
            <a:off x="180843" y="242899"/>
            <a:ext cx="11970867" cy="2800767"/>
          </a:xfrm>
          <a:prstGeom prst="rect">
            <a:avLst/>
          </a:prstGeom>
          <a:noFill/>
        </p:spPr>
        <p:txBody>
          <a:bodyPr wrap="square" rtlCol="0">
            <a:spAutoFit/>
          </a:bodyPr>
          <a:lstStyle/>
          <a:p>
            <a:r>
              <a:rPr lang="en-GB" sz="4200" dirty="0">
                <a:solidFill>
                  <a:schemeClr val="accent4"/>
                </a:solidFill>
                <a:latin typeface="Copperplate Gothic Bold" panose="020E0705020206020404" pitchFamily="34" charset="0"/>
              </a:rPr>
              <a:t> </a:t>
            </a:r>
            <a:r>
              <a:rPr lang="en-GB" sz="4400" dirty="0">
                <a:solidFill>
                  <a:schemeClr val="accent4"/>
                </a:solidFill>
                <a:latin typeface="Copperplate Gothic Bold" panose="020E0705020206020404" pitchFamily="34" charset="0"/>
              </a:rPr>
              <a:t>(C) Effect of the Viper</a:t>
            </a:r>
          </a:p>
          <a:p>
            <a:r>
              <a:rPr lang="en-GB" sz="6600" dirty="0">
                <a:solidFill>
                  <a:schemeClr val="bg1"/>
                </a:solidFill>
              </a:rPr>
              <a:t>… heart or mind/or to believe in a new gospel.</a:t>
            </a:r>
          </a:p>
        </p:txBody>
      </p:sp>
    </p:spTree>
    <p:extLst>
      <p:ext uri="{BB962C8B-B14F-4D97-AF65-F5344CB8AC3E}">
        <p14:creationId xmlns:p14="http://schemas.microsoft.com/office/powerpoint/2010/main" val="3006025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6B219148-555A-F30D-CE72-F0436A56545C}"/>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6D04F3C-5714-AEBB-06E9-A26CD87F534B}"/>
              </a:ext>
            </a:extLst>
          </p:cNvPr>
          <p:cNvSpPr txBox="1"/>
          <p:nvPr/>
        </p:nvSpPr>
        <p:spPr>
          <a:xfrm>
            <a:off x="180843" y="242899"/>
            <a:ext cx="11970867" cy="6863417"/>
          </a:xfrm>
          <a:prstGeom prst="rect">
            <a:avLst/>
          </a:prstGeom>
          <a:noFill/>
        </p:spPr>
        <p:txBody>
          <a:bodyPr wrap="square" rtlCol="0">
            <a:spAutoFit/>
          </a:bodyPr>
          <a:lstStyle/>
          <a:p>
            <a:r>
              <a:rPr lang="en-GB" sz="4200" dirty="0">
                <a:solidFill>
                  <a:schemeClr val="accent4"/>
                </a:solidFill>
                <a:latin typeface="Copperplate Gothic Bold" panose="020E0705020206020404" pitchFamily="34" charset="0"/>
              </a:rPr>
              <a:t> </a:t>
            </a:r>
            <a:r>
              <a:rPr lang="en-GB" sz="4400" dirty="0">
                <a:solidFill>
                  <a:schemeClr val="accent4"/>
                </a:solidFill>
                <a:latin typeface="Copperplate Gothic Bold" panose="020E0705020206020404" pitchFamily="34" charset="0"/>
              </a:rPr>
              <a:t>(d) Evidence of their Eating</a:t>
            </a:r>
          </a:p>
          <a:p>
            <a:r>
              <a:rPr lang="en-GB" sz="6600" dirty="0">
                <a:solidFill>
                  <a:schemeClr val="bg1"/>
                </a:solidFill>
              </a:rPr>
              <a:t>Genesis 3:6-8, Ephesians 5:5-7, Galatians 5:19-20. The following scriptures above are the evidence (results) that they have eaten the fruit (poison) from the forbidden tree, and these evidences…</a:t>
            </a:r>
          </a:p>
        </p:txBody>
      </p:sp>
    </p:spTree>
    <p:extLst>
      <p:ext uri="{BB962C8B-B14F-4D97-AF65-F5344CB8AC3E}">
        <p14:creationId xmlns:p14="http://schemas.microsoft.com/office/powerpoint/2010/main" val="27612629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545C7258-FCE3-CB8C-793F-3DF3C7E6682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5E65E317-8C99-B2DF-4F72-9B1291A78BB8}"/>
              </a:ext>
            </a:extLst>
          </p:cNvPr>
          <p:cNvSpPr txBox="1"/>
          <p:nvPr/>
        </p:nvSpPr>
        <p:spPr>
          <a:xfrm>
            <a:off x="180843" y="242899"/>
            <a:ext cx="11970867" cy="4832092"/>
          </a:xfrm>
          <a:prstGeom prst="rect">
            <a:avLst/>
          </a:prstGeom>
          <a:noFill/>
        </p:spPr>
        <p:txBody>
          <a:bodyPr wrap="square" rtlCol="0">
            <a:spAutoFit/>
          </a:bodyPr>
          <a:lstStyle/>
          <a:p>
            <a:r>
              <a:rPr lang="en-GB" sz="4200" dirty="0">
                <a:solidFill>
                  <a:schemeClr val="accent4"/>
                </a:solidFill>
                <a:latin typeface="Copperplate Gothic Bold" panose="020E0705020206020404" pitchFamily="34" charset="0"/>
              </a:rPr>
              <a:t> </a:t>
            </a:r>
            <a:r>
              <a:rPr lang="en-GB" sz="4400" dirty="0">
                <a:solidFill>
                  <a:schemeClr val="accent4"/>
                </a:solidFill>
                <a:latin typeface="Copperplate Gothic Bold" panose="020E0705020206020404" pitchFamily="34" charset="0"/>
              </a:rPr>
              <a:t>(d) Evidence of their Eating</a:t>
            </a:r>
          </a:p>
          <a:p>
            <a:r>
              <a:rPr lang="en-GB" sz="6600" dirty="0">
                <a:solidFill>
                  <a:schemeClr val="bg1"/>
                </a:solidFill>
              </a:rPr>
              <a:t>… are still present in the life of everyone who has eaten the corruptible seed of God's word till date.</a:t>
            </a:r>
          </a:p>
        </p:txBody>
      </p:sp>
    </p:spTree>
    <p:extLst>
      <p:ext uri="{BB962C8B-B14F-4D97-AF65-F5344CB8AC3E}">
        <p14:creationId xmlns:p14="http://schemas.microsoft.com/office/powerpoint/2010/main" val="3426686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760F8A47-DE64-D1FA-E490-771352BB3A7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2E59FA6-A4E9-FEF3-5633-B10A0BCF76FF}"/>
              </a:ext>
            </a:extLst>
          </p:cNvPr>
          <p:cNvSpPr txBox="1"/>
          <p:nvPr/>
        </p:nvSpPr>
        <p:spPr>
          <a:xfrm>
            <a:off x="180843" y="165079"/>
            <a:ext cx="11970867" cy="6555641"/>
          </a:xfrm>
          <a:prstGeom prst="rect">
            <a:avLst/>
          </a:prstGeom>
          <a:noFill/>
        </p:spPr>
        <p:txBody>
          <a:bodyPr wrap="square" rtlCol="0">
            <a:spAutoFit/>
          </a:bodyPr>
          <a:lstStyle/>
          <a:p>
            <a:r>
              <a:rPr lang="en-GB" sz="6000" dirty="0">
                <a:solidFill>
                  <a:schemeClr val="accent4"/>
                </a:solidFill>
                <a:latin typeface="Copperplate Gothic Bold" panose="020E0705020206020404" pitchFamily="34" charset="0"/>
              </a:rPr>
              <a:t>Introduction: </a:t>
            </a:r>
          </a:p>
          <a:p>
            <a:r>
              <a:rPr lang="en-GB" sz="7200" dirty="0">
                <a:solidFill>
                  <a:schemeClr val="bg1"/>
                </a:solidFill>
              </a:rPr>
              <a:t>In the wilderness of life, it is crucial for us as Christians to tread carefully because there are many wild and deadly beasts spiritually. </a:t>
            </a:r>
          </a:p>
        </p:txBody>
      </p:sp>
    </p:spTree>
    <p:extLst>
      <p:ext uri="{BB962C8B-B14F-4D97-AF65-F5344CB8AC3E}">
        <p14:creationId xmlns:p14="http://schemas.microsoft.com/office/powerpoint/2010/main" val="28022339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197756D-3EC1-2C8B-4EBF-9F150985C4C4}"/>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A868636F-6CF2-E065-560D-197CBDA1754B}"/>
              </a:ext>
            </a:extLst>
          </p:cNvPr>
          <p:cNvSpPr txBox="1"/>
          <p:nvPr/>
        </p:nvSpPr>
        <p:spPr>
          <a:xfrm>
            <a:off x="180843" y="242899"/>
            <a:ext cx="11970867" cy="6863417"/>
          </a:xfrm>
          <a:prstGeom prst="rect">
            <a:avLst/>
          </a:prstGeom>
          <a:noFill/>
        </p:spPr>
        <p:txBody>
          <a:bodyPr wrap="square" rtlCol="0">
            <a:spAutoFit/>
          </a:bodyPr>
          <a:lstStyle/>
          <a:p>
            <a:r>
              <a:rPr lang="en-GB" sz="4200" dirty="0">
                <a:solidFill>
                  <a:schemeClr val="accent4"/>
                </a:solidFill>
                <a:latin typeface="Copperplate Gothic Bold" panose="020E0705020206020404" pitchFamily="34" charset="0"/>
              </a:rPr>
              <a:t> </a:t>
            </a:r>
            <a:r>
              <a:rPr lang="en-GB" sz="4400" dirty="0">
                <a:solidFill>
                  <a:schemeClr val="accent4"/>
                </a:solidFill>
                <a:latin typeface="Copperplate Gothic Bold" panose="020E0705020206020404" pitchFamily="34" charset="0"/>
              </a:rPr>
              <a:t>(E) Consequences of their Eating</a:t>
            </a:r>
          </a:p>
          <a:p>
            <a:r>
              <a:rPr lang="en-GB" sz="6600" dirty="0">
                <a:solidFill>
                  <a:schemeClr val="bg1"/>
                </a:solidFill>
              </a:rPr>
              <a:t>Isaiah 59:1-2, Romans 6:23, Genesis 2:15-17, Ezekiel 18:4. The major purpose for beguiling Eve by the Viper was to cause a permanent spiritual death (separation from God).</a:t>
            </a:r>
          </a:p>
        </p:txBody>
      </p:sp>
    </p:spTree>
    <p:extLst>
      <p:ext uri="{BB962C8B-B14F-4D97-AF65-F5344CB8AC3E}">
        <p14:creationId xmlns:p14="http://schemas.microsoft.com/office/powerpoint/2010/main" val="35464902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12DDE8E-3D0E-FB7A-D370-8399D470135A}"/>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D3CC374-FCCF-EFCC-C3D8-F739E1B63A7A}"/>
              </a:ext>
            </a:extLst>
          </p:cNvPr>
          <p:cNvSpPr txBox="1"/>
          <p:nvPr/>
        </p:nvSpPr>
        <p:spPr>
          <a:xfrm>
            <a:off x="180843" y="242899"/>
            <a:ext cx="11970867" cy="6863417"/>
          </a:xfrm>
          <a:prstGeom prst="rect">
            <a:avLst/>
          </a:prstGeom>
          <a:noFill/>
        </p:spPr>
        <p:txBody>
          <a:bodyPr wrap="square" rtlCol="0">
            <a:spAutoFit/>
          </a:bodyPr>
          <a:lstStyle/>
          <a:p>
            <a:r>
              <a:rPr lang="en-GB" sz="4200" dirty="0">
                <a:solidFill>
                  <a:schemeClr val="accent4"/>
                </a:solidFill>
                <a:latin typeface="Copperplate Gothic Bold" panose="020E0705020206020404" pitchFamily="34" charset="0"/>
              </a:rPr>
              <a:t> </a:t>
            </a:r>
            <a:r>
              <a:rPr lang="en-GB" sz="4400" dirty="0">
                <a:solidFill>
                  <a:schemeClr val="accent4"/>
                </a:solidFill>
                <a:latin typeface="Copperplate Gothic Bold" panose="020E0705020206020404" pitchFamily="34" charset="0"/>
              </a:rPr>
              <a:t>(F) Antidote for His Sting</a:t>
            </a:r>
          </a:p>
          <a:p>
            <a:r>
              <a:rPr lang="en-GB" sz="6600" dirty="0">
                <a:solidFill>
                  <a:schemeClr val="bg1"/>
                </a:solidFill>
              </a:rPr>
              <a:t>Genesis 3:20-21, John 3:14-16, l Corinthians 15:57-58, John 6:53-56. God alone has the power to save men from the venomous sting of the viper. The only antidote for the poisonous…</a:t>
            </a:r>
          </a:p>
        </p:txBody>
      </p:sp>
    </p:spTree>
    <p:extLst>
      <p:ext uri="{BB962C8B-B14F-4D97-AF65-F5344CB8AC3E}">
        <p14:creationId xmlns:p14="http://schemas.microsoft.com/office/powerpoint/2010/main" val="31877782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A950883-35D4-FA65-E3F7-9824E918652C}"/>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8FB1A387-F076-90F7-1AF4-9C26B447EA4C}"/>
              </a:ext>
            </a:extLst>
          </p:cNvPr>
          <p:cNvSpPr txBox="1"/>
          <p:nvPr/>
        </p:nvSpPr>
        <p:spPr>
          <a:xfrm>
            <a:off x="180843" y="242899"/>
            <a:ext cx="11970867" cy="5847755"/>
          </a:xfrm>
          <a:prstGeom prst="rect">
            <a:avLst/>
          </a:prstGeom>
          <a:noFill/>
        </p:spPr>
        <p:txBody>
          <a:bodyPr wrap="square" rtlCol="0">
            <a:spAutoFit/>
          </a:bodyPr>
          <a:lstStyle/>
          <a:p>
            <a:r>
              <a:rPr lang="en-GB" sz="4000" dirty="0">
                <a:solidFill>
                  <a:schemeClr val="accent4"/>
                </a:solidFill>
                <a:latin typeface="Copperplate Gothic Bold" panose="020E0705020206020404" pitchFamily="34" charset="0"/>
              </a:rPr>
              <a:t> (F) Antidote for His Sting</a:t>
            </a:r>
          </a:p>
          <a:p>
            <a:r>
              <a:rPr lang="en-GB" sz="6600" dirty="0">
                <a:solidFill>
                  <a:schemeClr val="bg1"/>
                </a:solidFill>
              </a:rPr>
              <a:t>… sting of the viper is to look up in faith to Jesus Christ and His finished works of salvation done for us on the cross of Calvary (John 19:30).</a:t>
            </a:r>
          </a:p>
        </p:txBody>
      </p:sp>
    </p:spTree>
    <p:extLst>
      <p:ext uri="{BB962C8B-B14F-4D97-AF65-F5344CB8AC3E}">
        <p14:creationId xmlns:p14="http://schemas.microsoft.com/office/powerpoint/2010/main" val="6713913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C21540E-8F2E-26C6-C8A2-07398FF298DC}"/>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C3D159F8-9D12-A49D-9CD2-AF6D83391889}"/>
              </a:ext>
            </a:extLst>
          </p:cNvPr>
          <p:cNvSpPr txBox="1"/>
          <p:nvPr/>
        </p:nvSpPr>
        <p:spPr>
          <a:xfrm>
            <a:off x="180843" y="223444"/>
            <a:ext cx="11970867" cy="5755422"/>
          </a:xfrm>
          <a:prstGeom prst="rect">
            <a:avLst/>
          </a:prstGeom>
          <a:noFill/>
        </p:spPr>
        <p:txBody>
          <a:bodyPr wrap="square" rtlCol="0">
            <a:spAutoFit/>
          </a:bodyPr>
          <a:lstStyle/>
          <a:p>
            <a:r>
              <a:rPr lang="en-GB" sz="4200" dirty="0">
                <a:solidFill>
                  <a:schemeClr val="accent4"/>
                </a:solidFill>
              </a:rPr>
              <a:t> </a:t>
            </a:r>
            <a:r>
              <a:rPr lang="en-GB" sz="4200" dirty="0">
                <a:solidFill>
                  <a:schemeClr val="accent4"/>
                </a:solidFill>
                <a:latin typeface="Copperplate Gothic Bold" panose="020E0705020206020404" pitchFamily="34" charset="0"/>
              </a:rPr>
              <a:t>N</a:t>
            </a:r>
            <a:r>
              <a:rPr lang="en-GB" sz="4200" dirty="0">
                <a:solidFill>
                  <a:schemeClr val="accent4"/>
                </a:solidFill>
              </a:rPr>
              <a:t> </a:t>
            </a:r>
            <a:r>
              <a:rPr lang="en-GB" sz="4200" dirty="0">
                <a:solidFill>
                  <a:schemeClr val="bg1"/>
                </a:solidFill>
              </a:rPr>
              <a:t>– </a:t>
            </a:r>
            <a:r>
              <a:rPr lang="en-GB" sz="4200" dirty="0">
                <a:solidFill>
                  <a:schemeClr val="bg1"/>
                </a:solidFill>
                <a:latin typeface="Copperplate Gothic Bold" panose="020E0705020206020404" pitchFamily="34" charset="0"/>
              </a:rPr>
              <a:t>Newness of Life </a:t>
            </a:r>
          </a:p>
          <a:p>
            <a:endParaRPr lang="en-GB" sz="600" dirty="0">
              <a:solidFill>
                <a:schemeClr val="bg1"/>
              </a:solidFill>
            </a:endParaRPr>
          </a:p>
          <a:p>
            <a:r>
              <a:rPr lang="en-GB" sz="4200" dirty="0">
                <a:solidFill>
                  <a:schemeClr val="bg1"/>
                </a:solidFill>
              </a:rPr>
              <a:t>Consecration brings a change — a break from the old life into a new walk with God. </a:t>
            </a:r>
            <a:r>
              <a:rPr lang="en-GB" sz="4200" dirty="0">
                <a:solidFill>
                  <a:schemeClr val="accent4"/>
                </a:solidFill>
              </a:rPr>
              <a:t>John 3:14. 2, </a:t>
            </a:r>
          </a:p>
          <a:p>
            <a:r>
              <a:rPr lang="en-GB" sz="4200" dirty="0">
                <a:solidFill>
                  <a:schemeClr val="bg1"/>
                </a:solidFill>
              </a:rPr>
              <a:t>Romans 6:4, </a:t>
            </a:r>
            <a:r>
              <a:rPr lang="en-GB" sz="4200" dirty="0">
                <a:solidFill>
                  <a:schemeClr val="accent4"/>
                </a:solidFill>
              </a:rPr>
              <a:t>2 Corinthians 5:17. </a:t>
            </a:r>
          </a:p>
          <a:p>
            <a:endParaRPr lang="en-GB" sz="2000" dirty="0">
              <a:solidFill>
                <a:schemeClr val="bg1"/>
              </a:solidFill>
            </a:endParaRPr>
          </a:p>
          <a:p>
            <a:r>
              <a:rPr lang="en-GB" sz="4200" dirty="0">
                <a:solidFill>
                  <a:schemeClr val="bg1"/>
                </a:solidFill>
              </a:rPr>
              <a:t> </a:t>
            </a:r>
            <a:r>
              <a:rPr lang="en-GB" sz="4200" dirty="0">
                <a:solidFill>
                  <a:schemeClr val="accent4"/>
                </a:solidFill>
                <a:latin typeface="Copperplate Gothic Bold" panose="020E0705020206020404" pitchFamily="34" charset="0"/>
              </a:rPr>
              <a:t>S</a:t>
            </a:r>
            <a:r>
              <a:rPr lang="en-GB" sz="4200" dirty="0">
                <a:solidFill>
                  <a:schemeClr val="bg1"/>
                </a:solidFill>
              </a:rPr>
              <a:t> – </a:t>
            </a:r>
            <a:r>
              <a:rPr lang="en-GB" sz="4200" dirty="0">
                <a:solidFill>
                  <a:schemeClr val="bg1"/>
                </a:solidFill>
                <a:latin typeface="Copperplate Gothic Bold" panose="020E0705020206020404" pitchFamily="34" charset="0"/>
              </a:rPr>
              <a:t>Sanctification </a:t>
            </a:r>
          </a:p>
          <a:p>
            <a:endParaRPr lang="en-GB" sz="600" dirty="0">
              <a:solidFill>
                <a:schemeClr val="bg1"/>
              </a:solidFill>
            </a:endParaRPr>
          </a:p>
          <a:p>
            <a:r>
              <a:rPr lang="en-GB" sz="4200" dirty="0">
                <a:solidFill>
                  <a:schemeClr val="bg1"/>
                </a:solidFill>
              </a:rPr>
              <a:t> Sermon Note: To be consecrated means to be set apart and purified for God's use.</a:t>
            </a:r>
          </a:p>
          <a:p>
            <a:r>
              <a:rPr lang="en-GB" sz="4200" dirty="0">
                <a:solidFill>
                  <a:schemeClr val="bg1"/>
                </a:solidFill>
              </a:rPr>
              <a:t> 1 Thessalonians 4:3, Exodus 19:10-11. </a:t>
            </a:r>
          </a:p>
        </p:txBody>
      </p:sp>
    </p:spTree>
    <p:extLst>
      <p:ext uri="{BB962C8B-B14F-4D97-AF65-F5344CB8AC3E}">
        <p14:creationId xmlns:p14="http://schemas.microsoft.com/office/powerpoint/2010/main" val="7619562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0C07125D-262D-C5FC-E1B3-0E9C07F3609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A61D379-C150-9DCD-AAC0-1543186C4F67}"/>
              </a:ext>
            </a:extLst>
          </p:cNvPr>
          <p:cNvSpPr txBox="1"/>
          <p:nvPr/>
        </p:nvSpPr>
        <p:spPr>
          <a:xfrm>
            <a:off x="180843" y="223444"/>
            <a:ext cx="11970867" cy="6647974"/>
          </a:xfrm>
          <a:prstGeom prst="rect">
            <a:avLst/>
          </a:prstGeom>
          <a:noFill/>
        </p:spPr>
        <p:txBody>
          <a:bodyPr wrap="square" rtlCol="0">
            <a:spAutoFit/>
          </a:bodyPr>
          <a:lstStyle/>
          <a:p>
            <a:r>
              <a:rPr lang="en-GB" sz="4200" dirty="0">
                <a:solidFill>
                  <a:schemeClr val="bg1"/>
                </a:solidFill>
              </a:rPr>
              <a:t> </a:t>
            </a:r>
            <a:r>
              <a:rPr lang="en-GB" sz="4200" dirty="0">
                <a:solidFill>
                  <a:schemeClr val="accent4"/>
                </a:solidFill>
                <a:latin typeface="Copperplate Gothic Bold" panose="020E0705020206020404" pitchFamily="34" charset="0"/>
              </a:rPr>
              <a:t>E</a:t>
            </a:r>
            <a:r>
              <a:rPr lang="en-GB" sz="4200" dirty="0">
                <a:solidFill>
                  <a:schemeClr val="bg1"/>
                </a:solidFill>
              </a:rPr>
              <a:t> – </a:t>
            </a:r>
            <a:r>
              <a:rPr lang="en-GB" sz="4200" dirty="0">
                <a:solidFill>
                  <a:schemeClr val="bg1"/>
                </a:solidFill>
                <a:latin typeface="Copperplate Gothic Bold" panose="020E0705020206020404" pitchFamily="34" charset="0"/>
              </a:rPr>
              <a:t>Endurance</a:t>
            </a:r>
            <a:r>
              <a:rPr lang="en-GB" sz="4200" dirty="0">
                <a:solidFill>
                  <a:schemeClr val="bg1"/>
                </a:solidFill>
              </a:rPr>
              <a:t> </a:t>
            </a:r>
          </a:p>
          <a:p>
            <a:endParaRPr lang="en-GB" sz="600" dirty="0">
              <a:solidFill>
                <a:schemeClr val="bg1"/>
              </a:solidFill>
            </a:endParaRPr>
          </a:p>
          <a:p>
            <a:r>
              <a:rPr lang="en-GB" sz="4200" dirty="0">
                <a:solidFill>
                  <a:schemeClr val="bg1"/>
                </a:solidFill>
              </a:rPr>
              <a:t>Consecration calls for steadfastness through trials and tests. Genesis 39:8-20, Genesis 41:37-44. </a:t>
            </a:r>
          </a:p>
          <a:p>
            <a:r>
              <a:rPr lang="en-GB" sz="4200" dirty="0">
                <a:solidFill>
                  <a:schemeClr val="bg1"/>
                </a:solidFill>
              </a:rPr>
              <a:t>Job 1:21-22. </a:t>
            </a:r>
          </a:p>
          <a:p>
            <a:endParaRPr lang="en-GB" sz="4200" dirty="0">
              <a:solidFill>
                <a:schemeClr val="bg1"/>
              </a:solidFill>
            </a:endParaRPr>
          </a:p>
          <a:p>
            <a:r>
              <a:rPr lang="en-GB" sz="4200" dirty="0">
                <a:solidFill>
                  <a:schemeClr val="bg1"/>
                </a:solidFill>
              </a:rPr>
              <a:t> </a:t>
            </a:r>
            <a:r>
              <a:rPr lang="en-GB" sz="4200" dirty="0">
                <a:solidFill>
                  <a:schemeClr val="accent4"/>
                </a:solidFill>
                <a:latin typeface="Copperplate Gothic Bold" panose="020E0705020206020404" pitchFamily="34" charset="0"/>
              </a:rPr>
              <a:t>C</a:t>
            </a:r>
            <a:r>
              <a:rPr lang="en-GB" sz="4200" dirty="0">
                <a:solidFill>
                  <a:schemeClr val="bg1"/>
                </a:solidFill>
              </a:rPr>
              <a:t> – </a:t>
            </a:r>
            <a:r>
              <a:rPr lang="en-GB" sz="4200" dirty="0">
                <a:solidFill>
                  <a:schemeClr val="bg1"/>
                </a:solidFill>
                <a:latin typeface="Copperplate Gothic Bold" panose="020E0705020206020404" pitchFamily="34" charset="0"/>
              </a:rPr>
              <a:t>Christ-</a:t>
            </a:r>
            <a:r>
              <a:rPr lang="en-GB" sz="4200" dirty="0" err="1">
                <a:solidFill>
                  <a:schemeClr val="bg1"/>
                </a:solidFill>
                <a:latin typeface="Copperplate Gothic Bold" panose="020E0705020206020404" pitchFamily="34" charset="0"/>
              </a:rPr>
              <a:t>Centered</a:t>
            </a:r>
            <a:r>
              <a:rPr lang="en-GB" sz="4200" dirty="0">
                <a:solidFill>
                  <a:schemeClr val="bg1"/>
                </a:solidFill>
                <a:latin typeface="Copperplate Gothic Bold" panose="020E0705020206020404" pitchFamily="34" charset="0"/>
              </a:rPr>
              <a:t> Living </a:t>
            </a:r>
          </a:p>
          <a:p>
            <a:r>
              <a:rPr lang="en-GB" sz="4200" dirty="0">
                <a:solidFill>
                  <a:schemeClr val="bg1"/>
                </a:solidFill>
              </a:rPr>
              <a:t>Our lives must revolve around Christ; He is the reason and purpose for our consecration.</a:t>
            </a:r>
          </a:p>
          <a:p>
            <a:r>
              <a:rPr lang="en-GB" sz="4200" dirty="0">
                <a:solidFill>
                  <a:schemeClr val="bg1"/>
                </a:solidFill>
              </a:rPr>
              <a:t> Galatians 2:20</a:t>
            </a:r>
          </a:p>
          <a:p>
            <a:r>
              <a:rPr lang="en-GB" sz="4200" dirty="0">
                <a:solidFill>
                  <a:schemeClr val="bg1"/>
                </a:solidFill>
              </a:rPr>
              <a:t>Luke 10:41-42</a:t>
            </a:r>
          </a:p>
        </p:txBody>
      </p:sp>
    </p:spTree>
    <p:extLst>
      <p:ext uri="{BB962C8B-B14F-4D97-AF65-F5344CB8AC3E}">
        <p14:creationId xmlns:p14="http://schemas.microsoft.com/office/powerpoint/2010/main" val="6093196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51623F73-0B0B-A207-CA8D-2308EEC662D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8DFBAED-0EF4-69E1-1BB4-7F65100D5C24}"/>
              </a:ext>
            </a:extLst>
          </p:cNvPr>
          <p:cNvSpPr txBox="1"/>
          <p:nvPr/>
        </p:nvSpPr>
        <p:spPr>
          <a:xfrm>
            <a:off x="180843" y="223444"/>
            <a:ext cx="11970867" cy="5909310"/>
          </a:xfrm>
          <a:prstGeom prst="rect">
            <a:avLst/>
          </a:prstGeom>
          <a:noFill/>
        </p:spPr>
        <p:txBody>
          <a:bodyPr wrap="square" rtlCol="0">
            <a:spAutoFit/>
          </a:bodyPr>
          <a:lstStyle/>
          <a:p>
            <a:r>
              <a:rPr lang="en-GB" sz="4200" dirty="0">
                <a:solidFill>
                  <a:schemeClr val="bg1"/>
                </a:solidFill>
              </a:rPr>
              <a:t> </a:t>
            </a:r>
            <a:r>
              <a:rPr lang="en-GB" sz="4200" dirty="0">
                <a:solidFill>
                  <a:schemeClr val="accent4"/>
                </a:solidFill>
                <a:latin typeface="Copperplate Gothic Bold" panose="020E0705020206020404" pitchFamily="34" charset="0"/>
              </a:rPr>
              <a:t>R</a:t>
            </a:r>
            <a:r>
              <a:rPr lang="en-GB" sz="4200" dirty="0">
                <a:solidFill>
                  <a:schemeClr val="bg1"/>
                </a:solidFill>
              </a:rPr>
              <a:t> – </a:t>
            </a:r>
            <a:r>
              <a:rPr lang="en-GB" sz="4200" dirty="0">
                <a:solidFill>
                  <a:schemeClr val="bg1"/>
                </a:solidFill>
                <a:latin typeface="Copperplate Gothic Bold" panose="020E0705020206020404" pitchFamily="34" charset="0"/>
              </a:rPr>
              <a:t>Righteousness </a:t>
            </a:r>
          </a:p>
          <a:p>
            <a:r>
              <a:rPr lang="en-GB" sz="4200" dirty="0">
                <a:solidFill>
                  <a:schemeClr val="bg1"/>
                </a:solidFill>
              </a:rPr>
              <a:t>A consecrated person pursues God’s righteousness, not self-righteousness. Matthew 6:33</a:t>
            </a:r>
          </a:p>
          <a:p>
            <a:endParaRPr lang="en-GB" sz="4200" dirty="0">
              <a:solidFill>
                <a:schemeClr val="bg1"/>
              </a:solidFill>
            </a:endParaRPr>
          </a:p>
          <a:p>
            <a:r>
              <a:rPr lang="en-GB" sz="4200" dirty="0">
                <a:solidFill>
                  <a:schemeClr val="bg1"/>
                </a:solidFill>
                <a:latin typeface="Copperplate Gothic Bold" panose="020E0705020206020404" pitchFamily="34" charset="0"/>
              </a:rPr>
              <a:t> </a:t>
            </a:r>
            <a:r>
              <a:rPr lang="en-GB" sz="4200" dirty="0">
                <a:solidFill>
                  <a:schemeClr val="accent4"/>
                </a:solidFill>
                <a:latin typeface="Copperplate Gothic Bold" panose="020E0705020206020404" pitchFamily="34" charset="0"/>
              </a:rPr>
              <a:t>A</a:t>
            </a:r>
            <a:r>
              <a:rPr lang="en-GB" sz="4200" dirty="0">
                <a:solidFill>
                  <a:schemeClr val="bg1"/>
                </a:solidFill>
                <a:latin typeface="Copperplate Gothic Bold" panose="020E0705020206020404" pitchFamily="34" charset="0"/>
              </a:rPr>
              <a:t> </a:t>
            </a:r>
            <a:r>
              <a:rPr lang="en-GB" sz="4200" dirty="0">
                <a:solidFill>
                  <a:schemeClr val="bg1"/>
                </a:solidFill>
              </a:rPr>
              <a:t>– </a:t>
            </a:r>
            <a:r>
              <a:rPr lang="en-GB" sz="4200" dirty="0">
                <a:solidFill>
                  <a:schemeClr val="bg1"/>
                </a:solidFill>
                <a:latin typeface="Copperplate Gothic Bold" panose="020E0705020206020404" pitchFamily="34" charset="0"/>
              </a:rPr>
              <a:t>Altar of Sacrifice </a:t>
            </a:r>
          </a:p>
          <a:p>
            <a:r>
              <a:rPr lang="en-GB" sz="4200" dirty="0">
                <a:solidFill>
                  <a:schemeClr val="bg1"/>
                </a:solidFill>
              </a:rPr>
              <a:t>Consecration means laying your will, desires, and plans on God’s altar.</a:t>
            </a:r>
          </a:p>
          <a:p>
            <a:r>
              <a:rPr lang="en-GB" sz="4200" dirty="0">
                <a:solidFill>
                  <a:schemeClr val="bg1"/>
                </a:solidFill>
              </a:rPr>
              <a:t>Romans 12:1</a:t>
            </a:r>
          </a:p>
          <a:p>
            <a:r>
              <a:rPr lang="en-GB" sz="4200" dirty="0">
                <a:solidFill>
                  <a:schemeClr val="bg1"/>
                </a:solidFill>
              </a:rPr>
              <a:t>1 Kings 18:33-38. </a:t>
            </a:r>
          </a:p>
        </p:txBody>
      </p:sp>
    </p:spTree>
    <p:extLst>
      <p:ext uri="{BB962C8B-B14F-4D97-AF65-F5344CB8AC3E}">
        <p14:creationId xmlns:p14="http://schemas.microsoft.com/office/powerpoint/2010/main" val="12485785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31653E8D-C514-4BE0-6FC1-829FA4651E9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2338B19-F9B2-BB23-52E7-F76A436A1BD9}"/>
              </a:ext>
            </a:extLst>
          </p:cNvPr>
          <p:cNvSpPr txBox="1"/>
          <p:nvPr/>
        </p:nvSpPr>
        <p:spPr>
          <a:xfrm>
            <a:off x="180843" y="223444"/>
            <a:ext cx="11970867" cy="6555641"/>
          </a:xfrm>
          <a:prstGeom prst="rect">
            <a:avLst/>
          </a:prstGeom>
          <a:noFill/>
        </p:spPr>
        <p:txBody>
          <a:bodyPr wrap="square" rtlCol="0">
            <a:spAutoFit/>
          </a:bodyPr>
          <a:lstStyle/>
          <a:p>
            <a:r>
              <a:rPr lang="en-GB" sz="4200" dirty="0">
                <a:solidFill>
                  <a:schemeClr val="bg1"/>
                </a:solidFill>
              </a:rPr>
              <a:t> </a:t>
            </a:r>
            <a:r>
              <a:rPr lang="en-GB" sz="4200" dirty="0">
                <a:solidFill>
                  <a:schemeClr val="accent4"/>
                </a:solidFill>
                <a:latin typeface="Copperplate Gothic Bold" panose="020E0705020206020404" pitchFamily="34" charset="0"/>
              </a:rPr>
              <a:t>T</a:t>
            </a:r>
            <a:r>
              <a:rPr lang="en-GB" sz="4200" dirty="0">
                <a:solidFill>
                  <a:schemeClr val="bg1"/>
                </a:solidFill>
              </a:rPr>
              <a:t> – </a:t>
            </a:r>
            <a:r>
              <a:rPr lang="en-GB" sz="4200" dirty="0">
                <a:solidFill>
                  <a:schemeClr val="bg1"/>
                </a:solidFill>
                <a:latin typeface="Copperplate Gothic Bold" panose="020E0705020206020404" pitchFamily="34" charset="0"/>
              </a:rPr>
              <a:t>Transformation </a:t>
            </a:r>
          </a:p>
          <a:p>
            <a:r>
              <a:rPr lang="en-GB" sz="4200" dirty="0">
                <a:solidFill>
                  <a:schemeClr val="bg1"/>
                </a:solidFill>
              </a:rPr>
              <a:t>True consecration transforms the mind, heart, and life.</a:t>
            </a:r>
          </a:p>
          <a:p>
            <a:r>
              <a:rPr lang="en-GB" sz="4200" dirty="0">
                <a:solidFill>
                  <a:schemeClr val="bg1"/>
                </a:solidFill>
              </a:rPr>
              <a:t>Romans 12:2</a:t>
            </a:r>
          </a:p>
          <a:p>
            <a:r>
              <a:rPr lang="en-GB" sz="4200" dirty="0">
                <a:solidFill>
                  <a:schemeClr val="bg1"/>
                </a:solidFill>
              </a:rPr>
              <a:t>Acts 9:17-18 </a:t>
            </a:r>
          </a:p>
          <a:p>
            <a:endParaRPr lang="en-GB" sz="4200" dirty="0">
              <a:solidFill>
                <a:schemeClr val="bg1"/>
              </a:solidFill>
            </a:endParaRPr>
          </a:p>
          <a:p>
            <a:r>
              <a:rPr lang="en-GB" sz="4200" dirty="0">
                <a:solidFill>
                  <a:schemeClr val="bg1"/>
                </a:solidFill>
                <a:latin typeface="Copperplate Gothic Bold" panose="020E0705020206020404" pitchFamily="34" charset="0"/>
              </a:rPr>
              <a:t> </a:t>
            </a:r>
            <a:r>
              <a:rPr lang="en-GB" sz="4200" dirty="0">
                <a:solidFill>
                  <a:schemeClr val="accent4"/>
                </a:solidFill>
                <a:latin typeface="Copperplate Gothic Bold" panose="020E0705020206020404" pitchFamily="34" charset="0"/>
              </a:rPr>
              <a:t>I</a:t>
            </a:r>
            <a:r>
              <a:rPr lang="en-GB" sz="4200" dirty="0">
                <a:solidFill>
                  <a:schemeClr val="bg1"/>
                </a:solidFill>
              </a:rPr>
              <a:t> – </a:t>
            </a:r>
            <a:r>
              <a:rPr lang="en-GB" sz="4200" dirty="0">
                <a:solidFill>
                  <a:schemeClr val="bg1"/>
                </a:solidFill>
                <a:latin typeface="Copperplate Gothic Bold" panose="020E0705020206020404" pitchFamily="34" charset="0"/>
              </a:rPr>
              <a:t>Intimacy with God </a:t>
            </a:r>
          </a:p>
          <a:p>
            <a:r>
              <a:rPr lang="en-GB" sz="4200" dirty="0">
                <a:solidFill>
                  <a:schemeClr val="bg1"/>
                </a:solidFill>
              </a:rPr>
              <a:t>Consecration brings us into deeper communion and closeness with God.</a:t>
            </a:r>
          </a:p>
          <a:p>
            <a:r>
              <a:rPr lang="en-GB" sz="4200" dirty="0">
                <a:solidFill>
                  <a:schemeClr val="bg1"/>
                </a:solidFill>
              </a:rPr>
              <a:t>James 4:8. </a:t>
            </a:r>
          </a:p>
        </p:txBody>
      </p:sp>
    </p:spTree>
    <p:extLst>
      <p:ext uri="{BB962C8B-B14F-4D97-AF65-F5344CB8AC3E}">
        <p14:creationId xmlns:p14="http://schemas.microsoft.com/office/powerpoint/2010/main" val="9721332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E68ECE1B-0BD3-1542-C44E-7C2ACC7E19E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B4C4112-4895-0C98-9C1E-A66E49B466D2}"/>
              </a:ext>
            </a:extLst>
          </p:cNvPr>
          <p:cNvSpPr txBox="1"/>
          <p:nvPr/>
        </p:nvSpPr>
        <p:spPr>
          <a:xfrm>
            <a:off x="180843" y="223444"/>
            <a:ext cx="11970867" cy="5909310"/>
          </a:xfrm>
          <a:prstGeom prst="rect">
            <a:avLst/>
          </a:prstGeom>
          <a:noFill/>
        </p:spPr>
        <p:txBody>
          <a:bodyPr wrap="square" rtlCol="0">
            <a:spAutoFit/>
          </a:bodyPr>
          <a:lstStyle/>
          <a:p>
            <a:r>
              <a:rPr lang="en-GB" sz="4200" dirty="0">
                <a:solidFill>
                  <a:schemeClr val="bg1"/>
                </a:solidFill>
              </a:rPr>
              <a:t> </a:t>
            </a:r>
            <a:r>
              <a:rPr lang="en-GB" sz="4200" dirty="0">
                <a:solidFill>
                  <a:schemeClr val="accent4"/>
                </a:solidFill>
                <a:latin typeface="Copperplate Gothic Bold" panose="020E0705020206020404" pitchFamily="34" charset="0"/>
              </a:rPr>
              <a:t>O</a:t>
            </a:r>
            <a:r>
              <a:rPr lang="en-GB" sz="4200" dirty="0">
                <a:solidFill>
                  <a:schemeClr val="bg1"/>
                </a:solidFill>
              </a:rPr>
              <a:t> – </a:t>
            </a:r>
            <a:r>
              <a:rPr lang="en-GB" sz="4200" dirty="0">
                <a:solidFill>
                  <a:schemeClr val="bg1"/>
                </a:solidFill>
                <a:latin typeface="Copperplate Gothic Bold" panose="020E0705020206020404" pitchFamily="34" charset="0"/>
              </a:rPr>
              <a:t>Offering of Worship </a:t>
            </a:r>
          </a:p>
          <a:p>
            <a:r>
              <a:rPr lang="en-GB" sz="4200" dirty="0">
                <a:solidFill>
                  <a:schemeClr val="bg1"/>
                </a:solidFill>
              </a:rPr>
              <a:t>A consecrated life is a living act of worship, not just words. </a:t>
            </a:r>
          </a:p>
          <a:p>
            <a:r>
              <a:rPr lang="en-GB" sz="4200" dirty="0">
                <a:solidFill>
                  <a:schemeClr val="bg1"/>
                </a:solidFill>
              </a:rPr>
              <a:t>John 12:3 </a:t>
            </a:r>
          </a:p>
          <a:p>
            <a:endParaRPr lang="en-GB" sz="4200" dirty="0">
              <a:solidFill>
                <a:schemeClr val="bg1"/>
              </a:solidFill>
            </a:endParaRPr>
          </a:p>
          <a:p>
            <a:r>
              <a:rPr lang="en-GB" sz="4200" dirty="0">
                <a:solidFill>
                  <a:schemeClr val="bg1"/>
                </a:solidFill>
              </a:rPr>
              <a:t> </a:t>
            </a:r>
            <a:r>
              <a:rPr lang="en-GB" sz="4200" dirty="0">
                <a:solidFill>
                  <a:schemeClr val="accent4"/>
                </a:solidFill>
                <a:latin typeface="Copperplate Gothic Bold" panose="020E0705020206020404" pitchFamily="34" charset="0"/>
              </a:rPr>
              <a:t>N</a:t>
            </a:r>
            <a:r>
              <a:rPr lang="en-GB" sz="4200" dirty="0">
                <a:solidFill>
                  <a:schemeClr val="bg1"/>
                </a:solidFill>
              </a:rPr>
              <a:t> – </a:t>
            </a:r>
            <a:r>
              <a:rPr lang="en-GB" sz="4200" dirty="0">
                <a:solidFill>
                  <a:schemeClr val="bg1"/>
                </a:solidFill>
                <a:latin typeface="Copperplate Gothic Bold" panose="020E0705020206020404" pitchFamily="34" charset="0"/>
              </a:rPr>
              <a:t>No Turning Back </a:t>
            </a:r>
          </a:p>
          <a:p>
            <a:r>
              <a:rPr lang="en-GB" sz="4200" dirty="0">
                <a:solidFill>
                  <a:schemeClr val="bg1"/>
                </a:solidFill>
              </a:rPr>
              <a:t>Consecration is a lifelong journey - no retreat, no surrender.</a:t>
            </a:r>
          </a:p>
          <a:p>
            <a:r>
              <a:rPr lang="en-GB" sz="4200" dirty="0">
                <a:solidFill>
                  <a:schemeClr val="bg1"/>
                </a:solidFill>
              </a:rPr>
              <a:t>Luke 9:62, Genesis 19:26, Hebrews 11:24-26</a:t>
            </a:r>
          </a:p>
        </p:txBody>
      </p:sp>
    </p:spTree>
    <p:extLst>
      <p:ext uri="{BB962C8B-B14F-4D97-AF65-F5344CB8AC3E}">
        <p14:creationId xmlns:p14="http://schemas.microsoft.com/office/powerpoint/2010/main" val="17442480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A6A1533-B3B6-E63B-326F-FFD42F1343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5838" y="0"/>
            <a:ext cx="11089532" cy="6858000"/>
          </a:xfrm>
          <a:prstGeom prst="rect">
            <a:avLst/>
          </a:prstGeom>
        </p:spPr>
      </p:pic>
      <p:sp>
        <p:nvSpPr>
          <p:cNvPr id="5" name="TextBox 4">
            <a:extLst>
              <a:ext uri="{FF2B5EF4-FFF2-40B4-BE49-F238E27FC236}">
                <a16:creationId xmlns:a16="http://schemas.microsoft.com/office/drawing/2014/main" id="{72DD4733-FE50-75A4-F6A6-53CC011FECC3}"/>
              </a:ext>
            </a:extLst>
          </p:cNvPr>
          <p:cNvSpPr txBox="1"/>
          <p:nvPr/>
        </p:nvSpPr>
        <p:spPr>
          <a:xfrm>
            <a:off x="402079" y="5291847"/>
            <a:ext cx="11575916" cy="738664"/>
          </a:xfrm>
          <a:prstGeom prst="rect">
            <a:avLst/>
          </a:prstGeom>
          <a:noFill/>
        </p:spPr>
        <p:txBody>
          <a:bodyPr wrap="square" rtlCol="0">
            <a:spAutoFit/>
          </a:bodyPr>
          <a:lstStyle/>
          <a:p>
            <a:r>
              <a:rPr lang="en-GB" sz="4200" dirty="0">
                <a:solidFill>
                  <a:schemeClr val="accent4"/>
                </a:solidFill>
                <a:highlight>
                  <a:srgbClr val="000000"/>
                </a:highlight>
                <a:latin typeface="Copperplate Gothic Bold" panose="020E0705020206020404" pitchFamily="34" charset="0"/>
              </a:rPr>
              <a:t>     ANAKAINOSIS </a:t>
            </a:r>
            <a:r>
              <a:rPr lang="en-GB" sz="4200" dirty="0">
                <a:solidFill>
                  <a:schemeClr val="bg1">
                    <a:lumMod val="85000"/>
                  </a:schemeClr>
                </a:solidFill>
                <a:highlight>
                  <a:srgbClr val="000000"/>
                </a:highlight>
                <a:latin typeface="Copperplate Gothic Bold" panose="020E0705020206020404" pitchFamily="34" charset="0"/>
              </a:rPr>
              <a:t>AND</a:t>
            </a:r>
            <a:r>
              <a:rPr lang="en-GB" sz="4200" dirty="0">
                <a:solidFill>
                  <a:schemeClr val="accent4"/>
                </a:solidFill>
                <a:highlight>
                  <a:srgbClr val="000000"/>
                </a:highlight>
                <a:latin typeface="Copperplate Gothic Bold" panose="020E0705020206020404" pitchFamily="34" charset="0"/>
              </a:rPr>
              <a:t> ANAKAINOO</a:t>
            </a:r>
            <a:r>
              <a:rPr lang="en-GB" sz="4200" dirty="0">
                <a:highlight>
                  <a:srgbClr val="000000"/>
                </a:highlight>
                <a:latin typeface="Copperplate Gothic Bold" panose="020E0705020206020404" pitchFamily="34" charset="0"/>
              </a:rPr>
              <a:t>OO</a:t>
            </a:r>
            <a:r>
              <a:rPr lang="en-GB" sz="4200" dirty="0">
                <a:solidFill>
                  <a:schemeClr val="accent4"/>
                </a:solidFill>
                <a:highlight>
                  <a:srgbClr val="000000"/>
                </a:highlight>
                <a:latin typeface="Copperplate Gothic Bold" panose="020E0705020206020404" pitchFamily="34" charset="0"/>
              </a:rPr>
              <a:t>          </a:t>
            </a:r>
            <a:endParaRPr lang="en-US" sz="4200" dirty="0">
              <a:solidFill>
                <a:schemeClr val="accent4"/>
              </a:solidFill>
              <a:highlight>
                <a:srgbClr val="000000"/>
              </a:highlight>
              <a:latin typeface="Copperplate Gothic Bold" panose="020E0705020206020404" pitchFamily="34" charset="0"/>
            </a:endParaRPr>
          </a:p>
        </p:txBody>
      </p:sp>
    </p:spTree>
    <p:extLst>
      <p:ext uri="{BB962C8B-B14F-4D97-AF65-F5344CB8AC3E}">
        <p14:creationId xmlns:p14="http://schemas.microsoft.com/office/powerpoint/2010/main" val="32452787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C3D0773-6DEE-7177-F099-931B69D00B8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F7E5976-648A-4FE2-195A-27CEE585EA42}"/>
              </a:ext>
            </a:extLst>
          </p:cNvPr>
          <p:cNvSpPr txBox="1"/>
          <p:nvPr/>
        </p:nvSpPr>
        <p:spPr>
          <a:xfrm>
            <a:off x="3365770" y="2721114"/>
            <a:ext cx="4668005" cy="1015663"/>
          </a:xfrm>
          <a:prstGeom prst="rect">
            <a:avLst/>
          </a:prstGeom>
          <a:noFill/>
        </p:spPr>
        <p:txBody>
          <a:bodyPr wrap="square" rtlCol="0">
            <a:spAutoFit/>
          </a:bodyPr>
          <a:lstStyle/>
          <a:p>
            <a:r>
              <a:rPr lang="en-GB" sz="6000" b="1" dirty="0">
                <a:solidFill>
                  <a:srgbClr val="FFC000"/>
                </a:solidFill>
                <a:latin typeface="Copperplate Gothic Bold" panose="020E0705020206020404" pitchFamily="34" charset="0"/>
              </a:rPr>
              <a:t>SHALOM!</a:t>
            </a:r>
            <a:endParaRPr lang="en-US" sz="6000" b="1" dirty="0">
              <a:solidFill>
                <a:srgbClr val="FFC000"/>
              </a:solidFill>
              <a:latin typeface="Copperplate Gothic Bold" panose="020E0705020206020404" pitchFamily="34" charset="0"/>
            </a:endParaRPr>
          </a:p>
        </p:txBody>
      </p:sp>
    </p:spTree>
    <p:extLst>
      <p:ext uri="{BB962C8B-B14F-4D97-AF65-F5344CB8AC3E}">
        <p14:creationId xmlns:p14="http://schemas.microsoft.com/office/powerpoint/2010/main" val="10659514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8C24369-24C6-A5A9-4560-3240E8A38C0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0C9364A5-B07B-9786-2588-73A6206D7D45}"/>
              </a:ext>
            </a:extLst>
          </p:cNvPr>
          <p:cNvSpPr txBox="1"/>
          <p:nvPr/>
        </p:nvSpPr>
        <p:spPr>
          <a:xfrm>
            <a:off x="233464" y="194553"/>
            <a:ext cx="11537004" cy="6093976"/>
          </a:xfrm>
          <a:prstGeom prst="rect">
            <a:avLst/>
          </a:prstGeom>
          <a:noFill/>
        </p:spPr>
        <p:txBody>
          <a:bodyPr wrap="square" rtlCol="0">
            <a:spAutoFit/>
          </a:bodyPr>
          <a:lstStyle/>
          <a:p>
            <a:r>
              <a:rPr lang="en-GB" sz="6000" dirty="0">
                <a:solidFill>
                  <a:schemeClr val="accent4"/>
                </a:solidFill>
                <a:latin typeface="Copperplate Gothic Bold" panose="020E0705020206020404" pitchFamily="34" charset="0"/>
              </a:rPr>
              <a:t>Introduction: </a:t>
            </a:r>
          </a:p>
          <a:p>
            <a:r>
              <a:rPr lang="en-GB" sz="6600" dirty="0">
                <a:solidFill>
                  <a:schemeClr val="bg1"/>
                </a:solidFill>
              </a:rPr>
              <a:t>The Bible tells us to beware of such spiritual beasts because of the danger they cause if we are not vigilant as we walk through the wilderness of life from ...</a:t>
            </a:r>
          </a:p>
        </p:txBody>
      </p:sp>
    </p:spTree>
    <p:extLst>
      <p:ext uri="{BB962C8B-B14F-4D97-AF65-F5344CB8AC3E}">
        <p14:creationId xmlns:p14="http://schemas.microsoft.com/office/powerpoint/2010/main" val="2308168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CDCD42AF-D844-EF76-A914-E155A6902C3C}"/>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930EFFB0-3A77-81DF-8D40-9F4B31F343C3}"/>
              </a:ext>
            </a:extLst>
          </p:cNvPr>
          <p:cNvSpPr txBox="1"/>
          <p:nvPr/>
        </p:nvSpPr>
        <p:spPr>
          <a:xfrm>
            <a:off x="180843" y="165079"/>
            <a:ext cx="11970867" cy="2123658"/>
          </a:xfrm>
          <a:prstGeom prst="rect">
            <a:avLst/>
          </a:prstGeom>
          <a:noFill/>
        </p:spPr>
        <p:txBody>
          <a:bodyPr wrap="square" rtlCol="0">
            <a:spAutoFit/>
          </a:bodyPr>
          <a:lstStyle/>
          <a:p>
            <a:r>
              <a:rPr lang="en-GB" sz="6000" dirty="0">
                <a:solidFill>
                  <a:schemeClr val="accent4"/>
                </a:solidFill>
                <a:latin typeface="Copperplate Gothic Bold" panose="020E0705020206020404" pitchFamily="34" charset="0"/>
              </a:rPr>
              <a:t>Introduction: </a:t>
            </a:r>
          </a:p>
          <a:p>
            <a:r>
              <a:rPr lang="en-GB" sz="7200" dirty="0">
                <a:solidFill>
                  <a:schemeClr val="bg1"/>
                </a:solidFill>
              </a:rPr>
              <a:t>Earth to glory.</a:t>
            </a:r>
          </a:p>
        </p:txBody>
      </p:sp>
    </p:spTree>
    <p:extLst>
      <p:ext uri="{BB962C8B-B14F-4D97-AF65-F5344CB8AC3E}">
        <p14:creationId xmlns:p14="http://schemas.microsoft.com/office/powerpoint/2010/main" val="2735058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BF28930-6763-F20F-F6B1-6AD94DCF1565}"/>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0C076FC-4CB2-A18A-0249-EA153EA2A727}"/>
              </a:ext>
            </a:extLst>
          </p:cNvPr>
          <p:cNvSpPr txBox="1"/>
          <p:nvPr/>
        </p:nvSpPr>
        <p:spPr>
          <a:xfrm>
            <a:off x="180843" y="242899"/>
            <a:ext cx="11970867" cy="6093976"/>
          </a:xfrm>
          <a:prstGeom prst="rect">
            <a:avLst/>
          </a:prstGeom>
          <a:noFill/>
        </p:spPr>
        <p:txBody>
          <a:bodyPr wrap="square" rtlCol="0">
            <a:spAutoFit/>
          </a:bodyPr>
          <a:lstStyle/>
          <a:p>
            <a:r>
              <a:rPr lang="en-GB" sz="4200" dirty="0">
                <a:solidFill>
                  <a:schemeClr val="accent4"/>
                </a:solidFill>
                <a:latin typeface="Copperplate Gothic Bold" panose="020E0705020206020404" pitchFamily="34" charset="0"/>
              </a:rPr>
              <a:t> (A) The Vipers! Why the Vipers?</a:t>
            </a:r>
          </a:p>
          <a:p>
            <a:r>
              <a:rPr lang="en-GB" sz="4200" dirty="0">
                <a:solidFill>
                  <a:schemeClr val="bg1"/>
                </a:solidFill>
                <a:latin typeface="Copperplate Gothic Bold" panose="020E0705020206020404" pitchFamily="34" charset="0"/>
              </a:rPr>
              <a:t> </a:t>
            </a:r>
            <a:r>
              <a:rPr lang="en-GB" sz="4200" dirty="0">
                <a:solidFill>
                  <a:schemeClr val="bg1"/>
                </a:solidFill>
              </a:rPr>
              <a:t>– </a:t>
            </a:r>
            <a:r>
              <a:rPr lang="en-GB" sz="4200" dirty="0">
                <a:solidFill>
                  <a:schemeClr val="bg1"/>
                </a:solidFill>
                <a:latin typeface="Copperplate Gothic Bold" panose="020E0705020206020404" pitchFamily="34" charset="0"/>
              </a:rPr>
              <a:t>Revelation 12:9, 20:1-2, 1st John 2:18. </a:t>
            </a:r>
            <a:endParaRPr lang="en-GB" sz="600" dirty="0">
              <a:solidFill>
                <a:schemeClr val="bg1"/>
              </a:solidFill>
            </a:endParaRPr>
          </a:p>
          <a:p>
            <a:r>
              <a:rPr lang="en-GB" sz="6600" dirty="0">
                <a:solidFill>
                  <a:schemeClr val="bg1"/>
                </a:solidFill>
              </a:rPr>
              <a:t>In the garden of Eden, there were different species of</a:t>
            </a:r>
          </a:p>
          <a:p>
            <a:r>
              <a:rPr lang="en-GB" sz="6600" dirty="0">
                <a:solidFill>
                  <a:schemeClr val="bg1"/>
                </a:solidFill>
              </a:rPr>
              <a:t>animals and the serpent was one of them.</a:t>
            </a:r>
          </a:p>
        </p:txBody>
      </p:sp>
    </p:spTree>
    <p:extLst>
      <p:ext uri="{BB962C8B-B14F-4D97-AF65-F5344CB8AC3E}">
        <p14:creationId xmlns:p14="http://schemas.microsoft.com/office/powerpoint/2010/main" val="3761065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3F3CA3C-A0BD-F570-F667-61104C374A3A}"/>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86810987-5536-E66B-5F7B-9F649438AF13}"/>
              </a:ext>
            </a:extLst>
          </p:cNvPr>
          <p:cNvSpPr txBox="1"/>
          <p:nvPr/>
        </p:nvSpPr>
        <p:spPr>
          <a:xfrm>
            <a:off x="180843" y="242899"/>
            <a:ext cx="11970867" cy="6832640"/>
          </a:xfrm>
          <a:prstGeom prst="rect">
            <a:avLst/>
          </a:prstGeom>
          <a:noFill/>
        </p:spPr>
        <p:txBody>
          <a:bodyPr wrap="square" rtlCol="0">
            <a:spAutoFit/>
          </a:bodyPr>
          <a:lstStyle/>
          <a:p>
            <a:r>
              <a:rPr lang="en-GB" sz="4200" dirty="0">
                <a:solidFill>
                  <a:schemeClr val="accent4"/>
                </a:solidFill>
                <a:latin typeface="Copperplate Gothic Bold" panose="020E0705020206020404" pitchFamily="34" charset="0"/>
              </a:rPr>
              <a:t> (A) The Vipers! Why the Vipers?</a:t>
            </a:r>
          </a:p>
          <a:p>
            <a:r>
              <a:rPr lang="en-GB" sz="6600" dirty="0">
                <a:solidFill>
                  <a:schemeClr val="bg1"/>
                </a:solidFill>
              </a:rPr>
              <a:t>The viper is a special type of a venomous serpent. He</a:t>
            </a:r>
          </a:p>
          <a:p>
            <a:r>
              <a:rPr lang="en-GB" sz="6600" dirty="0">
                <a:solidFill>
                  <a:schemeClr val="bg1"/>
                </a:solidFill>
              </a:rPr>
              <a:t>had certain characteristics or peculiarities that distinguished</a:t>
            </a:r>
          </a:p>
          <a:p>
            <a:r>
              <a:rPr lang="en-GB" sz="6600" dirty="0">
                <a:solidFill>
                  <a:schemeClr val="bg1"/>
                </a:solidFill>
              </a:rPr>
              <a:t>him from other beasts in the garden.</a:t>
            </a:r>
          </a:p>
        </p:txBody>
      </p:sp>
    </p:spTree>
    <p:extLst>
      <p:ext uri="{BB962C8B-B14F-4D97-AF65-F5344CB8AC3E}">
        <p14:creationId xmlns:p14="http://schemas.microsoft.com/office/powerpoint/2010/main" val="1219594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7AFC97F-605C-B928-B5B6-06BF1B5CCB72}"/>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8FA84B2-BAA8-0627-8A8F-4A59458EA481}"/>
              </a:ext>
            </a:extLst>
          </p:cNvPr>
          <p:cNvSpPr txBox="1"/>
          <p:nvPr/>
        </p:nvSpPr>
        <p:spPr>
          <a:xfrm>
            <a:off x="180843" y="242899"/>
            <a:ext cx="11970867" cy="6370975"/>
          </a:xfrm>
          <a:prstGeom prst="rect">
            <a:avLst/>
          </a:prstGeom>
          <a:noFill/>
        </p:spPr>
        <p:txBody>
          <a:bodyPr wrap="square" rtlCol="0">
            <a:spAutoFit/>
          </a:bodyPr>
          <a:lstStyle/>
          <a:p>
            <a:r>
              <a:rPr lang="en-GB" sz="4200" dirty="0">
                <a:solidFill>
                  <a:schemeClr val="accent4"/>
                </a:solidFill>
                <a:latin typeface="Copperplate Gothic Bold" panose="020E0705020206020404" pitchFamily="34" charset="0"/>
              </a:rPr>
              <a:t> (b) Characteristics of the Viper</a:t>
            </a:r>
          </a:p>
          <a:p>
            <a:r>
              <a:rPr lang="en-GB" sz="4200" dirty="0">
                <a:solidFill>
                  <a:schemeClr val="accent4"/>
                </a:solidFill>
                <a:latin typeface="Copperplate Gothic Bold" panose="020E0705020206020404" pitchFamily="34" charset="0"/>
              </a:rPr>
              <a:t>1.</a:t>
            </a:r>
            <a:r>
              <a:rPr lang="en-GB" sz="4200" dirty="0">
                <a:solidFill>
                  <a:schemeClr val="bg1"/>
                </a:solidFill>
                <a:latin typeface="Copperplate Gothic Bold" panose="020E0705020206020404" pitchFamily="34" charset="0"/>
              </a:rPr>
              <a:t> </a:t>
            </a:r>
            <a:r>
              <a:rPr lang="en-GB" sz="4200" dirty="0">
                <a:solidFill>
                  <a:schemeClr val="bg1"/>
                </a:solidFill>
              </a:rPr>
              <a:t>– </a:t>
            </a:r>
            <a:r>
              <a:rPr lang="en-GB" sz="4200" dirty="0">
                <a:solidFill>
                  <a:schemeClr val="bg1"/>
                </a:solidFill>
                <a:latin typeface="Copperplate Gothic Bold" panose="020E0705020206020404" pitchFamily="34" charset="0"/>
              </a:rPr>
              <a:t>He's an expert in the ministry of subtlety. </a:t>
            </a:r>
          </a:p>
          <a:p>
            <a:r>
              <a:rPr lang="en-GB" sz="4200" dirty="0">
                <a:solidFill>
                  <a:schemeClr val="bg1"/>
                </a:solidFill>
                <a:latin typeface="Copperplate Gothic Bold" panose="020E0705020206020404" pitchFamily="34" charset="0"/>
              </a:rPr>
              <a:t>Genesis 3 : 1-5, Matthew 26 : 1-5 , </a:t>
            </a:r>
          </a:p>
          <a:p>
            <a:r>
              <a:rPr lang="en-GB" sz="4200" dirty="0">
                <a:solidFill>
                  <a:schemeClr val="bg1"/>
                </a:solidFill>
                <a:latin typeface="Copperplate Gothic Bold" panose="020E0705020206020404" pitchFamily="34" charset="0"/>
              </a:rPr>
              <a:t>Acts 7 : 19, John 10:10.</a:t>
            </a:r>
          </a:p>
          <a:p>
            <a:r>
              <a:rPr lang="en-GB" sz="6600" dirty="0">
                <a:solidFill>
                  <a:schemeClr val="bg1"/>
                </a:solidFill>
              </a:rPr>
              <a:t>The viper displayed his subtilty by using a clever or indirect method to convey his message to Eve…</a:t>
            </a:r>
          </a:p>
        </p:txBody>
      </p:sp>
    </p:spTree>
    <p:extLst>
      <p:ext uri="{BB962C8B-B14F-4D97-AF65-F5344CB8AC3E}">
        <p14:creationId xmlns:p14="http://schemas.microsoft.com/office/powerpoint/2010/main" val="2523321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5AEDE4EA-6FC3-7A26-C87F-0A1EA082E477}"/>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2053D2BC-CDBE-6494-60BB-BFC58C8E8747}"/>
              </a:ext>
            </a:extLst>
          </p:cNvPr>
          <p:cNvSpPr txBox="1"/>
          <p:nvPr/>
        </p:nvSpPr>
        <p:spPr>
          <a:xfrm>
            <a:off x="180843" y="242899"/>
            <a:ext cx="11970867" cy="2769989"/>
          </a:xfrm>
          <a:prstGeom prst="rect">
            <a:avLst/>
          </a:prstGeom>
          <a:noFill/>
        </p:spPr>
        <p:txBody>
          <a:bodyPr wrap="square" rtlCol="0">
            <a:spAutoFit/>
          </a:bodyPr>
          <a:lstStyle/>
          <a:p>
            <a:r>
              <a:rPr lang="en-GB" sz="4200" dirty="0">
                <a:solidFill>
                  <a:schemeClr val="accent4"/>
                </a:solidFill>
                <a:latin typeface="Copperplate Gothic Bold" panose="020E0705020206020404" pitchFamily="34" charset="0"/>
              </a:rPr>
              <a:t> (b) Characteristics of the Viper</a:t>
            </a:r>
          </a:p>
          <a:p>
            <a:r>
              <a:rPr lang="en-GB" sz="6600" dirty="0">
                <a:solidFill>
                  <a:schemeClr val="bg1"/>
                </a:solidFill>
              </a:rPr>
              <a:t>And He achieved his goal.</a:t>
            </a:r>
          </a:p>
          <a:p>
            <a:endParaRPr lang="en-GB" sz="6600" dirty="0">
              <a:solidFill>
                <a:schemeClr val="bg1"/>
              </a:solidFill>
            </a:endParaRPr>
          </a:p>
        </p:txBody>
      </p:sp>
    </p:spTree>
    <p:extLst>
      <p:ext uri="{BB962C8B-B14F-4D97-AF65-F5344CB8AC3E}">
        <p14:creationId xmlns:p14="http://schemas.microsoft.com/office/powerpoint/2010/main" val="2801418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66098FD1-BBDF-BEA5-DA64-CDA301C4DA5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C8D2AA19-DF16-48D8-3D07-5116B61F3B3D}"/>
              </a:ext>
            </a:extLst>
          </p:cNvPr>
          <p:cNvSpPr txBox="1"/>
          <p:nvPr/>
        </p:nvSpPr>
        <p:spPr>
          <a:xfrm>
            <a:off x="180843" y="242899"/>
            <a:ext cx="11970867" cy="6370975"/>
          </a:xfrm>
          <a:prstGeom prst="rect">
            <a:avLst/>
          </a:prstGeom>
          <a:noFill/>
        </p:spPr>
        <p:txBody>
          <a:bodyPr wrap="square" rtlCol="0">
            <a:spAutoFit/>
          </a:bodyPr>
          <a:lstStyle/>
          <a:p>
            <a:r>
              <a:rPr lang="en-GB" sz="4200" dirty="0">
                <a:solidFill>
                  <a:schemeClr val="accent4"/>
                </a:solidFill>
                <a:latin typeface="Copperplate Gothic Bold" panose="020E0705020206020404" pitchFamily="34" charset="0"/>
              </a:rPr>
              <a:t> (b) Characteristics of the Viper</a:t>
            </a:r>
          </a:p>
          <a:p>
            <a:r>
              <a:rPr lang="en-GB" sz="4200" dirty="0">
                <a:solidFill>
                  <a:schemeClr val="accent4"/>
                </a:solidFill>
                <a:latin typeface="Copperplate Gothic Bold" panose="020E0705020206020404" pitchFamily="34" charset="0"/>
              </a:rPr>
              <a:t>2.</a:t>
            </a:r>
            <a:r>
              <a:rPr lang="en-GB" sz="4200" dirty="0">
                <a:solidFill>
                  <a:schemeClr val="bg1"/>
                </a:solidFill>
                <a:latin typeface="Copperplate Gothic Bold" panose="020E0705020206020404" pitchFamily="34" charset="0"/>
              </a:rPr>
              <a:t> </a:t>
            </a:r>
            <a:r>
              <a:rPr lang="en-GB" sz="4200" dirty="0">
                <a:solidFill>
                  <a:schemeClr val="bg1"/>
                </a:solidFill>
              </a:rPr>
              <a:t>– </a:t>
            </a:r>
            <a:r>
              <a:rPr lang="en-GB" sz="4200" dirty="0">
                <a:solidFill>
                  <a:schemeClr val="bg1"/>
                </a:solidFill>
                <a:latin typeface="Copperplate Gothic Bold" panose="020E0705020206020404" pitchFamily="34" charset="0"/>
              </a:rPr>
              <a:t>He pioneered the ministry to beguile.</a:t>
            </a:r>
          </a:p>
          <a:p>
            <a:r>
              <a:rPr lang="en-GB" sz="4200" dirty="0">
                <a:solidFill>
                  <a:schemeClr val="bg1"/>
                </a:solidFill>
                <a:latin typeface="Copperplate Gothic Bold" panose="020E0705020206020404" pitchFamily="34" charset="0"/>
              </a:rPr>
              <a:t>2Corinthians 11:1-3, 1Timothy 4:1-2, Genesis 3:9-13.</a:t>
            </a:r>
          </a:p>
          <a:p>
            <a:r>
              <a:rPr lang="en-GB" sz="6600" dirty="0">
                <a:solidFill>
                  <a:schemeClr val="bg1"/>
                </a:solidFill>
              </a:rPr>
              <a:t>The viper beguiled Eve by twisting God's word, denying God's</a:t>
            </a:r>
          </a:p>
          <a:p>
            <a:r>
              <a:rPr lang="en-GB" sz="6600" dirty="0">
                <a:solidFill>
                  <a:schemeClr val="bg1"/>
                </a:solidFill>
              </a:rPr>
              <a:t>warning about the …</a:t>
            </a:r>
          </a:p>
        </p:txBody>
      </p:sp>
    </p:spTree>
    <p:extLst>
      <p:ext uri="{BB962C8B-B14F-4D97-AF65-F5344CB8AC3E}">
        <p14:creationId xmlns:p14="http://schemas.microsoft.com/office/powerpoint/2010/main" val="2259764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603</TotalTime>
  <Words>989</Words>
  <Application>Microsoft Office PowerPoint</Application>
  <PresentationFormat>Widescreen</PresentationFormat>
  <Paragraphs>100</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Calibri Light</vt:lpstr>
      <vt:lpstr>Copperplate Gothic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SUBMACHINE</dc:creator>
  <cp:lastModifiedBy>Bride Assembly</cp:lastModifiedBy>
  <cp:revision>17</cp:revision>
  <dcterms:created xsi:type="dcterms:W3CDTF">2025-04-26T22:44:26Z</dcterms:created>
  <dcterms:modified xsi:type="dcterms:W3CDTF">2025-07-06T08:01:15Z</dcterms:modified>
</cp:coreProperties>
</file>