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4" r:id="rId2"/>
    <p:sldId id="310" r:id="rId3"/>
    <p:sldId id="322" r:id="rId4"/>
    <p:sldId id="311" r:id="rId5"/>
    <p:sldId id="323" r:id="rId6"/>
    <p:sldId id="331" r:id="rId7"/>
    <p:sldId id="324" r:id="rId8"/>
    <p:sldId id="332" r:id="rId9"/>
    <p:sldId id="333" r:id="rId10"/>
    <p:sldId id="334" r:id="rId11"/>
    <p:sldId id="335" r:id="rId12"/>
    <p:sldId id="329" r:id="rId13"/>
    <p:sldId id="336" r:id="rId14"/>
    <p:sldId id="330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45" d="100"/>
          <a:sy n="45" d="100"/>
        </p:scale>
        <p:origin x="48" y="2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D58179-DD61-481D-90D4-6D661AB7FD1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0E66F18-038D-4AD1-8ACD-3AF2E7D3A16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7D9F122-8636-4F8F-8CAF-A973A656D2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C6B4A-D187-4854-B527-3699A44AAD63}" type="datetimeFigureOut">
              <a:rPr lang="en-US" smtClean="0"/>
              <a:t>4/19/2026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CB5F68-7071-4360-8E49-CC0D95EDBA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8185FDB-4789-48A0-BF85-6006D17A43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3E42D-6C84-449A-A6A8-8EF720B3B80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1322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D888A3-1E03-426A-86A7-E35EDC22D8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56F7D99-7B5D-4349-9F10-8CBE28D1C6F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0883E2-B8D4-437B-9538-BB31E64F87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C6B4A-D187-4854-B527-3699A44AAD63}" type="datetimeFigureOut">
              <a:rPr lang="en-US" smtClean="0"/>
              <a:t>4/19/2026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7F883DE-796B-44A4-B9D5-1D2F008DBA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BF7306-A9A1-4C00-8054-44A08F7DB6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3E42D-6C84-449A-A6A8-8EF720B3B80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7697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613173B-3542-43AC-ABBF-6021D1132C6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B72FEE7-9493-4E45-817E-AB547AF2EAA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A5B271-822A-4848-938C-26EFC69B61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C6B4A-D187-4854-B527-3699A44AAD63}" type="datetimeFigureOut">
              <a:rPr lang="en-US" smtClean="0"/>
              <a:t>4/19/2026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9FCCD2A-920B-4D16-87A6-DB296571CA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6904E89-EAA2-4857-8A1D-6C3D53F6B6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3E42D-6C84-449A-A6A8-8EF720B3B80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30445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9D378C-3683-4066-9926-B46472A488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E25B4D-4AC6-4536-BC8C-F8BFF36BD4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93C7585-F902-446A-B090-7D8A04C19C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C6B4A-D187-4854-B527-3699A44AAD63}" type="datetimeFigureOut">
              <a:rPr lang="en-US" smtClean="0"/>
              <a:t>4/19/2026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88BACCC-6972-47DB-A651-D7D16F64B2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A1BEE4E-9288-47FF-8949-D23C9DD4C5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3E42D-6C84-449A-A6A8-8EF720B3B80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89155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78527D-4C7C-48C7-88AE-9104EFCF58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B76D6AC-437A-4020-88C0-7D80A243ED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79A39D-98CF-47A8-8B5E-D9A0E75913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C6B4A-D187-4854-B527-3699A44AAD63}" type="datetimeFigureOut">
              <a:rPr lang="en-US" smtClean="0"/>
              <a:t>4/19/2026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DC4FCB-BC0F-4914-84A1-C6E264E1BC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B935B3-AA68-4C4D-8769-F2F7F3190A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3E42D-6C84-449A-A6A8-8EF720B3B80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57298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B1C326-829D-49CD-8AD5-AB20FCA5B2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BF0493-8DAF-4F94-8863-F3FAE902461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ECB2296-E6EF-43D4-B788-E9485D7E202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6A02A75-B154-4DBF-92F0-AF31281BF7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C6B4A-D187-4854-B527-3699A44AAD63}" type="datetimeFigureOut">
              <a:rPr lang="en-US" smtClean="0"/>
              <a:t>4/19/2026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B370D3C-BB0C-43AF-B607-8B9E44FD29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839EF99-A8D8-477C-9D2D-0FB10EF203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3E42D-6C84-449A-A6A8-8EF720B3B80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37733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9C66EF-AD77-4BF6-92CE-75090B8DF6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AC0CF22-26E7-4C98-B644-5E4A84FE58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2323306-C03D-4D12-8F5C-AB555833B2B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CBEC283-AFC5-4646-98F0-51D55DB4944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161A0F3-C4B1-4C7E-B421-629481A7622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F258DDB-DA7A-4022-8AED-AAE6F94887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C6B4A-D187-4854-B527-3699A44AAD63}" type="datetimeFigureOut">
              <a:rPr lang="en-US" smtClean="0"/>
              <a:t>4/19/2026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723FB20-9327-4107-99B6-D13CF23445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4EE5875-F4CF-4064-A9D6-A0E31B163D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3E42D-6C84-449A-A6A8-8EF720B3B80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44421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1FCFB2-87FE-4469-B6B3-1C36198B5D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BEC6F7B-2A5B-40CF-ABE4-709AA5C7E0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C6B4A-D187-4854-B527-3699A44AAD63}" type="datetimeFigureOut">
              <a:rPr lang="en-US" smtClean="0"/>
              <a:t>4/19/2026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D05A73C-5C36-4446-93B8-B90D21FE5C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4461366-5480-447B-B9E8-DFC1EF2959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3E42D-6C84-449A-A6A8-8EF720B3B80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27356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10673DB-0CC2-4D72-822A-BA730622D4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C6B4A-D187-4854-B527-3699A44AAD63}" type="datetimeFigureOut">
              <a:rPr lang="en-US" smtClean="0"/>
              <a:t>4/19/2026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6C039D3-6C4F-47BE-86E7-41FAE63067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EFCDBF8-DE4F-4E48-91ED-9B03D9FBE4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3E42D-6C84-449A-A6A8-8EF720B3B80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59975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D49D2C-3C39-4CD3-BF02-8C5104816F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3739D5-DD9C-46DA-B50C-C95F3392D4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E11129A-1CA7-43F0-84EC-1E6DCE418A3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31D2A0C-E2E0-419C-8FCF-CF1F30412D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C6B4A-D187-4854-B527-3699A44AAD63}" type="datetimeFigureOut">
              <a:rPr lang="en-US" smtClean="0"/>
              <a:t>4/19/2026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BEE2232-09B9-4286-B413-AF95A57D21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643013E-836F-43A4-B62E-3AE693AA63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3E42D-6C84-449A-A6A8-8EF720B3B80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7165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474085-4434-43F9-BEB5-1E983B622F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9638F88-A5D1-42EE-95B4-FFD6E9E21DA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789F9F0-382B-4C27-9CD5-A6D715C5095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0275BE0-1ED2-4F4C-A464-46092356F4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C6B4A-D187-4854-B527-3699A44AAD63}" type="datetimeFigureOut">
              <a:rPr lang="en-US" smtClean="0"/>
              <a:t>4/19/2026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13C9281-29D9-4474-834A-3874B2D2DB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6FC96BC-D537-4DC2-9454-88C0FBED5D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3E42D-6C84-449A-A6A8-8EF720B3B80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83008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5747D01-1024-4FED-970A-0ED224BC77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6FDF3C5-D88C-40E3-8B8A-486F8FEDCCB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C903764-4FED-4FFB-89A3-62D75C50A56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4C6B4A-D187-4854-B527-3699A44AAD63}" type="datetimeFigureOut">
              <a:rPr lang="en-US" smtClean="0"/>
              <a:t>4/19/2026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06637A-46D9-406B-91A6-65D4FF0181C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97A67AD-86A0-428F-8549-1AA6B9C928A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23E42D-6C84-449A-A6A8-8EF720B3B80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92330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94A55D3-48E4-D489-62C0-F3D767ABCD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7C48199E-5F78-657D-07AD-469E449B8711}"/>
              </a:ext>
            </a:extLst>
          </p:cNvPr>
          <p:cNvSpPr txBox="1"/>
          <p:nvPr/>
        </p:nvSpPr>
        <p:spPr>
          <a:xfrm>
            <a:off x="866656" y="1122470"/>
            <a:ext cx="10458688" cy="52003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80000"/>
              </a:lnSpc>
            </a:pPr>
            <a:r>
              <a:rPr lang="en-US" sz="80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THE BELIEVER’S TRUE Metamorphosis </a:t>
            </a:r>
            <a:r>
              <a:rPr lang="en-US" sz="66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(TRANSFORMATION)</a:t>
            </a:r>
          </a:p>
          <a:p>
            <a:pPr algn="ctr">
              <a:lnSpc>
                <a:spcPct val="80000"/>
              </a:lnSpc>
            </a:pPr>
            <a:endParaRPr lang="en-US" sz="2000" b="1" dirty="0">
              <a:solidFill>
                <a:schemeClr val="bg1"/>
              </a:solidFill>
            </a:endParaRPr>
          </a:p>
          <a:p>
            <a:pPr algn="ctr">
              <a:lnSpc>
                <a:spcPct val="80000"/>
              </a:lnSpc>
            </a:pPr>
            <a:r>
              <a:rPr lang="en-US" sz="4400" b="1" u="sng" dirty="0">
                <a:solidFill>
                  <a:schemeClr val="bg1"/>
                </a:solidFill>
              </a:rPr>
              <a:t>Text: </a:t>
            </a:r>
          </a:p>
          <a:p>
            <a:pPr algn="ctr">
              <a:lnSpc>
                <a:spcPct val="80000"/>
              </a:lnSpc>
            </a:pPr>
            <a:r>
              <a:rPr lang="en-US" sz="4400" b="1" dirty="0">
                <a:solidFill>
                  <a:schemeClr val="bg1"/>
                </a:solidFill>
              </a:rPr>
              <a:t>Romans 12:1–2</a:t>
            </a:r>
            <a:endParaRPr lang="en-US" sz="4400" dirty="0">
              <a:solidFill>
                <a:schemeClr val="bg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pperplate Gothic Bold" panose="020E0705020206020404" pitchFamily="34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46ED2B95-397A-1CAC-7CA7-CD9FCD0A2807}"/>
              </a:ext>
            </a:extLst>
          </p:cNvPr>
          <p:cNvSpPr/>
          <p:nvPr/>
        </p:nvSpPr>
        <p:spPr>
          <a:xfrm>
            <a:off x="0" y="535196"/>
            <a:ext cx="12192000" cy="152400"/>
          </a:xfrm>
          <a:prstGeom prst="rect">
            <a:avLst/>
          </a:prstGeom>
          <a:ln>
            <a:noFill/>
          </a:ln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BA4110D-9463-4C06-4DCB-070621C707ED}"/>
              </a:ext>
            </a:extLst>
          </p:cNvPr>
          <p:cNvSpPr/>
          <p:nvPr/>
        </p:nvSpPr>
        <p:spPr>
          <a:xfrm>
            <a:off x="0" y="6357772"/>
            <a:ext cx="12192000" cy="152400"/>
          </a:xfrm>
          <a:prstGeom prst="rect">
            <a:avLst/>
          </a:prstGeom>
          <a:ln>
            <a:noFill/>
          </a:ln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933919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5C74C6E-2A94-AE29-0856-F98B24A7FEB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CD18E848-A8EF-68C0-799D-B66C6725CDEA}"/>
              </a:ext>
            </a:extLst>
          </p:cNvPr>
          <p:cNvSpPr txBox="1"/>
          <p:nvPr/>
        </p:nvSpPr>
        <p:spPr>
          <a:xfrm>
            <a:off x="472440" y="467094"/>
            <a:ext cx="11247120" cy="59523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600"/>
              </a:spcAft>
            </a:pPr>
            <a:r>
              <a:rPr lang="en-US" sz="4200" b="1" dirty="0">
                <a:solidFill>
                  <a:srgbClr val="FFC000"/>
                </a:solidFill>
                <a:latin typeface="Rockwell" panose="02060603020205020403" pitchFamily="18" charset="0"/>
              </a:rPr>
              <a:t>C) PRACTICAL SIGNS OF A TRUE METAMORPHOSIS IN A BELIEVER</a:t>
            </a:r>
            <a:endParaRPr lang="en-US" sz="300" b="1" u="sng" dirty="0">
              <a:solidFill>
                <a:schemeClr val="bg1"/>
              </a:solidFill>
            </a:endParaRPr>
          </a:p>
          <a:p>
            <a:pPr algn="just">
              <a:lnSpc>
                <a:spcPct val="80000"/>
              </a:lnSpc>
              <a:spcAft>
                <a:spcPts val="600"/>
              </a:spcAft>
            </a:pPr>
            <a:endParaRPr lang="en-US" sz="100" b="1" u="sng" dirty="0">
              <a:solidFill>
                <a:schemeClr val="bg1"/>
              </a:solidFill>
            </a:endParaRPr>
          </a:p>
          <a:p>
            <a:pPr algn="just">
              <a:spcAft>
                <a:spcPts val="600"/>
              </a:spcAft>
            </a:pPr>
            <a:r>
              <a:rPr lang="en-US" sz="4400" b="1" dirty="0">
                <a:solidFill>
                  <a:schemeClr val="bg1"/>
                </a:solidFill>
              </a:rPr>
              <a:t>A transformed believer will show visible evidence:</a:t>
            </a:r>
          </a:p>
          <a:p>
            <a:pPr algn="just">
              <a:spcAft>
                <a:spcPts val="600"/>
              </a:spcAft>
            </a:pPr>
            <a:endParaRPr lang="en-US" sz="700" b="1" dirty="0">
              <a:solidFill>
                <a:schemeClr val="bg1"/>
              </a:solidFill>
            </a:endParaRPr>
          </a:p>
          <a:p>
            <a:pPr marL="742950" indent="-742950" algn="just">
              <a:spcAft>
                <a:spcPts val="600"/>
              </a:spcAft>
              <a:buAutoNum type="arabicPeriod"/>
            </a:pPr>
            <a:r>
              <a:rPr lang="en-US" sz="4400" b="1" dirty="0">
                <a:solidFill>
                  <a:srgbClr val="FFC000"/>
                </a:solidFill>
              </a:rPr>
              <a:t>Christ-like Character - Fruits of the Spirit </a:t>
            </a:r>
            <a:r>
              <a:rPr lang="en-US" sz="4400" b="1" dirty="0">
                <a:solidFill>
                  <a:schemeClr val="bg1"/>
                </a:solidFill>
              </a:rPr>
              <a:t>(Galatians 5:22–23) </a:t>
            </a:r>
          </a:p>
          <a:p>
            <a:pPr algn="just">
              <a:spcAft>
                <a:spcPts val="600"/>
              </a:spcAft>
            </a:pPr>
            <a:r>
              <a:rPr lang="en-US" sz="4400" b="1" dirty="0">
                <a:solidFill>
                  <a:schemeClr val="bg1"/>
                </a:solidFill>
              </a:rPr>
              <a:t>Character change is the strongest proof of transformation.</a:t>
            </a:r>
          </a:p>
        </p:txBody>
      </p:sp>
    </p:spTree>
    <p:extLst>
      <p:ext uri="{BB962C8B-B14F-4D97-AF65-F5344CB8AC3E}">
        <p14:creationId xmlns:p14="http://schemas.microsoft.com/office/powerpoint/2010/main" val="16759777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101D53F-07FA-FA94-2043-563C0AA6D1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ED784F09-4F2B-BFD9-1F27-34A98ACE9394}"/>
              </a:ext>
            </a:extLst>
          </p:cNvPr>
          <p:cNvSpPr txBox="1"/>
          <p:nvPr/>
        </p:nvSpPr>
        <p:spPr>
          <a:xfrm>
            <a:off x="382562" y="428178"/>
            <a:ext cx="11426876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4000" b="1" dirty="0">
                <a:solidFill>
                  <a:srgbClr val="FFC000"/>
                </a:solidFill>
              </a:rPr>
              <a:t>2. Hatred for Sin and Love for Righteousness</a:t>
            </a:r>
          </a:p>
          <a:p>
            <a:pPr algn="just"/>
            <a:r>
              <a:rPr lang="en-US" sz="4000" b="1" dirty="0">
                <a:solidFill>
                  <a:schemeClr val="bg1"/>
                </a:solidFill>
              </a:rPr>
              <a:t>     (Psalm 119:104; Romans 6:14)</a:t>
            </a:r>
          </a:p>
          <a:p>
            <a:pPr algn="just"/>
            <a:endParaRPr lang="en-US" sz="800" b="1" dirty="0">
              <a:solidFill>
                <a:schemeClr val="bg1"/>
              </a:solidFill>
            </a:endParaRPr>
          </a:p>
          <a:p>
            <a:pPr algn="just"/>
            <a:r>
              <a:rPr lang="en-US" sz="4000" b="1" dirty="0">
                <a:solidFill>
                  <a:srgbClr val="FFC000"/>
                </a:solidFill>
              </a:rPr>
              <a:t>3. Renewed Thinking and Mindset </a:t>
            </a:r>
          </a:p>
          <a:p>
            <a:pPr algn="just"/>
            <a:r>
              <a:rPr lang="en-US" sz="4000" b="1" dirty="0">
                <a:solidFill>
                  <a:srgbClr val="FFC000"/>
                </a:solidFill>
              </a:rPr>
              <a:t>     </a:t>
            </a:r>
            <a:r>
              <a:rPr lang="en-US" sz="4000" b="1" dirty="0">
                <a:solidFill>
                  <a:schemeClr val="bg1"/>
                </a:solidFill>
              </a:rPr>
              <a:t>(Rom. 12:2; Eph. 4:23)</a:t>
            </a:r>
          </a:p>
          <a:p>
            <a:pPr algn="just"/>
            <a:r>
              <a:rPr lang="en-US" sz="4000" b="1" dirty="0">
                <a:solidFill>
                  <a:schemeClr val="bg1"/>
                </a:solidFill>
              </a:rPr>
              <a:t> The believer begins to think like Christ</a:t>
            </a:r>
          </a:p>
          <a:p>
            <a:pPr algn="just"/>
            <a:endParaRPr lang="en-US" sz="800" b="1" dirty="0">
              <a:solidFill>
                <a:schemeClr val="bg1"/>
              </a:solidFill>
            </a:endParaRPr>
          </a:p>
          <a:p>
            <a:pPr algn="just"/>
            <a:r>
              <a:rPr lang="en-US" sz="4000" b="1" dirty="0">
                <a:solidFill>
                  <a:srgbClr val="FFC000"/>
                </a:solidFill>
              </a:rPr>
              <a:t>4. Desire for God and Spiritual Things</a:t>
            </a:r>
            <a:r>
              <a:rPr lang="en-US" sz="4000" b="1" dirty="0">
                <a:solidFill>
                  <a:schemeClr val="bg1"/>
                </a:solidFill>
              </a:rPr>
              <a:t> </a:t>
            </a:r>
          </a:p>
          <a:p>
            <a:pPr algn="just"/>
            <a:r>
              <a:rPr lang="en-US" sz="4000" b="1" dirty="0">
                <a:solidFill>
                  <a:schemeClr val="bg1"/>
                </a:solidFill>
              </a:rPr>
              <a:t>     (Ps. 42:1; Col. 3:2)</a:t>
            </a:r>
          </a:p>
          <a:p>
            <a:pPr algn="just"/>
            <a:endParaRPr lang="en-US" sz="800" b="1" dirty="0">
              <a:solidFill>
                <a:srgbClr val="FFC000"/>
              </a:solidFill>
            </a:endParaRPr>
          </a:p>
          <a:p>
            <a:pPr algn="just"/>
            <a:r>
              <a:rPr lang="en-US" sz="4000" b="1" dirty="0">
                <a:solidFill>
                  <a:srgbClr val="FFC000"/>
                </a:solidFill>
              </a:rPr>
              <a:t>5. Obedience to God’s Word </a:t>
            </a:r>
            <a:r>
              <a:rPr lang="en-US" sz="4000" b="1" dirty="0">
                <a:solidFill>
                  <a:schemeClr val="bg1"/>
                </a:solidFill>
              </a:rPr>
              <a:t>(John 14:5)</a:t>
            </a:r>
          </a:p>
          <a:p>
            <a:pPr algn="just"/>
            <a:r>
              <a:rPr lang="fr-FR" sz="4000" b="1" dirty="0">
                <a:solidFill>
                  <a:schemeClr val="bg1"/>
                </a:solidFill>
              </a:rPr>
              <a:t>Transformation </a:t>
            </a:r>
            <a:r>
              <a:rPr lang="fr-FR" sz="4000" b="1" dirty="0" err="1">
                <a:solidFill>
                  <a:schemeClr val="bg1"/>
                </a:solidFill>
              </a:rPr>
              <a:t>produces</a:t>
            </a:r>
            <a:r>
              <a:rPr lang="fr-FR" sz="4000" b="1" dirty="0">
                <a:solidFill>
                  <a:schemeClr val="bg1"/>
                </a:solidFill>
              </a:rPr>
              <a:t> </a:t>
            </a:r>
            <a:r>
              <a:rPr lang="fr-FR" sz="4000" b="1" dirty="0" err="1">
                <a:solidFill>
                  <a:schemeClr val="bg1"/>
                </a:solidFill>
              </a:rPr>
              <a:t>obedience</a:t>
            </a:r>
            <a:r>
              <a:rPr lang="fr-FR" sz="4000" b="1" dirty="0">
                <a:solidFill>
                  <a:schemeClr val="bg1"/>
                </a:solidFill>
              </a:rPr>
              <a:t>, not excuses.</a:t>
            </a:r>
            <a:endParaRPr lang="en-US" sz="40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3439074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550BD3C-E321-5A55-8772-819D7CF22A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D0CB7EFE-C80F-854D-AAF0-4A755E0F602B}"/>
              </a:ext>
            </a:extLst>
          </p:cNvPr>
          <p:cNvSpPr txBox="1"/>
          <p:nvPr/>
        </p:nvSpPr>
        <p:spPr>
          <a:xfrm>
            <a:off x="382562" y="544756"/>
            <a:ext cx="11426876" cy="56846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600"/>
              </a:spcAft>
            </a:pPr>
            <a:r>
              <a:rPr lang="en-US" sz="4500" b="1" dirty="0">
                <a:solidFill>
                  <a:srgbClr val="FFC000"/>
                </a:solidFill>
                <a:latin typeface="Rockwell" panose="02060603020205020403" pitchFamily="18" charset="0"/>
              </a:rPr>
              <a:t>CONCLUSION</a:t>
            </a:r>
            <a:endParaRPr lang="en-US" sz="4500" b="1" u="sng" dirty="0">
              <a:solidFill>
                <a:schemeClr val="bg1"/>
              </a:solidFill>
            </a:endParaRPr>
          </a:p>
          <a:p>
            <a:pPr algn="just">
              <a:lnSpc>
                <a:spcPct val="80000"/>
              </a:lnSpc>
              <a:spcAft>
                <a:spcPts val="600"/>
              </a:spcAft>
            </a:pPr>
            <a:endParaRPr lang="en-US" sz="300" b="1" u="sng" dirty="0">
              <a:solidFill>
                <a:schemeClr val="bg1"/>
              </a:solidFill>
            </a:endParaRPr>
          </a:p>
          <a:p>
            <a:pPr algn="just">
              <a:spcAft>
                <a:spcPts val="600"/>
              </a:spcAft>
            </a:pPr>
            <a:r>
              <a:rPr lang="en-US" sz="4200" b="1" dirty="0">
                <a:solidFill>
                  <a:schemeClr val="bg1"/>
                </a:solidFill>
              </a:rPr>
              <a:t>Believer’s metamorphosis is not optional — it is the proof of true Christianity.</a:t>
            </a:r>
          </a:p>
          <a:p>
            <a:pPr algn="just">
              <a:spcAft>
                <a:spcPts val="600"/>
              </a:spcAft>
            </a:pPr>
            <a:endParaRPr lang="en-US" sz="1000" b="1" dirty="0">
              <a:solidFill>
                <a:schemeClr val="bg1"/>
              </a:solidFill>
            </a:endParaRPr>
          </a:p>
          <a:p>
            <a:pPr algn="just">
              <a:spcAft>
                <a:spcPts val="600"/>
              </a:spcAft>
            </a:pPr>
            <a:r>
              <a:rPr lang="en-US" sz="4200" b="1" dirty="0">
                <a:solidFill>
                  <a:schemeClr val="bg1"/>
                </a:solidFill>
              </a:rPr>
              <a:t>God is not satisfied with just saving you. He desires changing you. </a:t>
            </a:r>
          </a:p>
          <a:p>
            <a:pPr algn="just">
              <a:spcAft>
                <a:spcPts val="600"/>
              </a:spcAft>
            </a:pPr>
            <a:endParaRPr lang="en-US" sz="1000" b="1" dirty="0">
              <a:solidFill>
                <a:schemeClr val="bg1"/>
              </a:solidFill>
            </a:endParaRPr>
          </a:p>
          <a:p>
            <a:pPr algn="just">
              <a:spcAft>
                <a:spcPts val="600"/>
              </a:spcAft>
            </a:pPr>
            <a:r>
              <a:rPr lang="en-US" sz="4200" b="1" dirty="0">
                <a:solidFill>
                  <a:schemeClr val="bg1"/>
                </a:solidFill>
              </a:rPr>
              <a:t>Transformation leads to knowing and walking in God’s perfect will.</a:t>
            </a:r>
          </a:p>
        </p:txBody>
      </p:sp>
    </p:spTree>
    <p:extLst>
      <p:ext uri="{BB962C8B-B14F-4D97-AF65-F5344CB8AC3E}">
        <p14:creationId xmlns:p14="http://schemas.microsoft.com/office/powerpoint/2010/main" val="353269226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4CBC5A1-3E1B-0E05-89BB-9F6532B672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66385ACB-D378-611E-D704-D23D293F3E7B}"/>
              </a:ext>
            </a:extLst>
          </p:cNvPr>
          <p:cNvSpPr txBox="1"/>
          <p:nvPr/>
        </p:nvSpPr>
        <p:spPr>
          <a:xfrm>
            <a:off x="382562" y="576232"/>
            <a:ext cx="11426876" cy="57055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80000"/>
              </a:lnSpc>
              <a:spcAft>
                <a:spcPts val="600"/>
              </a:spcAft>
            </a:pPr>
            <a:r>
              <a:rPr lang="en-US" sz="4800" b="1" u="sng" dirty="0">
                <a:solidFill>
                  <a:schemeClr val="bg1"/>
                </a:solidFill>
              </a:rPr>
              <a:t>Final Charge</a:t>
            </a:r>
          </a:p>
          <a:p>
            <a:pPr algn="just">
              <a:lnSpc>
                <a:spcPct val="80000"/>
              </a:lnSpc>
              <a:spcAft>
                <a:spcPts val="600"/>
              </a:spcAft>
            </a:pPr>
            <a:endParaRPr lang="en-US" sz="1100" b="1" dirty="0">
              <a:solidFill>
                <a:schemeClr val="bg1"/>
              </a:solidFill>
            </a:endParaRPr>
          </a:p>
          <a:p>
            <a:pPr marL="571500" indent="-57150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4800" b="1" dirty="0">
                <a:solidFill>
                  <a:schemeClr val="bg1"/>
                </a:solidFill>
              </a:rPr>
              <a:t>Surrender completely</a:t>
            </a:r>
          </a:p>
          <a:p>
            <a:pPr marL="571500" indent="-57150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4800" b="1" dirty="0">
                <a:solidFill>
                  <a:schemeClr val="bg1"/>
                </a:solidFill>
              </a:rPr>
              <a:t>Renew your mind daily</a:t>
            </a:r>
          </a:p>
          <a:p>
            <a:pPr marL="571500" indent="-57150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4800" b="1" dirty="0">
                <a:solidFill>
                  <a:schemeClr val="bg1"/>
                </a:solidFill>
              </a:rPr>
              <a:t>Walk in the Spirit</a:t>
            </a:r>
          </a:p>
          <a:p>
            <a:pPr marL="571500" indent="-57150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4800" b="1" dirty="0">
                <a:solidFill>
                  <a:schemeClr val="bg1"/>
                </a:solidFill>
              </a:rPr>
              <a:t>Reject worldly conformity</a:t>
            </a:r>
          </a:p>
          <a:p>
            <a:pPr algn="just">
              <a:lnSpc>
                <a:spcPct val="80000"/>
              </a:lnSpc>
              <a:spcAft>
                <a:spcPts val="600"/>
              </a:spcAft>
            </a:pPr>
            <a:endParaRPr lang="en-US" sz="1600" b="1" dirty="0">
              <a:solidFill>
                <a:schemeClr val="bg1"/>
              </a:solidFill>
            </a:endParaRPr>
          </a:p>
          <a:p>
            <a:pPr algn="just">
              <a:lnSpc>
                <a:spcPct val="80000"/>
              </a:lnSpc>
              <a:spcAft>
                <a:spcPts val="600"/>
              </a:spcAft>
            </a:pPr>
            <a:r>
              <a:rPr lang="en-US" sz="4800" b="1" dirty="0">
                <a:solidFill>
                  <a:schemeClr val="bg1"/>
                </a:solidFill>
              </a:rPr>
              <a:t>If there is no transformation, there is no true manifestation of Christ in the believer.</a:t>
            </a:r>
          </a:p>
        </p:txBody>
      </p:sp>
    </p:spTree>
    <p:extLst>
      <p:ext uri="{BB962C8B-B14F-4D97-AF65-F5344CB8AC3E}">
        <p14:creationId xmlns:p14="http://schemas.microsoft.com/office/powerpoint/2010/main" val="371573281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6A55858-7779-C488-0D14-AEBADE545A2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CB8D41F8-09DE-96D1-4568-EE3EE79294F9}"/>
              </a:ext>
            </a:extLst>
          </p:cNvPr>
          <p:cNvSpPr txBox="1"/>
          <p:nvPr/>
        </p:nvSpPr>
        <p:spPr>
          <a:xfrm>
            <a:off x="219724" y="2773136"/>
            <a:ext cx="11426876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600"/>
              </a:spcAft>
            </a:pPr>
            <a:r>
              <a:rPr lang="en-US" sz="5000" b="1" dirty="0">
                <a:solidFill>
                  <a:srgbClr val="FFC000"/>
                </a:solidFill>
                <a:latin typeface="Rockwell" panose="02060603020205020403" pitchFamily="18" charset="0"/>
              </a:rPr>
              <a:t>SHALOM!!!</a:t>
            </a:r>
            <a:endParaRPr lang="en-US" sz="46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95997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D60B2E8-1649-1825-8CDC-DDCB9626053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D7E513B7-36E3-EA6B-ABD0-137637052E4D}"/>
              </a:ext>
            </a:extLst>
          </p:cNvPr>
          <p:cNvSpPr txBox="1"/>
          <p:nvPr/>
        </p:nvSpPr>
        <p:spPr>
          <a:xfrm>
            <a:off x="382562" y="179386"/>
            <a:ext cx="11426876" cy="76328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600"/>
              </a:spcAft>
            </a:pPr>
            <a:r>
              <a:rPr lang="en-US" sz="5000" b="1" dirty="0">
                <a:solidFill>
                  <a:srgbClr val="FFC000"/>
                </a:solidFill>
                <a:latin typeface="Rockwell" panose="02060603020205020403" pitchFamily="18" charset="0"/>
              </a:rPr>
              <a:t>INTRODUCTION</a:t>
            </a:r>
          </a:p>
          <a:p>
            <a:pPr algn="just">
              <a:spcAft>
                <a:spcPts val="600"/>
              </a:spcAft>
            </a:pPr>
            <a:r>
              <a:rPr lang="en-US" sz="4000" b="1" dirty="0">
                <a:solidFill>
                  <a:schemeClr val="bg1"/>
                </a:solidFill>
              </a:rPr>
              <a:t>The Christian life is not merely about conversion, but about transformation. Many believers have experienced salvation, yet their lives, thinking, and character remain unchanged.</a:t>
            </a:r>
            <a:endParaRPr lang="en-US" sz="1100" b="1" dirty="0">
              <a:solidFill>
                <a:schemeClr val="bg1"/>
              </a:solidFill>
            </a:endParaRPr>
          </a:p>
          <a:p>
            <a:pPr algn="just">
              <a:spcAft>
                <a:spcPts val="600"/>
              </a:spcAft>
            </a:pPr>
            <a:r>
              <a:rPr lang="en-US" sz="4000" b="1" dirty="0">
                <a:solidFill>
                  <a:schemeClr val="bg1"/>
                </a:solidFill>
              </a:rPr>
              <a:t>God’s purpose is not only to save us from sin, but to transform us into the image of Christ.</a:t>
            </a:r>
          </a:p>
          <a:p>
            <a:pPr algn="just">
              <a:spcAft>
                <a:spcPts val="600"/>
              </a:spcAft>
            </a:pPr>
            <a:r>
              <a:rPr lang="en-US" sz="4000" b="1" dirty="0">
                <a:solidFill>
                  <a:schemeClr val="bg1"/>
                </a:solidFill>
              </a:rPr>
              <a:t>Transformation is the evidence of a genuine Christian life. Without transformation, Christianity becomes mere religion.	</a:t>
            </a:r>
            <a:r>
              <a:rPr lang="en-US" sz="4000" b="1" i="1" dirty="0">
                <a:solidFill>
                  <a:schemeClr val="bg1"/>
                </a:solidFill>
              </a:rPr>
              <a:t>Rom. 8:29</a:t>
            </a:r>
          </a:p>
          <a:p>
            <a:pPr algn="just">
              <a:spcAft>
                <a:spcPts val="600"/>
              </a:spcAft>
            </a:pPr>
            <a:endParaRPr lang="en-US" sz="44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402109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5C3A9A3-0869-64A1-B638-A1862F4BDAE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3AC623D8-5DCA-4F36-3AB2-1A401E20DEC6}"/>
              </a:ext>
            </a:extLst>
          </p:cNvPr>
          <p:cNvSpPr txBox="1"/>
          <p:nvPr/>
        </p:nvSpPr>
        <p:spPr>
          <a:xfrm>
            <a:off x="382562" y="179378"/>
            <a:ext cx="11426876" cy="71327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600"/>
              </a:spcAft>
            </a:pPr>
            <a:endParaRPr lang="en-US" sz="1050" b="1" dirty="0">
              <a:solidFill>
                <a:schemeClr val="bg1"/>
              </a:solidFill>
            </a:endParaRPr>
          </a:p>
          <a:p>
            <a:pPr algn="just">
              <a:spcAft>
                <a:spcPts val="600"/>
              </a:spcAft>
            </a:pPr>
            <a:r>
              <a:rPr lang="en-US" sz="4000" b="1" dirty="0">
                <a:solidFill>
                  <a:schemeClr val="bg1"/>
                </a:solidFill>
              </a:rPr>
              <a:t>Therefore, a believer’s metamorphosis is God’s process of changing a believer from the inside out until Christ is fully formed in him. </a:t>
            </a:r>
          </a:p>
          <a:p>
            <a:pPr algn="just">
              <a:spcAft>
                <a:spcPts val="600"/>
              </a:spcAft>
            </a:pPr>
            <a:endParaRPr lang="en-US" sz="700" b="1" dirty="0">
              <a:solidFill>
                <a:schemeClr val="bg1"/>
              </a:solidFill>
            </a:endParaRPr>
          </a:p>
          <a:p>
            <a:pPr algn="just">
              <a:spcAft>
                <a:spcPts val="600"/>
              </a:spcAft>
            </a:pPr>
            <a:r>
              <a:rPr lang="en-US" sz="4000" b="1" dirty="0">
                <a:solidFill>
                  <a:schemeClr val="bg1"/>
                </a:solidFill>
              </a:rPr>
              <a:t>We shall look at the study under the following headings:</a:t>
            </a:r>
          </a:p>
          <a:p>
            <a:pPr algn="just">
              <a:spcAft>
                <a:spcPts val="600"/>
              </a:spcAft>
            </a:pPr>
            <a:r>
              <a:rPr lang="en-US" sz="4000" b="1" dirty="0">
                <a:solidFill>
                  <a:schemeClr val="bg1"/>
                </a:solidFill>
              </a:rPr>
              <a:t>a)   The meaning of a true believer's metamorphosis.</a:t>
            </a:r>
          </a:p>
          <a:p>
            <a:pPr algn="just">
              <a:spcAft>
                <a:spcPts val="600"/>
              </a:spcAft>
            </a:pPr>
            <a:r>
              <a:rPr lang="en-US" sz="4000" b="1" dirty="0">
                <a:solidFill>
                  <a:schemeClr val="bg1"/>
                </a:solidFill>
              </a:rPr>
              <a:t>b)   How to experience a true metamorphosis.</a:t>
            </a:r>
          </a:p>
          <a:p>
            <a:pPr algn="just">
              <a:spcAft>
                <a:spcPts val="600"/>
              </a:spcAft>
            </a:pPr>
            <a:r>
              <a:rPr lang="en-US" sz="4000" b="1" dirty="0">
                <a:solidFill>
                  <a:schemeClr val="bg1"/>
                </a:solidFill>
              </a:rPr>
              <a:t>c)    Practical signs of a true metamorphosis in a   </a:t>
            </a:r>
          </a:p>
          <a:p>
            <a:pPr algn="just">
              <a:spcAft>
                <a:spcPts val="600"/>
              </a:spcAft>
            </a:pPr>
            <a:r>
              <a:rPr lang="en-US" sz="4000" b="1" dirty="0">
                <a:solidFill>
                  <a:schemeClr val="bg1"/>
                </a:solidFill>
              </a:rPr>
              <a:t>        believer.</a:t>
            </a:r>
          </a:p>
          <a:p>
            <a:pPr algn="just">
              <a:spcAft>
                <a:spcPts val="600"/>
              </a:spcAft>
            </a:pPr>
            <a:endParaRPr lang="en-US" sz="40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182192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57FD495-47C2-74F7-E33D-F7C41981614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00F633A8-64A3-B0C0-F163-252CDE2531F9}"/>
              </a:ext>
            </a:extLst>
          </p:cNvPr>
          <p:cNvSpPr txBox="1"/>
          <p:nvPr/>
        </p:nvSpPr>
        <p:spPr>
          <a:xfrm>
            <a:off x="198120" y="55614"/>
            <a:ext cx="11795760" cy="7016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600"/>
              </a:spcAft>
            </a:pPr>
            <a:r>
              <a:rPr lang="en-US" sz="4200" b="1" dirty="0">
                <a:solidFill>
                  <a:srgbClr val="FFC000"/>
                </a:solidFill>
                <a:latin typeface="Rockwell" panose="02060603020205020403" pitchFamily="18" charset="0"/>
              </a:rPr>
              <a:t>A) MEANING OF A  TRUE BELIEVER’S METAMORPHOSIS (Transformation)</a:t>
            </a:r>
            <a:endParaRPr lang="en-US" sz="4200" b="1" dirty="0">
              <a:solidFill>
                <a:schemeClr val="bg1"/>
              </a:solidFill>
            </a:endParaRPr>
          </a:p>
          <a:p>
            <a:pPr algn="ctr">
              <a:lnSpc>
                <a:spcPct val="80000"/>
              </a:lnSpc>
              <a:spcAft>
                <a:spcPts val="600"/>
              </a:spcAft>
            </a:pPr>
            <a:r>
              <a:rPr lang="en-US" sz="3500" b="1" dirty="0">
                <a:solidFill>
                  <a:schemeClr val="bg1"/>
                </a:solidFill>
              </a:rPr>
              <a:t>(2 Corinthians 3:18; Matthew 17:1-2; Romans 12:1-2)</a:t>
            </a:r>
          </a:p>
          <a:p>
            <a:pPr algn="just">
              <a:lnSpc>
                <a:spcPct val="80000"/>
              </a:lnSpc>
              <a:spcAft>
                <a:spcPts val="600"/>
              </a:spcAft>
            </a:pPr>
            <a:endParaRPr lang="en-US" sz="300" b="1" u="sng" dirty="0">
              <a:solidFill>
                <a:schemeClr val="bg1"/>
              </a:solidFill>
            </a:endParaRPr>
          </a:p>
          <a:p>
            <a:pPr algn="just">
              <a:lnSpc>
                <a:spcPct val="80000"/>
              </a:lnSpc>
              <a:spcAft>
                <a:spcPts val="600"/>
              </a:spcAft>
            </a:pPr>
            <a:endParaRPr lang="en-US" sz="100" b="1" u="sng" dirty="0">
              <a:solidFill>
                <a:schemeClr val="bg1"/>
              </a:solidFill>
            </a:endParaRPr>
          </a:p>
          <a:p>
            <a:pPr algn="just">
              <a:lnSpc>
                <a:spcPct val="80000"/>
              </a:lnSpc>
              <a:spcAft>
                <a:spcPts val="600"/>
              </a:spcAft>
            </a:pPr>
            <a:r>
              <a:rPr lang="en-US" sz="3800" b="1" u="sng" dirty="0">
                <a:solidFill>
                  <a:schemeClr val="bg1"/>
                </a:solidFill>
              </a:rPr>
              <a:t>Greek origin of the word:</a:t>
            </a:r>
            <a:r>
              <a:rPr lang="en-US" sz="3800" b="1" dirty="0">
                <a:solidFill>
                  <a:schemeClr val="bg1"/>
                </a:solidFill>
              </a:rPr>
              <a:t> </a:t>
            </a:r>
          </a:p>
          <a:p>
            <a:pPr algn="just">
              <a:lnSpc>
                <a:spcPct val="80000"/>
              </a:lnSpc>
              <a:spcAft>
                <a:spcPts val="600"/>
              </a:spcAft>
            </a:pPr>
            <a:r>
              <a:rPr lang="en-US" sz="3800" b="1" dirty="0">
                <a:solidFill>
                  <a:schemeClr val="bg1"/>
                </a:solidFill>
              </a:rPr>
              <a:t>The word “transformed” in Romans 12:2 comes from the Greek word: </a:t>
            </a:r>
            <a:r>
              <a:rPr lang="en-US" sz="3800" b="1" i="1" dirty="0" err="1">
                <a:solidFill>
                  <a:schemeClr val="bg1"/>
                </a:solidFill>
              </a:rPr>
              <a:t>metamorphoo</a:t>
            </a:r>
            <a:r>
              <a:rPr lang="en-US" sz="3800" b="1" dirty="0">
                <a:solidFill>
                  <a:schemeClr val="bg1"/>
                </a:solidFill>
              </a:rPr>
              <a:t> (</a:t>
            </a:r>
            <a:r>
              <a:rPr lang="en-US" sz="3800" b="1" dirty="0" err="1">
                <a:solidFill>
                  <a:schemeClr val="bg1"/>
                </a:solidFill>
              </a:rPr>
              <a:t>μετ</a:t>
            </a:r>
            <a:r>
              <a:rPr lang="en-US" sz="3800" b="1" dirty="0">
                <a:solidFill>
                  <a:schemeClr val="bg1"/>
                </a:solidFill>
              </a:rPr>
              <a:t>αμορφόω)</a:t>
            </a:r>
          </a:p>
          <a:p>
            <a:pPr algn="just">
              <a:lnSpc>
                <a:spcPct val="80000"/>
              </a:lnSpc>
              <a:spcAft>
                <a:spcPts val="600"/>
              </a:spcAft>
            </a:pPr>
            <a:r>
              <a:rPr lang="en-US" sz="3800" b="1" dirty="0">
                <a:solidFill>
                  <a:schemeClr val="bg1"/>
                </a:solidFill>
              </a:rPr>
              <a:t>It means:</a:t>
            </a:r>
          </a:p>
          <a:p>
            <a:pPr marL="571500" indent="-571500" algn="just">
              <a:lnSpc>
                <a:spcPct val="8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3800" b="1" dirty="0">
                <a:solidFill>
                  <a:schemeClr val="bg1"/>
                </a:solidFill>
              </a:rPr>
              <a:t>to change form completely;</a:t>
            </a:r>
          </a:p>
          <a:p>
            <a:pPr marL="571500" indent="-571500" algn="just">
              <a:lnSpc>
                <a:spcPct val="8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3800" b="1" dirty="0">
                <a:solidFill>
                  <a:schemeClr val="bg1"/>
                </a:solidFill>
              </a:rPr>
              <a:t>to undergo a total transformation;</a:t>
            </a:r>
          </a:p>
          <a:p>
            <a:pPr marL="571500" indent="-571500" algn="just">
              <a:lnSpc>
                <a:spcPct val="8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3800" b="1" dirty="0">
                <a:solidFill>
                  <a:schemeClr val="bg1"/>
                </a:solidFill>
              </a:rPr>
              <a:t>an inward change that reflects outwardly.</a:t>
            </a:r>
          </a:p>
          <a:p>
            <a:pPr algn="just">
              <a:lnSpc>
                <a:spcPct val="80000"/>
              </a:lnSpc>
              <a:spcAft>
                <a:spcPts val="600"/>
              </a:spcAft>
            </a:pPr>
            <a:r>
              <a:rPr lang="en-US" sz="3800" b="1" dirty="0">
                <a:solidFill>
                  <a:schemeClr val="bg1"/>
                </a:solidFill>
              </a:rPr>
              <a:t>This is where the English word ‘metamorphosis’ comes from.</a:t>
            </a:r>
          </a:p>
        </p:txBody>
      </p:sp>
    </p:spTree>
    <p:extLst>
      <p:ext uri="{BB962C8B-B14F-4D97-AF65-F5344CB8AC3E}">
        <p14:creationId xmlns:p14="http://schemas.microsoft.com/office/powerpoint/2010/main" val="36445224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A686E3C-95A2-35A1-D653-4AA8536F270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5ED9B431-531F-DED7-47D7-2CD015D9BB44}"/>
              </a:ext>
            </a:extLst>
          </p:cNvPr>
          <p:cNvSpPr txBox="1"/>
          <p:nvPr/>
        </p:nvSpPr>
        <p:spPr>
          <a:xfrm>
            <a:off x="382562" y="243512"/>
            <a:ext cx="11426876" cy="63709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600"/>
              </a:spcAft>
            </a:pPr>
            <a:r>
              <a:rPr lang="en-US" sz="4100" b="1" u="sng" dirty="0">
                <a:solidFill>
                  <a:schemeClr val="bg1"/>
                </a:solidFill>
              </a:rPr>
              <a:t>Definition:</a:t>
            </a:r>
          </a:p>
          <a:p>
            <a:pPr algn="just">
              <a:spcAft>
                <a:spcPts val="600"/>
              </a:spcAft>
            </a:pPr>
            <a:r>
              <a:rPr lang="en-US" sz="4100" b="1" dirty="0">
                <a:solidFill>
                  <a:schemeClr val="bg1"/>
                </a:solidFill>
              </a:rPr>
              <a:t>A believer’s metamorphosis is:</a:t>
            </a:r>
          </a:p>
          <a:p>
            <a:pPr algn="just">
              <a:spcAft>
                <a:spcPts val="600"/>
              </a:spcAft>
            </a:pPr>
            <a:r>
              <a:rPr lang="en-US" sz="4100" b="1" dirty="0">
                <a:solidFill>
                  <a:schemeClr val="bg1"/>
                </a:solidFill>
              </a:rPr>
              <a:t>A continuous inward spiritual change brought about by the Holy Spirit, resulting in outward Christ-like character and lifestyle.</a:t>
            </a:r>
          </a:p>
          <a:p>
            <a:pPr algn="just">
              <a:spcAft>
                <a:spcPts val="600"/>
              </a:spcAft>
            </a:pPr>
            <a:endParaRPr lang="en-US" sz="1400" b="1" dirty="0">
              <a:solidFill>
                <a:schemeClr val="bg1"/>
              </a:solidFill>
            </a:endParaRPr>
          </a:p>
          <a:p>
            <a:pPr algn="just">
              <a:spcAft>
                <a:spcPts val="600"/>
              </a:spcAft>
            </a:pPr>
            <a:r>
              <a:rPr lang="en-US" sz="4100" b="1" u="sng" dirty="0">
                <a:solidFill>
                  <a:schemeClr val="bg1"/>
                </a:solidFill>
              </a:rPr>
              <a:t>Note:</a:t>
            </a:r>
            <a:r>
              <a:rPr lang="en-US" sz="4100" b="1" dirty="0">
                <a:solidFill>
                  <a:schemeClr val="bg1"/>
                </a:solidFill>
              </a:rPr>
              <a:t> </a:t>
            </a:r>
          </a:p>
          <a:p>
            <a:pPr algn="just">
              <a:spcAft>
                <a:spcPts val="600"/>
              </a:spcAft>
            </a:pPr>
            <a:r>
              <a:rPr lang="en-US" sz="4100" b="1" dirty="0">
                <a:solidFill>
                  <a:schemeClr val="bg1"/>
                </a:solidFill>
              </a:rPr>
              <a:t>Metamorphosis is not a behavior modification or external religion but it is an internal transformation that produces visible change in a believer.</a:t>
            </a:r>
          </a:p>
        </p:txBody>
      </p:sp>
    </p:spTree>
    <p:extLst>
      <p:ext uri="{BB962C8B-B14F-4D97-AF65-F5344CB8AC3E}">
        <p14:creationId xmlns:p14="http://schemas.microsoft.com/office/powerpoint/2010/main" val="5190311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6CDA905-434C-BE18-C5AC-7833B74191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C349CC38-BDC9-832F-A066-EAABCE0FFB55}"/>
              </a:ext>
            </a:extLst>
          </p:cNvPr>
          <p:cNvSpPr txBox="1"/>
          <p:nvPr/>
        </p:nvSpPr>
        <p:spPr>
          <a:xfrm>
            <a:off x="472440" y="467094"/>
            <a:ext cx="11247120" cy="56550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600"/>
              </a:spcAft>
            </a:pPr>
            <a:r>
              <a:rPr lang="en-US" sz="4200" b="1" dirty="0">
                <a:solidFill>
                  <a:srgbClr val="FFC000"/>
                </a:solidFill>
                <a:latin typeface="Rockwell" panose="02060603020205020403" pitchFamily="18" charset="0"/>
              </a:rPr>
              <a:t>B) HOW TO EXPERIENCE A TRUE METAMORPHOSIS (Transformation)</a:t>
            </a:r>
          </a:p>
          <a:p>
            <a:pPr algn="just">
              <a:lnSpc>
                <a:spcPct val="80000"/>
              </a:lnSpc>
              <a:spcAft>
                <a:spcPts val="600"/>
              </a:spcAft>
            </a:pPr>
            <a:endParaRPr lang="en-US" sz="300" b="1" u="sng" dirty="0">
              <a:solidFill>
                <a:schemeClr val="bg1"/>
              </a:solidFill>
            </a:endParaRPr>
          </a:p>
          <a:p>
            <a:pPr algn="just">
              <a:lnSpc>
                <a:spcPct val="80000"/>
              </a:lnSpc>
              <a:spcAft>
                <a:spcPts val="600"/>
              </a:spcAft>
            </a:pPr>
            <a:endParaRPr lang="en-US" sz="100" b="1" u="sng" dirty="0">
              <a:solidFill>
                <a:schemeClr val="bg1"/>
              </a:solidFill>
            </a:endParaRPr>
          </a:p>
          <a:p>
            <a:pPr algn="just">
              <a:lnSpc>
                <a:spcPct val="80000"/>
              </a:lnSpc>
              <a:spcAft>
                <a:spcPts val="600"/>
              </a:spcAft>
            </a:pPr>
            <a:r>
              <a:rPr lang="en-US" sz="4400" b="1" dirty="0">
                <a:solidFill>
                  <a:schemeClr val="bg1"/>
                </a:solidFill>
              </a:rPr>
              <a:t>There are two types of metamorphosis: complete and incomplete.</a:t>
            </a:r>
          </a:p>
          <a:p>
            <a:pPr algn="just">
              <a:lnSpc>
                <a:spcPct val="80000"/>
              </a:lnSpc>
              <a:spcAft>
                <a:spcPts val="600"/>
              </a:spcAft>
            </a:pPr>
            <a:endParaRPr lang="en-US" b="1" dirty="0">
              <a:solidFill>
                <a:schemeClr val="bg1"/>
              </a:solidFill>
            </a:endParaRPr>
          </a:p>
          <a:p>
            <a:pPr algn="just">
              <a:lnSpc>
                <a:spcPct val="80000"/>
              </a:lnSpc>
              <a:spcAft>
                <a:spcPts val="600"/>
              </a:spcAft>
            </a:pPr>
            <a:r>
              <a:rPr lang="en-US" sz="4400" b="1" dirty="0">
                <a:solidFill>
                  <a:schemeClr val="bg1"/>
                </a:solidFill>
              </a:rPr>
              <a:t>    </a:t>
            </a:r>
            <a:r>
              <a:rPr lang="en-US" sz="4400" b="1" dirty="0" err="1">
                <a:solidFill>
                  <a:schemeClr val="bg1"/>
                </a:solidFill>
              </a:rPr>
              <a:t>i</a:t>
            </a:r>
            <a:r>
              <a:rPr lang="en-US" sz="4400" b="1" dirty="0">
                <a:solidFill>
                  <a:schemeClr val="bg1"/>
                </a:solidFill>
              </a:rPr>
              <a:t>)	  Complete metamorphosis involves four 	   	  stages. 				</a:t>
            </a:r>
            <a:r>
              <a:rPr lang="en-US" sz="4400" b="1" i="1" dirty="0">
                <a:solidFill>
                  <a:schemeClr val="bg1"/>
                </a:solidFill>
              </a:rPr>
              <a:t>Mark 4:26-29</a:t>
            </a:r>
          </a:p>
          <a:p>
            <a:pPr algn="just">
              <a:lnSpc>
                <a:spcPct val="80000"/>
              </a:lnSpc>
              <a:spcAft>
                <a:spcPts val="600"/>
              </a:spcAft>
            </a:pPr>
            <a:endParaRPr lang="en-US" sz="1400" b="1" dirty="0">
              <a:solidFill>
                <a:schemeClr val="bg1"/>
              </a:solidFill>
            </a:endParaRPr>
          </a:p>
          <a:p>
            <a:pPr algn="just">
              <a:lnSpc>
                <a:spcPct val="80000"/>
              </a:lnSpc>
              <a:spcAft>
                <a:spcPts val="600"/>
              </a:spcAft>
            </a:pPr>
            <a:r>
              <a:rPr lang="en-US" sz="4400" b="1" dirty="0">
                <a:solidFill>
                  <a:schemeClr val="bg1"/>
                </a:solidFill>
              </a:rPr>
              <a:t>    ii)  Incomplete metamorphosis involves three 	   stages	. </a:t>
            </a:r>
          </a:p>
        </p:txBody>
      </p:sp>
    </p:spTree>
    <p:extLst>
      <p:ext uri="{BB962C8B-B14F-4D97-AF65-F5344CB8AC3E}">
        <p14:creationId xmlns:p14="http://schemas.microsoft.com/office/powerpoint/2010/main" val="11145278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32C5CF8-AD2C-81CA-C2B5-D535A87BC4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566EF722-6CE7-6C2C-A3BF-A61E79F3203A}"/>
              </a:ext>
            </a:extLst>
          </p:cNvPr>
          <p:cNvSpPr txBox="1"/>
          <p:nvPr/>
        </p:nvSpPr>
        <p:spPr>
          <a:xfrm>
            <a:off x="382562" y="93819"/>
            <a:ext cx="11426876" cy="67864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800" b="1" dirty="0">
                <a:solidFill>
                  <a:schemeClr val="bg1"/>
                </a:solidFill>
              </a:rPr>
              <a:t>Transformation does not happen automatically. It requires cooperation with God and begins with –</a:t>
            </a:r>
          </a:p>
          <a:p>
            <a:pPr algn="just"/>
            <a:endParaRPr lang="en-US" sz="700" b="1" dirty="0">
              <a:solidFill>
                <a:schemeClr val="bg1"/>
              </a:solidFill>
            </a:endParaRPr>
          </a:p>
          <a:p>
            <a:pPr algn="just"/>
            <a:r>
              <a:rPr lang="en-US" sz="3800" b="1" dirty="0">
                <a:solidFill>
                  <a:srgbClr val="FFC000"/>
                </a:solidFill>
              </a:rPr>
              <a:t>1. Genuine baptism of the Holy Ghost - New Birth</a:t>
            </a:r>
          </a:p>
          <a:p>
            <a:pPr algn="just"/>
            <a:r>
              <a:rPr lang="en-US" sz="3800" b="1" dirty="0">
                <a:solidFill>
                  <a:schemeClr val="bg1"/>
                </a:solidFill>
              </a:rPr>
              <a:t>     (John 3:3; 2 Corinthians 5:17)</a:t>
            </a:r>
          </a:p>
          <a:p>
            <a:pPr algn="just"/>
            <a:r>
              <a:rPr lang="en-US" sz="3800" b="1" dirty="0">
                <a:solidFill>
                  <a:schemeClr val="bg1"/>
                </a:solidFill>
              </a:rPr>
              <a:t>You cannot be transformed if you are not first regenerated.</a:t>
            </a:r>
          </a:p>
          <a:p>
            <a:pPr algn="just"/>
            <a:endParaRPr lang="en-US" sz="700" b="1" dirty="0">
              <a:solidFill>
                <a:schemeClr val="bg1"/>
              </a:solidFill>
            </a:endParaRPr>
          </a:p>
          <a:p>
            <a:pPr algn="just"/>
            <a:r>
              <a:rPr lang="en-US" sz="3800" b="1" dirty="0">
                <a:solidFill>
                  <a:srgbClr val="FFC000"/>
                </a:solidFill>
              </a:rPr>
              <a:t>2. Recognition of God's mercies </a:t>
            </a:r>
            <a:r>
              <a:rPr lang="en-US" sz="3800" b="1" dirty="0">
                <a:solidFill>
                  <a:schemeClr val="bg1"/>
                </a:solidFill>
              </a:rPr>
              <a:t>(Romans 12:1)</a:t>
            </a:r>
          </a:p>
          <a:p>
            <a:pPr algn="just"/>
            <a:r>
              <a:rPr lang="en-US" sz="3800" b="1" dirty="0">
                <a:solidFill>
                  <a:schemeClr val="bg1"/>
                </a:solidFill>
              </a:rPr>
              <a:t>Paul begins with "by the mercies of God..." You must first understand and appreciate God's grace, love, and salvation. True transformation starts from gratitude, not pressure.</a:t>
            </a:r>
          </a:p>
        </p:txBody>
      </p:sp>
    </p:spTree>
    <p:extLst>
      <p:ext uri="{BB962C8B-B14F-4D97-AF65-F5344CB8AC3E}">
        <p14:creationId xmlns:p14="http://schemas.microsoft.com/office/powerpoint/2010/main" val="1447161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3EA0472-7348-E866-8236-77C97234792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8A870810-03D9-3E04-8321-E6DD655FD87A}"/>
              </a:ext>
            </a:extLst>
          </p:cNvPr>
          <p:cNvSpPr txBox="1"/>
          <p:nvPr/>
        </p:nvSpPr>
        <p:spPr>
          <a:xfrm>
            <a:off x="382562" y="154779"/>
            <a:ext cx="11426876" cy="64017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600" b="1" dirty="0">
                <a:solidFill>
                  <a:srgbClr val="FFC000"/>
                </a:solidFill>
              </a:rPr>
              <a:t>3. Present Your Body as a living sacrifice</a:t>
            </a:r>
          </a:p>
          <a:p>
            <a:pPr algn="just"/>
            <a:r>
              <a:rPr lang="en-US" sz="3600" b="1" dirty="0">
                <a:solidFill>
                  <a:schemeClr val="bg1"/>
                </a:solidFill>
              </a:rPr>
              <a:t>This means total surrender ---- your life, actions, habits and choices. Unlike dead sacrifices in the Old Testament. It must be continuous and daily.</a:t>
            </a:r>
          </a:p>
          <a:p>
            <a:pPr algn="just"/>
            <a:endParaRPr lang="en-US" sz="700" b="1" dirty="0">
              <a:solidFill>
                <a:schemeClr val="bg1"/>
              </a:solidFill>
            </a:endParaRPr>
          </a:p>
          <a:p>
            <a:pPr algn="just"/>
            <a:r>
              <a:rPr lang="en-US" sz="3600" b="1" dirty="0">
                <a:solidFill>
                  <a:srgbClr val="FFC000"/>
                </a:solidFill>
              </a:rPr>
              <a:t>4. Be holy </a:t>
            </a:r>
            <a:r>
              <a:rPr lang="en-US" sz="3600" b="1" dirty="0">
                <a:solidFill>
                  <a:schemeClr val="bg1"/>
                </a:solidFill>
              </a:rPr>
              <a:t>(John 17:19)</a:t>
            </a:r>
          </a:p>
          <a:p>
            <a:pPr algn="just"/>
            <a:r>
              <a:rPr lang="en-US" sz="3600" b="1" dirty="0">
                <a:solidFill>
                  <a:schemeClr val="bg1"/>
                </a:solidFill>
              </a:rPr>
              <a:t>Set yourself apart from sin and worldly patterns. Live a life that reflects God’s nature.</a:t>
            </a:r>
          </a:p>
          <a:p>
            <a:pPr algn="just"/>
            <a:endParaRPr lang="en-US" sz="700" b="1" dirty="0">
              <a:solidFill>
                <a:schemeClr val="bg1"/>
              </a:solidFill>
            </a:endParaRPr>
          </a:p>
          <a:p>
            <a:pPr algn="just"/>
            <a:r>
              <a:rPr lang="en-US" sz="3600" b="1" dirty="0">
                <a:solidFill>
                  <a:srgbClr val="FFC000"/>
                </a:solidFill>
              </a:rPr>
              <a:t>5. Be Acceptable and pleasing to God. </a:t>
            </a:r>
          </a:p>
          <a:p>
            <a:pPr algn="just"/>
            <a:r>
              <a:rPr lang="en-US" sz="3600" b="1" dirty="0">
                <a:solidFill>
                  <a:schemeClr val="bg1"/>
                </a:solidFill>
              </a:rPr>
              <a:t>Your lifestyle, holiness and body presentation must align with God's will and righteousness not just human approval. It must involve obedience and intentional living.</a:t>
            </a:r>
          </a:p>
        </p:txBody>
      </p:sp>
    </p:spTree>
    <p:extLst>
      <p:ext uri="{BB962C8B-B14F-4D97-AF65-F5344CB8AC3E}">
        <p14:creationId xmlns:p14="http://schemas.microsoft.com/office/powerpoint/2010/main" val="84911121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D047FFB-F193-08D0-BF28-91DB73D42E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24014A24-AE11-E94E-6758-031A3210DD65}"/>
              </a:ext>
            </a:extLst>
          </p:cNvPr>
          <p:cNvSpPr txBox="1"/>
          <p:nvPr/>
        </p:nvSpPr>
        <p:spPr>
          <a:xfrm>
            <a:off x="382562" y="212353"/>
            <a:ext cx="11426876" cy="66325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700" b="1" dirty="0">
                <a:solidFill>
                  <a:srgbClr val="FFC000"/>
                </a:solidFill>
              </a:rPr>
              <a:t>6. Render a reasonable service or worship unto the Lord.</a:t>
            </a:r>
          </a:p>
          <a:p>
            <a:pPr algn="just"/>
            <a:r>
              <a:rPr lang="en-US" sz="3700" b="1" dirty="0">
                <a:solidFill>
                  <a:schemeClr val="bg1"/>
                </a:solidFill>
              </a:rPr>
              <a:t>Serving God becomes a conscious, spiritual act -- not just rituals. Your whole life becomes an act of worship unto the Lord.</a:t>
            </a:r>
          </a:p>
          <a:p>
            <a:pPr algn="just"/>
            <a:endParaRPr lang="en-US" sz="1400" b="1" dirty="0">
              <a:solidFill>
                <a:schemeClr val="bg1"/>
              </a:solidFill>
            </a:endParaRPr>
          </a:p>
          <a:p>
            <a:pPr algn="just"/>
            <a:r>
              <a:rPr lang="en-US" sz="3700" b="1" dirty="0">
                <a:solidFill>
                  <a:srgbClr val="FFC000"/>
                </a:solidFill>
              </a:rPr>
              <a:t>7. Be not conformed to this world</a:t>
            </a:r>
            <a:r>
              <a:rPr lang="en-US" sz="3700" b="1" dirty="0">
                <a:solidFill>
                  <a:schemeClr val="bg1"/>
                </a:solidFill>
              </a:rPr>
              <a:t> (Rom. 12:2; Jam. 4:4)</a:t>
            </a:r>
          </a:p>
          <a:p>
            <a:pPr algn="just"/>
            <a:r>
              <a:rPr lang="en-US" sz="3700" b="1" dirty="0">
                <a:solidFill>
                  <a:schemeClr val="bg1"/>
                </a:solidFill>
              </a:rPr>
              <a:t>This is the final charge before one can experience true transformation. There is often pressure to "fit in" even when it goes against godly values.</a:t>
            </a:r>
          </a:p>
          <a:p>
            <a:pPr algn="just"/>
            <a:r>
              <a:rPr lang="en-US" sz="3700" b="1" dirty="0">
                <a:solidFill>
                  <a:schemeClr val="bg1"/>
                </a:solidFill>
              </a:rPr>
              <a:t>You don't let the world define how you think, dress, live or make decisions. God does by His Word and Spirit living in you.</a:t>
            </a:r>
          </a:p>
        </p:txBody>
      </p:sp>
    </p:spTree>
    <p:extLst>
      <p:ext uri="{BB962C8B-B14F-4D97-AF65-F5344CB8AC3E}">
        <p14:creationId xmlns:p14="http://schemas.microsoft.com/office/powerpoint/2010/main" val="19079562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2950</TotalTime>
  <Words>826</Words>
  <Application>Microsoft Office PowerPoint</Application>
  <PresentationFormat>Widescreen</PresentationFormat>
  <Paragraphs>97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0" baseType="lpstr">
      <vt:lpstr>Arial</vt:lpstr>
      <vt:lpstr>Calibri</vt:lpstr>
      <vt:lpstr>Calibri Light</vt:lpstr>
      <vt:lpstr>Copperplate Gothic Bold</vt:lpstr>
      <vt:lpstr>Rockwell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SUBMACHINE</dc:creator>
  <cp:lastModifiedBy>Emmanuel Phillip</cp:lastModifiedBy>
  <cp:revision>146</cp:revision>
  <dcterms:created xsi:type="dcterms:W3CDTF">2025-04-26T22:44:26Z</dcterms:created>
  <dcterms:modified xsi:type="dcterms:W3CDTF">2026-04-19T06:28:35Z</dcterms:modified>
</cp:coreProperties>
</file>