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310" r:id="rId3"/>
    <p:sldId id="311" r:id="rId4"/>
    <p:sldId id="315" r:id="rId5"/>
    <p:sldId id="314" r:id="rId6"/>
    <p:sldId id="316" r:id="rId7"/>
    <p:sldId id="317" r:id="rId8"/>
    <p:sldId id="318" r:id="rId9"/>
    <p:sldId id="319" r:id="rId10"/>
    <p:sldId id="320" r:id="rId11"/>
    <p:sldId id="321" r:id="rId12"/>
    <p:sldId id="32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45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11/1/2025</a:t>
            </a:fld>
            <a:endParaRPr lang="en-US" dirty="0"/>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11/1/2025</a:t>
            </a:fld>
            <a:endParaRPr lang="en-US" dirty="0"/>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11/1/2025</a:t>
            </a:fld>
            <a:endParaRPr lang="en-US" dirty="0"/>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11/1/2025</a:t>
            </a:fld>
            <a:endParaRPr lang="en-US" dirty="0"/>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11/1/2025</a:t>
            </a:fld>
            <a:endParaRPr lang="en-US" dirty="0"/>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11/1/2025</a:t>
            </a:fld>
            <a:endParaRPr lang="en-US" dirty="0"/>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11/1/2025</a:t>
            </a:fld>
            <a:endParaRPr lang="en-US" dirty="0"/>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11/1/2025</a:t>
            </a:fld>
            <a:endParaRPr lang="en-US" dirty="0"/>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11/1/2025</a:t>
            </a:fld>
            <a:endParaRPr lang="en-US" dirty="0"/>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11/1/2025</a:t>
            </a:fld>
            <a:endParaRPr lang="en-US" dirty="0"/>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11/1/2025</a:t>
            </a:fld>
            <a:endParaRPr lang="en-US" dirty="0"/>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11/1/2025</a:t>
            </a:fld>
            <a:endParaRPr lang="en-US" dirty="0"/>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dirty="0"/>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94A55D3-48E4-D489-62C0-F3D767ABCDD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C48199E-5F78-657D-07AD-469E449B8711}"/>
              </a:ext>
            </a:extLst>
          </p:cNvPr>
          <p:cNvSpPr txBox="1"/>
          <p:nvPr/>
        </p:nvSpPr>
        <p:spPr>
          <a:xfrm>
            <a:off x="1920932" y="1348767"/>
            <a:ext cx="7976829" cy="3644524"/>
          </a:xfrm>
          <a:prstGeom prst="rect">
            <a:avLst/>
          </a:prstGeom>
          <a:noFill/>
        </p:spPr>
        <p:txBody>
          <a:bodyPr wrap="square" rtlCol="0">
            <a:spAutoFit/>
          </a:bodyPr>
          <a:lstStyle/>
          <a:p>
            <a:pPr algn="ctr">
              <a:lnSpc>
                <a:spcPct val="80000"/>
              </a:lnSpc>
            </a:pPr>
            <a:r>
              <a:rPr lang="en-GB" sz="9600" dirty="0">
                <a:solidFill>
                  <a:srgbClr val="FFC000"/>
                </a:solidFill>
                <a:effectLst>
                  <a:outerShdw blurRad="38100" dist="38100" dir="2700000" algn="tl">
                    <a:srgbClr val="000000">
                      <a:alpha val="43137"/>
                    </a:srgbClr>
                  </a:outerShdw>
                </a:effectLst>
                <a:latin typeface="Copperplate Gothic Bold" panose="020E0705020206020404" pitchFamily="34" charset="0"/>
              </a:rPr>
              <a:t>A PREPARED PILGRIM</a:t>
            </a:r>
            <a:endParaRPr lang="en-US" sz="9600" dirty="0">
              <a:solidFill>
                <a:schemeClr val="bg2"/>
              </a:solidFill>
              <a:effectLst>
                <a:outerShdw blurRad="38100" dist="38100" dir="2700000" algn="tl">
                  <a:srgbClr val="000000">
                    <a:alpha val="43137"/>
                  </a:srgbClr>
                </a:outerShdw>
              </a:effectLst>
              <a:latin typeface="Copperplate Gothic Bold" panose="020E0705020206020404" pitchFamily="34" charset="0"/>
            </a:endParaRPr>
          </a:p>
        </p:txBody>
      </p:sp>
      <p:sp>
        <p:nvSpPr>
          <p:cNvPr id="2" name="Rectangle 1">
            <a:extLst>
              <a:ext uri="{FF2B5EF4-FFF2-40B4-BE49-F238E27FC236}">
                <a16:creationId xmlns:a16="http://schemas.microsoft.com/office/drawing/2014/main" id="{46ED2B95-397A-1CAC-7CA7-CD9FCD0A2807}"/>
              </a:ext>
            </a:extLst>
          </p:cNvPr>
          <p:cNvSpPr/>
          <p:nvPr/>
        </p:nvSpPr>
        <p:spPr>
          <a:xfrm>
            <a:off x="0" y="535196"/>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BA4110D-9463-4C06-4DCB-070621C707ED}"/>
              </a:ext>
            </a:extLst>
          </p:cNvPr>
          <p:cNvSpPr/>
          <p:nvPr/>
        </p:nvSpPr>
        <p:spPr>
          <a:xfrm>
            <a:off x="0" y="6357772"/>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69339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C908943E-CA72-E2BB-6F67-7F7CCBE07F7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9692F51-949B-F5A7-B564-0C29117D0243}"/>
              </a:ext>
            </a:extLst>
          </p:cNvPr>
          <p:cNvSpPr txBox="1"/>
          <p:nvPr/>
        </p:nvSpPr>
        <p:spPr>
          <a:xfrm>
            <a:off x="199962" y="78453"/>
            <a:ext cx="11895786" cy="4251036"/>
          </a:xfrm>
          <a:prstGeom prst="rect">
            <a:avLst/>
          </a:prstGeom>
          <a:noFill/>
        </p:spPr>
        <p:txBody>
          <a:bodyPr wrap="square" rtlCol="0">
            <a:spAutoFit/>
          </a:bodyPr>
          <a:lstStyle/>
          <a:p>
            <a:pPr marL="1028700" indent="-1028700">
              <a:lnSpc>
                <a:spcPct val="80000"/>
              </a:lnSpc>
              <a:spcAft>
                <a:spcPts val="600"/>
              </a:spcAft>
              <a:buFont typeface="+mj-lt"/>
              <a:buAutoNum type="romanLcPeriod"/>
            </a:pPr>
            <a:endPar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1028700" indent="-1028700">
              <a:lnSpc>
                <a:spcPct val="80000"/>
              </a:lnSpc>
              <a:spcAft>
                <a:spcPts val="600"/>
              </a:spcAft>
              <a:buFont typeface="+mj-lt"/>
              <a:buAutoNum type="romanLcPeriod" startAt="5"/>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Be ready always to attend visa interviews -- Holy Ghost baptism programs at the right embassy or visa center (Local assembly) (Hebrews 10 : 24-25, Matthew 18 : 20).</a:t>
            </a:r>
          </a:p>
          <a:p>
            <a:pPr marL="1028700" indent="-1028700">
              <a:lnSpc>
                <a:spcPct val="80000"/>
              </a:lnSpc>
              <a:spcAft>
                <a:spcPts val="600"/>
              </a:spcAft>
              <a:buFont typeface="+mj-lt"/>
              <a:buAutoNum type="romanLcPeriod" startAt="5"/>
            </a:pPr>
            <a:endPar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1028700" indent="-1028700">
              <a:lnSpc>
                <a:spcPct val="80000"/>
              </a:lnSpc>
              <a:spcAft>
                <a:spcPts val="600"/>
              </a:spcAft>
              <a:buFont typeface="+mj-lt"/>
              <a:buAutoNum type="romanLcPeriod" startAt="5"/>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Patiently wait for the processing of your spiritual visa - the seal of access into the kingdom of God (Acts 1 : 4 - 5, Acts 2 : 1 - 4) .</a:t>
            </a:r>
          </a:p>
        </p:txBody>
      </p:sp>
    </p:spTree>
    <p:extLst>
      <p:ext uri="{BB962C8B-B14F-4D97-AF65-F5344CB8AC3E}">
        <p14:creationId xmlns:p14="http://schemas.microsoft.com/office/powerpoint/2010/main" val="3534988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F8F5082-A604-327F-BCD2-95FE5C16835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A6A96E0-F81E-9818-69CB-5BF3E4998B24}"/>
              </a:ext>
            </a:extLst>
          </p:cNvPr>
          <p:cNvSpPr txBox="1"/>
          <p:nvPr/>
        </p:nvSpPr>
        <p:spPr>
          <a:xfrm>
            <a:off x="76392" y="228245"/>
            <a:ext cx="11895786" cy="959365"/>
          </a:xfrm>
          <a:prstGeom prst="rect">
            <a:avLst/>
          </a:prstGeom>
          <a:noFill/>
        </p:spPr>
        <p:txBody>
          <a:bodyPr wrap="square" rtlCol="0">
            <a:spAutoFit/>
          </a:bodyPr>
          <a:lstStyle/>
          <a:p>
            <a:pPr marL="514350" indent="-514350">
              <a:lnSpc>
                <a:spcPct val="80000"/>
              </a:lnSpc>
              <a:spcAft>
                <a:spcPts val="600"/>
              </a:spcAft>
              <a:buAutoNum type="alphaUcParenR" startAt="3"/>
            </a:pPr>
            <a:r>
              <a:rPr lang="en-GB" sz="3200" dirty="0">
                <a:solidFill>
                  <a:srgbClr val="FFC000"/>
                </a:solidFill>
                <a:latin typeface="Copperplate Gothic Bold" panose="020E0705020206020404" pitchFamily="34" charset="0"/>
              </a:rPr>
              <a:t> PURPOSE OF GETTING THE VALID SPIRITUAL   </a:t>
            </a:r>
          </a:p>
          <a:p>
            <a:pPr>
              <a:lnSpc>
                <a:spcPct val="80000"/>
              </a:lnSpc>
              <a:spcAft>
                <a:spcPts val="600"/>
              </a:spcAft>
            </a:pPr>
            <a:r>
              <a:rPr lang="en-GB" sz="3200" dirty="0">
                <a:solidFill>
                  <a:srgbClr val="FFC000"/>
                </a:solidFill>
                <a:latin typeface="Copperplate Gothic Bold" panose="020E0705020206020404" pitchFamily="34" charset="0"/>
              </a:rPr>
              <a:t>      DOCUMENTS.</a:t>
            </a:r>
            <a:endParaRPr lang="en-GB" sz="6000" dirty="0">
              <a:solidFill>
                <a:srgbClr val="FFC000"/>
              </a:solidFill>
              <a:latin typeface="Copperplate Gothic Bold" panose="020E07050202060204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91C9600D-C0A5-FA4A-9B3A-564FADC9AABE}"/>
              </a:ext>
            </a:extLst>
          </p:cNvPr>
          <p:cNvSpPr txBox="1"/>
          <p:nvPr/>
        </p:nvSpPr>
        <p:spPr>
          <a:xfrm>
            <a:off x="323532" y="1198840"/>
            <a:ext cx="11792076" cy="5473230"/>
          </a:xfrm>
          <a:prstGeom prst="rect">
            <a:avLst/>
          </a:prstGeom>
          <a:noFill/>
        </p:spPr>
        <p:txBody>
          <a:bodyPr wrap="square" rtlCol="0">
            <a:spAutoFit/>
          </a:bodyPr>
          <a:lstStyle/>
          <a:p>
            <a:pPr marL="857250" indent="-857250">
              <a:lnSpc>
                <a:spcPct val="80000"/>
              </a:lnSpc>
              <a:spcAft>
                <a:spcPts val="600"/>
              </a:spcAft>
              <a:buAutoNum type="romanLcParenR"/>
            </a:pPr>
            <a:r>
              <a:rPr lang="en-GB" sz="4300" dirty="0">
                <a:solidFill>
                  <a:schemeClr val="bg1"/>
                </a:solidFill>
              </a:rPr>
              <a:t>A valid spiritual passport - faith and visa - 	seal of access confirms our sonship and 	citizenship (John 1:12, Romans 8:8-9, 8: 16.)</a:t>
            </a:r>
          </a:p>
          <a:p>
            <a:pPr marL="857250" indent="-857250">
              <a:lnSpc>
                <a:spcPct val="80000"/>
              </a:lnSpc>
              <a:spcAft>
                <a:spcPts val="600"/>
              </a:spcAft>
              <a:buAutoNum type="romanLcParenR"/>
            </a:pPr>
            <a:endParaRPr lang="en-GB" sz="1200" dirty="0">
              <a:solidFill>
                <a:schemeClr val="bg1"/>
              </a:solidFill>
            </a:endParaRPr>
          </a:p>
          <a:p>
            <a:pPr marL="857250" indent="-857250">
              <a:lnSpc>
                <a:spcPct val="80000"/>
              </a:lnSpc>
              <a:spcAft>
                <a:spcPts val="600"/>
              </a:spcAft>
              <a:buAutoNum type="romanLcParenR" startAt="2"/>
            </a:pPr>
            <a:r>
              <a:rPr lang="en-GB" sz="4300" dirty="0">
                <a:solidFill>
                  <a:schemeClr val="bg1"/>
                </a:solidFill>
              </a:rPr>
              <a:t>A valid spiritual passport - faith and visa - the 	seal of access leads us from error into the truth 	(John 16:13, John 8 : 31-32, 8 : 36).</a:t>
            </a:r>
          </a:p>
          <a:p>
            <a:pPr marL="857250" indent="-857250">
              <a:lnSpc>
                <a:spcPct val="80000"/>
              </a:lnSpc>
              <a:spcAft>
                <a:spcPts val="600"/>
              </a:spcAft>
              <a:buAutoNum type="romanLcParenR" startAt="2"/>
            </a:pPr>
            <a:endParaRPr lang="en-GB" sz="1200" dirty="0">
              <a:solidFill>
                <a:schemeClr val="bg1"/>
              </a:solidFill>
            </a:endParaRPr>
          </a:p>
          <a:p>
            <a:pPr>
              <a:lnSpc>
                <a:spcPct val="80000"/>
              </a:lnSpc>
              <a:spcAft>
                <a:spcPts val="600"/>
              </a:spcAft>
            </a:pPr>
            <a:r>
              <a:rPr lang="en-GB" sz="4300" dirty="0">
                <a:solidFill>
                  <a:schemeClr val="bg1"/>
                </a:solidFill>
              </a:rPr>
              <a:t>iii) 	A valid spiritual passport - faith and visa - the 	seal of access serves as our permit into the 	kingdom of God ( John 3:3-5, Colossians 1:27).</a:t>
            </a:r>
          </a:p>
        </p:txBody>
      </p:sp>
    </p:spTree>
    <p:extLst>
      <p:ext uri="{BB962C8B-B14F-4D97-AF65-F5344CB8AC3E}">
        <p14:creationId xmlns:p14="http://schemas.microsoft.com/office/powerpoint/2010/main" val="309394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B54AEE3-52CB-92D5-405F-6EA7D382EE3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3036C04-2021-D777-F008-EF94B7699468}"/>
              </a:ext>
            </a:extLst>
          </p:cNvPr>
          <p:cNvSpPr txBox="1"/>
          <p:nvPr/>
        </p:nvSpPr>
        <p:spPr>
          <a:xfrm>
            <a:off x="76392" y="104675"/>
            <a:ext cx="11895786" cy="959365"/>
          </a:xfrm>
          <a:prstGeom prst="rect">
            <a:avLst/>
          </a:prstGeom>
          <a:noFill/>
        </p:spPr>
        <p:txBody>
          <a:bodyPr wrap="square" rtlCol="0">
            <a:spAutoFit/>
          </a:bodyPr>
          <a:lstStyle/>
          <a:p>
            <a:pPr>
              <a:lnSpc>
                <a:spcPct val="80000"/>
              </a:lnSpc>
              <a:spcAft>
                <a:spcPts val="600"/>
              </a:spcAft>
            </a:pPr>
            <a:r>
              <a:rPr lang="en-GB" sz="3200" dirty="0">
                <a:solidFill>
                  <a:srgbClr val="FFC000"/>
                </a:solidFill>
                <a:latin typeface="Copperplate Gothic Bold" panose="020E0705020206020404" pitchFamily="34" charset="0"/>
              </a:rPr>
              <a:t>D) THE DANGERS OF TRAVELING UNPREPARED OR </a:t>
            </a:r>
          </a:p>
          <a:p>
            <a:pPr>
              <a:lnSpc>
                <a:spcPct val="80000"/>
              </a:lnSpc>
              <a:spcAft>
                <a:spcPts val="600"/>
              </a:spcAft>
            </a:pPr>
            <a:r>
              <a:rPr lang="en-GB" sz="3200" dirty="0">
                <a:solidFill>
                  <a:srgbClr val="FFC000"/>
                </a:solidFill>
                <a:latin typeface="Copperplate Gothic Bold" panose="020E0705020206020404" pitchFamily="34" charset="0"/>
              </a:rPr>
              <a:t>      WITHOUT VALID SPIRITUAL DOCUMENTS.</a:t>
            </a:r>
          </a:p>
        </p:txBody>
      </p:sp>
      <p:sp>
        <p:nvSpPr>
          <p:cNvPr id="4" name="TextBox 3">
            <a:extLst>
              <a:ext uri="{FF2B5EF4-FFF2-40B4-BE49-F238E27FC236}">
                <a16:creationId xmlns:a16="http://schemas.microsoft.com/office/drawing/2014/main" id="{BF2BD207-8965-899C-A608-018357A93845}"/>
              </a:ext>
            </a:extLst>
          </p:cNvPr>
          <p:cNvSpPr txBox="1"/>
          <p:nvPr/>
        </p:nvSpPr>
        <p:spPr>
          <a:xfrm>
            <a:off x="323532" y="964061"/>
            <a:ext cx="11792076" cy="5781006"/>
          </a:xfrm>
          <a:prstGeom prst="rect">
            <a:avLst/>
          </a:prstGeom>
          <a:noFill/>
        </p:spPr>
        <p:txBody>
          <a:bodyPr wrap="square" rtlCol="0">
            <a:spAutoFit/>
          </a:bodyPr>
          <a:lstStyle/>
          <a:p>
            <a:pPr marL="857250" indent="-857250">
              <a:lnSpc>
                <a:spcPct val="80000"/>
              </a:lnSpc>
              <a:spcAft>
                <a:spcPts val="600"/>
              </a:spcAft>
              <a:buAutoNum type="romanLcParenR"/>
            </a:pPr>
            <a:r>
              <a:rPr lang="en-GB" sz="4300" dirty="0">
                <a:solidFill>
                  <a:schemeClr val="bg1"/>
                </a:solidFill>
              </a:rPr>
              <a:t>Denial of entry into the kingdom                   (Matthew 7 : 21-23 , Revelation 21 : 27).</a:t>
            </a:r>
          </a:p>
          <a:p>
            <a:pPr marL="857250" indent="-857250">
              <a:lnSpc>
                <a:spcPct val="80000"/>
              </a:lnSpc>
              <a:spcAft>
                <a:spcPts val="600"/>
              </a:spcAft>
              <a:buAutoNum type="romanLcParenR"/>
            </a:pPr>
            <a:endParaRPr lang="en-GB" sz="500" dirty="0">
              <a:solidFill>
                <a:schemeClr val="bg1"/>
              </a:solidFill>
            </a:endParaRPr>
          </a:p>
          <a:p>
            <a:pPr marL="857250" indent="-857250">
              <a:lnSpc>
                <a:spcPct val="80000"/>
              </a:lnSpc>
              <a:spcAft>
                <a:spcPts val="600"/>
              </a:spcAft>
              <a:buAutoNum type="romanLcParenR"/>
            </a:pPr>
            <a:r>
              <a:rPr lang="en-GB" sz="4300" dirty="0">
                <a:solidFill>
                  <a:schemeClr val="bg1"/>
                </a:solidFill>
              </a:rPr>
              <a:t>Spiritual rejection and shame.                   (Matthew 25:10-12, Luke 13:25-27).</a:t>
            </a:r>
          </a:p>
          <a:p>
            <a:pPr marL="857250" indent="-857250">
              <a:lnSpc>
                <a:spcPct val="80000"/>
              </a:lnSpc>
              <a:spcAft>
                <a:spcPts val="600"/>
              </a:spcAft>
              <a:buAutoNum type="romanLcParenR"/>
            </a:pPr>
            <a:endParaRPr lang="en-GB" sz="500" dirty="0">
              <a:solidFill>
                <a:schemeClr val="bg1"/>
              </a:solidFill>
            </a:endParaRPr>
          </a:p>
          <a:p>
            <a:pPr marL="857250" indent="-857250">
              <a:lnSpc>
                <a:spcPct val="80000"/>
              </a:lnSpc>
              <a:spcAft>
                <a:spcPts val="600"/>
              </a:spcAft>
              <a:buAutoNum type="romanLcParenR"/>
            </a:pPr>
            <a:r>
              <a:rPr lang="en-GB" sz="4300" dirty="0">
                <a:solidFill>
                  <a:schemeClr val="bg1"/>
                </a:solidFill>
              </a:rPr>
              <a:t>Caught unaware and unready. (1 Thes. 5 : 6).</a:t>
            </a:r>
          </a:p>
          <a:p>
            <a:pPr marL="857250" indent="-857250">
              <a:lnSpc>
                <a:spcPct val="80000"/>
              </a:lnSpc>
              <a:spcAft>
                <a:spcPts val="600"/>
              </a:spcAft>
              <a:buAutoNum type="romanLcParenR"/>
            </a:pPr>
            <a:endParaRPr lang="en-GB" sz="500" dirty="0">
              <a:solidFill>
                <a:schemeClr val="bg1"/>
              </a:solidFill>
            </a:endParaRPr>
          </a:p>
          <a:p>
            <a:pPr marL="857250" indent="-857250">
              <a:lnSpc>
                <a:spcPct val="80000"/>
              </a:lnSpc>
              <a:spcAft>
                <a:spcPts val="600"/>
              </a:spcAft>
              <a:buAutoNum type="romanLcParenR"/>
            </a:pPr>
            <a:r>
              <a:rPr lang="en-GB" sz="4300" dirty="0">
                <a:solidFill>
                  <a:schemeClr val="bg1"/>
                </a:solidFill>
              </a:rPr>
              <a:t>Loss of destination and purpose.            (Matthew 7:21-23, Matthew 22:11-13).</a:t>
            </a:r>
          </a:p>
          <a:p>
            <a:pPr marL="857250" indent="-857250">
              <a:lnSpc>
                <a:spcPct val="80000"/>
              </a:lnSpc>
              <a:spcAft>
                <a:spcPts val="600"/>
              </a:spcAft>
              <a:buAutoNum type="romanLcParenR"/>
            </a:pPr>
            <a:endParaRPr lang="en-GB" sz="900" dirty="0">
              <a:solidFill>
                <a:schemeClr val="bg1"/>
              </a:solidFill>
            </a:endParaRPr>
          </a:p>
          <a:p>
            <a:pPr marL="857250" indent="-857250">
              <a:lnSpc>
                <a:spcPct val="80000"/>
              </a:lnSpc>
              <a:spcAft>
                <a:spcPts val="600"/>
              </a:spcAft>
              <a:buAutoNum type="romanLcParenR"/>
            </a:pPr>
            <a:r>
              <a:rPr lang="en-GB" sz="4300" dirty="0">
                <a:solidFill>
                  <a:schemeClr val="bg1"/>
                </a:solidFill>
              </a:rPr>
              <a:t>Eternal separation from God. (Matthew 25:30, Revelation 20 : 15).</a:t>
            </a:r>
          </a:p>
        </p:txBody>
      </p:sp>
    </p:spTree>
    <p:extLst>
      <p:ext uri="{BB962C8B-B14F-4D97-AF65-F5344CB8AC3E}">
        <p14:creationId xmlns:p14="http://schemas.microsoft.com/office/powerpoint/2010/main" val="1594140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D60B2E8-1649-1825-8CDC-DDCB9626053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7CE6D16-B969-8E10-D7ED-2C01E13E4156}"/>
              </a:ext>
            </a:extLst>
          </p:cNvPr>
          <p:cNvSpPr txBox="1"/>
          <p:nvPr/>
        </p:nvSpPr>
        <p:spPr>
          <a:xfrm>
            <a:off x="199962" y="79961"/>
            <a:ext cx="11895786" cy="587533"/>
          </a:xfrm>
          <a:prstGeom prst="rect">
            <a:avLst/>
          </a:prstGeom>
          <a:noFill/>
        </p:spPr>
        <p:txBody>
          <a:bodyPr wrap="square" rtlCol="0">
            <a:spAutoFit/>
          </a:bodyPr>
          <a:lstStyle/>
          <a:p>
            <a:pPr>
              <a:lnSpc>
                <a:spcPct val="80000"/>
              </a:lnSpc>
              <a:spcAft>
                <a:spcPts val="600"/>
              </a:spcAft>
            </a:pPr>
            <a:r>
              <a:rPr lang="en-GB" sz="4000" dirty="0">
                <a:solidFill>
                  <a:schemeClr val="accent4"/>
                </a:solidFill>
                <a:latin typeface="Copperplate Gothic Bold" panose="020E0705020206020404" pitchFamily="34" charset="0"/>
                <a:ea typeface="Calibri" panose="020F0502020204030204" pitchFamily="34" charset="0"/>
                <a:cs typeface="Times New Roman" panose="02020603050405020304" pitchFamily="18" charset="0"/>
              </a:rPr>
              <a:t>INTRODUCTION:</a:t>
            </a:r>
          </a:p>
        </p:txBody>
      </p:sp>
      <p:sp>
        <p:nvSpPr>
          <p:cNvPr id="2" name="TextBox 1">
            <a:extLst>
              <a:ext uri="{FF2B5EF4-FFF2-40B4-BE49-F238E27FC236}">
                <a16:creationId xmlns:a16="http://schemas.microsoft.com/office/drawing/2014/main" id="{D7E513B7-36E3-EA6B-ABD0-137637052E4D}"/>
              </a:ext>
            </a:extLst>
          </p:cNvPr>
          <p:cNvSpPr txBox="1"/>
          <p:nvPr/>
        </p:nvSpPr>
        <p:spPr>
          <a:xfrm>
            <a:off x="199962" y="580994"/>
            <a:ext cx="11792076" cy="6071214"/>
          </a:xfrm>
          <a:prstGeom prst="rect">
            <a:avLst/>
          </a:prstGeom>
          <a:noFill/>
        </p:spPr>
        <p:txBody>
          <a:bodyPr wrap="square" rtlCol="0">
            <a:spAutoFit/>
          </a:bodyPr>
          <a:lstStyle/>
          <a:p>
            <a:pPr>
              <a:lnSpc>
                <a:spcPct val="80000"/>
              </a:lnSpc>
              <a:spcAft>
                <a:spcPts val="600"/>
              </a:spcAft>
            </a:pPr>
            <a:r>
              <a:rPr lang="en-US" sz="4600" dirty="0">
                <a:solidFill>
                  <a:schemeClr val="bg1"/>
                </a:solidFill>
              </a:rPr>
              <a:t>Just as travelers moving from one continent to another must prepare properly --- with a valid passport a valid visa, a ticket and a travel guide --- every believer who desires to journey from earth (This continent) to heaven (the eternal home) must meet certain spiritual requirements.</a:t>
            </a:r>
          </a:p>
          <a:p>
            <a:pPr>
              <a:lnSpc>
                <a:spcPct val="80000"/>
              </a:lnSpc>
              <a:spcAft>
                <a:spcPts val="600"/>
              </a:spcAft>
            </a:pPr>
            <a:endParaRPr lang="en-US" sz="1200" dirty="0">
              <a:solidFill>
                <a:schemeClr val="bg1"/>
              </a:solidFill>
            </a:endParaRPr>
          </a:p>
          <a:p>
            <a:pPr>
              <a:lnSpc>
                <a:spcPct val="80000"/>
              </a:lnSpc>
              <a:spcAft>
                <a:spcPts val="600"/>
              </a:spcAft>
            </a:pPr>
            <a:r>
              <a:rPr lang="en-US" sz="4600" dirty="0">
                <a:solidFill>
                  <a:schemeClr val="bg1"/>
                </a:solidFill>
              </a:rPr>
              <a:t>Heaven is a prepared place for a prepared people (John 14:2-3) Without proper preparation, no one can make the heavenly journey successfully.</a:t>
            </a:r>
          </a:p>
        </p:txBody>
      </p:sp>
    </p:spTree>
    <p:extLst>
      <p:ext uri="{BB962C8B-B14F-4D97-AF65-F5344CB8AC3E}">
        <p14:creationId xmlns:p14="http://schemas.microsoft.com/office/powerpoint/2010/main" val="2840210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8DB6BD1-38C3-45B7-2666-49150863CFE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BA44496-8587-FC9A-5E5C-DFC29C79B5BB}"/>
              </a:ext>
            </a:extLst>
          </p:cNvPr>
          <p:cNvSpPr txBox="1"/>
          <p:nvPr/>
        </p:nvSpPr>
        <p:spPr>
          <a:xfrm>
            <a:off x="199962" y="154101"/>
            <a:ext cx="11895786" cy="1935594"/>
          </a:xfrm>
          <a:prstGeom prst="rect">
            <a:avLst/>
          </a:prstGeom>
          <a:noFill/>
        </p:spPr>
        <p:txBody>
          <a:bodyPr wrap="square" rtlCol="0">
            <a:spAutoFit/>
          </a:bodyPr>
          <a:lstStyle/>
          <a:p>
            <a:pPr>
              <a:lnSpc>
                <a:spcPct val="80000"/>
              </a:lnSpc>
              <a:spcAft>
                <a:spcPts val="600"/>
              </a:spcAft>
            </a:pPr>
            <a:r>
              <a:rPr lang="en-US" sz="4000" dirty="0">
                <a:solidFill>
                  <a:srgbClr val="FFC000"/>
                </a:solidFill>
                <a:latin typeface="Copperplate Gothic Bold" panose="020E0705020206020404" pitchFamily="34" charset="0"/>
              </a:rPr>
              <a:t>BASIC REQUIREMENTS OF A PREPARED PILGRIM </a:t>
            </a:r>
            <a:endParaRPr lang="en-GB" sz="4000" dirty="0">
              <a:solidFill>
                <a:srgbClr val="FFC000"/>
              </a:solidFill>
              <a:latin typeface="Copperplate Gothic Bold" panose="020E0705020206020404" pitchFamily="34" charset="0"/>
              <a:ea typeface="Calibri" panose="020F0502020204030204" pitchFamily="34" charset="0"/>
              <a:cs typeface="Times New Roman" panose="02020603050405020304" pitchFamily="18" charset="0"/>
            </a:endParaRPr>
          </a:p>
          <a:p>
            <a:pPr>
              <a:lnSpc>
                <a:spcPct val="80000"/>
              </a:lnSpc>
              <a:spcAft>
                <a:spcPts val="600"/>
              </a:spcAft>
            </a:pPr>
            <a:r>
              <a:rPr lang="en-US" sz="4400" dirty="0">
                <a:solidFill>
                  <a:schemeClr val="bg1"/>
                </a:solidFill>
              </a:rPr>
              <a:t>Philippians 3 : 20 - 21 , Hebrews 11: 13 - 16</a:t>
            </a:r>
            <a:endParaRPr lang="en-GB" sz="4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80000"/>
              </a:lnSpc>
              <a:spcAft>
                <a:spcPts val="600"/>
              </a:spcAft>
            </a:pPr>
            <a:endParaRPr lang="en-GB" sz="9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A794837E-F03E-5120-7A66-FBE36DC7AAB4}"/>
              </a:ext>
            </a:extLst>
          </p:cNvPr>
          <p:cNvSpPr txBox="1"/>
          <p:nvPr/>
        </p:nvSpPr>
        <p:spPr>
          <a:xfrm>
            <a:off x="125820" y="2192978"/>
            <a:ext cx="11895786" cy="1156920"/>
          </a:xfrm>
          <a:prstGeom prst="rect">
            <a:avLst/>
          </a:prstGeom>
          <a:noFill/>
        </p:spPr>
        <p:txBody>
          <a:bodyPr wrap="square" rtlCol="0">
            <a:spAutoFit/>
          </a:bodyPr>
          <a:lstStyle/>
          <a:p>
            <a:pPr marL="742950" indent="-742950">
              <a:lnSpc>
                <a:spcPct val="80000"/>
              </a:lnSpc>
              <a:spcAft>
                <a:spcPts val="600"/>
              </a:spcAft>
              <a:buAutoNum type="alphaUcParenR"/>
            </a:pPr>
            <a:r>
              <a:rPr lang="en-US" sz="4000" dirty="0">
                <a:solidFill>
                  <a:srgbClr val="FFC000"/>
                </a:solidFill>
                <a:latin typeface="Copperplate Gothic Bold" panose="020E0705020206020404" pitchFamily="34" charset="0"/>
              </a:rPr>
              <a:t> THE VALID SPIRITUAL PASSPORT ---  </a:t>
            </a:r>
          </a:p>
          <a:p>
            <a:pPr>
              <a:lnSpc>
                <a:spcPct val="80000"/>
              </a:lnSpc>
              <a:spcAft>
                <a:spcPts val="600"/>
              </a:spcAft>
            </a:pPr>
            <a:r>
              <a:rPr lang="en-US" sz="4000" dirty="0">
                <a:solidFill>
                  <a:srgbClr val="FFC000"/>
                </a:solidFill>
                <a:latin typeface="Copperplate Gothic Bold" panose="020E0705020206020404" pitchFamily="34" charset="0"/>
              </a:rPr>
              <a:t>	THE FAITH:</a:t>
            </a:r>
            <a:endParaRPr lang="en-GB" sz="7200" dirty="0">
              <a:solidFill>
                <a:srgbClr val="FFC000"/>
              </a:solidFill>
              <a:latin typeface="Copperplate Gothic Bold" panose="020E07050202060204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8AEE8733-184B-2873-5333-11434FB5E04E}"/>
              </a:ext>
            </a:extLst>
          </p:cNvPr>
          <p:cNvSpPr txBox="1"/>
          <p:nvPr/>
        </p:nvSpPr>
        <p:spPr>
          <a:xfrm>
            <a:off x="199962" y="3188284"/>
            <a:ext cx="11792076" cy="3694858"/>
          </a:xfrm>
          <a:prstGeom prst="rect">
            <a:avLst/>
          </a:prstGeom>
          <a:noFill/>
        </p:spPr>
        <p:txBody>
          <a:bodyPr wrap="square" rtlCol="0">
            <a:spAutoFit/>
          </a:bodyPr>
          <a:lstStyle/>
          <a:p>
            <a:pPr>
              <a:lnSpc>
                <a:spcPct val="80000"/>
              </a:lnSpc>
              <a:spcAft>
                <a:spcPts val="600"/>
              </a:spcAft>
            </a:pPr>
            <a:r>
              <a:rPr lang="en-US" sz="4500" dirty="0">
                <a:solidFill>
                  <a:schemeClr val="bg1"/>
                </a:solidFill>
              </a:rPr>
              <a:t>John 3 : 14-16, Ephesians 2 : 8-9, Hebrews 11:1-2, Ephesians 2 : 20 , Jude 1 - 3.</a:t>
            </a:r>
          </a:p>
          <a:p>
            <a:pPr>
              <a:lnSpc>
                <a:spcPct val="80000"/>
              </a:lnSpc>
              <a:spcAft>
                <a:spcPts val="600"/>
              </a:spcAft>
            </a:pPr>
            <a:endParaRPr lang="en-US" sz="900" dirty="0">
              <a:solidFill>
                <a:schemeClr val="bg1"/>
              </a:solidFill>
            </a:endParaRPr>
          </a:p>
          <a:p>
            <a:pPr>
              <a:lnSpc>
                <a:spcPct val="80000"/>
              </a:lnSpc>
              <a:spcAft>
                <a:spcPts val="600"/>
              </a:spcAft>
            </a:pPr>
            <a:r>
              <a:rPr lang="en-US" sz="4500" dirty="0">
                <a:solidFill>
                  <a:schemeClr val="bg1"/>
                </a:solidFill>
              </a:rPr>
              <a:t>The valid spiritual passport represents --- the believers faith (revelation) in Christ Jesus concerning what He did on the cross of calvary for the salvation of mankind.</a:t>
            </a:r>
          </a:p>
        </p:txBody>
      </p:sp>
    </p:spTree>
    <p:extLst>
      <p:ext uri="{BB962C8B-B14F-4D97-AF65-F5344CB8AC3E}">
        <p14:creationId xmlns:p14="http://schemas.microsoft.com/office/powerpoint/2010/main" val="404453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6D6EED9-F546-DB46-8181-EB3F55BDF17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1095DCB-B793-4605-A2C7-2AEB41693ABA}"/>
              </a:ext>
            </a:extLst>
          </p:cNvPr>
          <p:cNvSpPr txBox="1"/>
          <p:nvPr/>
        </p:nvSpPr>
        <p:spPr>
          <a:xfrm>
            <a:off x="199962" y="219335"/>
            <a:ext cx="11792076" cy="5852692"/>
          </a:xfrm>
          <a:prstGeom prst="rect">
            <a:avLst/>
          </a:prstGeom>
          <a:noFill/>
        </p:spPr>
        <p:txBody>
          <a:bodyPr wrap="square" rtlCol="0">
            <a:spAutoFit/>
          </a:bodyPr>
          <a:lstStyle/>
          <a:p>
            <a:pPr>
              <a:lnSpc>
                <a:spcPct val="80000"/>
              </a:lnSpc>
              <a:spcAft>
                <a:spcPts val="600"/>
              </a:spcAft>
            </a:pPr>
            <a:r>
              <a:rPr lang="en-US" sz="3800" dirty="0">
                <a:solidFill>
                  <a:srgbClr val="FFC000"/>
                </a:solidFill>
                <a:latin typeface="Copperplate Gothic Bold" panose="020E0705020206020404" pitchFamily="34" charset="0"/>
              </a:rPr>
              <a:t>PROCESSES AND CONDITIONS OF GETTING  THE VALID SPIRITUAL PASSPORT --- THE FAITH.</a:t>
            </a:r>
          </a:p>
          <a:p>
            <a:pPr>
              <a:lnSpc>
                <a:spcPct val="80000"/>
              </a:lnSpc>
              <a:spcAft>
                <a:spcPts val="600"/>
              </a:spcAft>
            </a:pPr>
            <a:r>
              <a:rPr lang="en-US" sz="4600" dirty="0">
                <a:solidFill>
                  <a:schemeClr val="bg1"/>
                </a:solidFill>
              </a:rPr>
              <a:t>Hebrews 12 : 1-2, Romans 10:17, Mark 16:15-16, Luke 24 : 45 - 47, Proverbs 22 : 28.</a:t>
            </a:r>
          </a:p>
          <a:p>
            <a:pPr>
              <a:lnSpc>
                <a:spcPct val="80000"/>
              </a:lnSpc>
              <a:spcAft>
                <a:spcPts val="600"/>
              </a:spcAft>
            </a:pPr>
            <a:endParaRPr lang="en-US" sz="1200" dirty="0">
              <a:solidFill>
                <a:schemeClr val="bg1"/>
              </a:solidFill>
            </a:endParaRPr>
          </a:p>
          <a:p>
            <a:pPr>
              <a:lnSpc>
                <a:spcPct val="80000"/>
              </a:lnSpc>
              <a:spcAft>
                <a:spcPts val="600"/>
              </a:spcAft>
            </a:pPr>
            <a:r>
              <a:rPr lang="en-US" sz="4600" dirty="0">
                <a:solidFill>
                  <a:schemeClr val="bg1"/>
                </a:solidFill>
              </a:rPr>
              <a:t>God gives faith by causing the individuals to hear something and the individual receives  faith by going through some steps and meet some basic requirements or qualifications before he can receive the valid spiritual passport --- the faith.</a:t>
            </a:r>
          </a:p>
        </p:txBody>
      </p:sp>
    </p:spTree>
    <p:extLst>
      <p:ext uri="{BB962C8B-B14F-4D97-AF65-F5344CB8AC3E}">
        <p14:creationId xmlns:p14="http://schemas.microsoft.com/office/powerpoint/2010/main" val="2749925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EB70EED-13CC-0595-A08D-4ACF07B2E90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141943C-F3F1-DB10-68AD-C41AC5856DD9}"/>
              </a:ext>
            </a:extLst>
          </p:cNvPr>
          <p:cNvSpPr txBox="1"/>
          <p:nvPr/>
        </p:nvSpPr>
        <p:spPr>
          <a:xfrm>
            <a:off x="199962" y="78453"/>
            <a:ext cx="11895786" cy="6851747"/>
          </a:xfrm>
          <a:prstGeom prst="rect">
            <a:avLst/>
          </a:prstGeom>
          <a:noFill/>
        </p:spPr>
        <p:txBody>
          <a:bodyPr wrap="square" rtlCol="0">
            <a:spAutoFit/>
          </a:bodyPr>
          <a:lstStyle/>
          <a:p>
            <a:pPr marL="1028700" indent="-1028700">
              <a:lnSpc>
                <a:spcPct val="80000"/>
              </a:lnSpc>
              <a:spcAft>
                <a:spcPts val="600"/>
              </a:spcAft>
              <a:buFont typeface="+mj-lt"/>
              <a:buAutoNum type="romanLcPeriod"/>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God leads the individuals to the right officials. Ephesians 4:10-12, Romans 1:16-17</a:t>
            </a:r>
          </a:p>
          <a:p>
            <a:pPr marL="1028700" indent="-1028700">
              <a:lnSpc>
                <a:spcPct val="80000"/>
              </a:lnSpc>
              <a:spcAft>
                <a:spcPts val="600"/>
              </a:spcAft>
              <a:buFont typeface="+mj-lt"/>
              <a:buAutoNum type="romanLcPeriod"/>
            </a:pPr>
            <a:endPar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1028700" indent="-1028700">
              <a:lnSpc>
                <a:spcPct val="80000"/>
              </a:lnSpc>
              <a:spcAft>
                <a:spcPts val="600"/>
              </a:spcAft>
              <a:buFont typeface="+mj-lt"/>
              <a:buAutoNum type="romanLcPeriod"/>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Citizenship: You must be a citizen of the country issuing the passport.</a:t>
            </a:r>
          </a:p>
          <a:p>
            <a:pPr>
              <a:lnSpc>
                <a:spcPct val="80000"/>
              </a:lnSpc>
              <a:spcAft>
                <a:spcPts val="600"/>
              </a:spcAft>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	 Philippians 3 : 20 - 21 , Hebrews 11: 13 - 16.</a:t>
            </a:r>
          </a:p>
          <a:p>
            <a:pPr>
              <a:lnSpc>
                <a:spcPct val="80000"/>
              </a:lnSpc>
              <a:spcAft>
                <a:spcPts val="600"/>
              </a:spcAft>
            </a:pPr>
            <a:endPar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1028700" indent="-1028700">
              <a:lnSpc>
                <a:spcPct val="80000"/>
              </a:lnSpc>
              <a:spcAft>
                <a:spcPts val="600"/>
              </a:spcAft>
              <a:buFont typeface="+mj-lt"/>
              <a:buAutoNum type="romanLcPeriod" startAt="3"/>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Attend interviews (fellowship) anytime you are called upon.</a:t>
            </a:r>
          </a:p>
          <a:p>
            <a:pPr>
              <a:lnSpc>
                <a:spcPct val="80000"/>
              </a:lnSpc>
              <a:spcAft>
                <a:spcPts val="600"/>
              </a:spcAft>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	 Hebrews 10 : 24 - 25 ,  Matthew 18 : 20.</a:t>
            </a:r>
          </a:p>
          <a:p>
            <a:pPr>
              <a:lnSpc>
                <a:spcPct val="80000"/>
              </a:lnSpc>
              <a:spcAft>
                <a:spcPts val="600"/>
              </a:spcAft>
            </a:pPr>
            <a:endPar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1028700" indent="-1028700">
              <a:lnSpc>
                <a:spcPct val="80000"/>
              </a:lnSpc>
              <a:spcAft>
                <a:spcPts val="600"/>
              </a:spcAft>
              <a:buFont typeface="+mj-lt"/>
              <a:buAutoNum type="romanLcPeriod" startAt="4"/>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Always be ready to obey and follow the travel guide (the scriptures) as the issuing authority (God) leads.(Psalms 119:105 , John 14 : 6).</a:t>
            </a:r>
            <a:endParaRPr lang="en-GB" sz="4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5857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1CCDE85-435F-6006-8F09-FDDA61FDAB4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0FCD8E5-5CE9-7209-FFF1-5AAEF421E5C0}"/>
              </a:ext>
            </a:extLst>
          </p:cNvPr>
          <p:cNvSpPr txBox="1"/>
          <p:nvPr/>
        </p:nvSpPr>
        <p:spPr>
          <a:xfrm>
            <a:off x="199962" y="177309"/>
            <a:ext cx="11895786" cy="4574779"/>
          </a:xfrm>
          <a:prstGeom prst="rect">
            <a:avLst/>
          </a:prstGeom>
          <a:noFill/>
        </p:spPr>
        <p:txBody>
          <a:bodyPr wrap="square" rtlCol="0">
            <a:spAutoFit/>
          </a:bodyPr>
          <a:lstStyle/>
          <a:p>
            <a:pPr marL="1028700" indent="-1028700">
              <a:lnSpc>
                <a:spcPct val="80000"/>
              </a:lnSpc>
              <a:spcAft>
                <a:spcPts val="600"/>
              </a:spcAft>
              <a:buFont typeface="+mj-lt"/>
              <a:buAutoNum type="romanLcPeriod" startAt="5"/>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Remove all exhibits as  stated in the travel guide  (scriptures) (Genesis 35 : 1- 5 ,  Exodus 33 : 3-5, Revelation 21 : 27)</a:t>
            </a:r>
          </a:p>
          <a:p>
            <a:pPr marL="1028700" indent="-1028700">
              <a:lnSpc>
                <a:spcPct val="80000"/>
              </a:lnSpc>
              <a:spcAft>
                <a:spcPts val="600"/>
              </a:spcAft>
              <a:buFont typeface="+mj-lt"/>
              <a:buAutoNum type="romanLcPeriod" startAt="5"/>
            </a:pPr>
            <a:endPar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1028700" indent="-1028700">
              <a:lnSpc>
                <a:spcPct val="80000"/>
              </a:lnSpc>
              <a:spcAft>
                <a:spcPts val="600"/>
              </a:spcAft>
              <a:buFont typeface="+mj-lt"/>
              <a:buAutoNum type="romanLcPeriod" startAt="5"/>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Wait for the processing and the collection of your spiritual passport -- the faith.(  Hebrews 6 : 12 , 10 : 36).</a:t>
            </a:r>
          </a:p>
          <a:p>
            <a:pPr marL="1028700" indent="-1028700">
              <a:lnSpc>
                <a:spcPct val="80000"/>
              </a:lnSpc>
              <a:spcAft>
                <a:spcPts val="600"/>
              </a:spcAft>
              <a:buFont typeface="+mj-lt"/>
              <a:buAutoNum type="romanLcPeriod" startAt="5"/>
            </a:pPr>
            <a:endParaRPr lang="en-GB" sz="4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9363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B9F2A10-0745-FD65-ECA2-BB6E0B68C36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BD2308-CBD0-0B93-5604-BFB147A20C72}"/>
              </a:ext>
            </a:extLst>
          </p:cNvPr>
          <p:cNvSpPr txBox="1"/>
          <p:nvPr/>
        </p:nvSpPr>
        <p:spPr>
          <a:xfrm>
            <a:off x="199962" y="265316"/>
            <a:ext cx="11895786" cy="959365"/>
          </a:xfrm>
          <a:prstGeom prst="rect">
            <a:avLst/>
          </a:prstGeom>
          <a:noFill/>
        </p:spPr>
        <p:txBody>
          <a:bodyPr wrap="square" rtlCol="0">
            <a:spAutoFit/>
          </a:bodyPr>
          <a:lstStyle/>
          <a:p>
            <a:pPr>
              <a:lnSpc>
                <a:spcPct val="80000"/>
              </a:lnSpc>
              <a:spcAft>
                <a:spcPts val="600"/>
              </a:spcAft>
            </a:pPr>
            <a:r>
              <a:rPr lang="en-US" sz="3200" dirty="0">
                <a:solidFill>
                  <a:srgbClr val="FFC000"/>
                </a:solidFill>
                <a:latin typeface="Copperplate Gothic Bold" panose="020E0705020206020404" pitchFamily="34" charset="0"/>
              </a:rPr>
              <a:t>B)  THE VALID SPIRITUAL VISA --- THE SEAL OF   </a:t>
            </a:r>
          </a:p>
          <a:p>
            <a:pPr>
              <a:lnSpc>
                <a:spcPct val="80000"/>
              </a:lnSpc>
              <a:spcAft>
                <a:spcPts val="600"/>
              </a:spcAft>
            </a:pPr>
            <a:r>
              <a:rPr lang="en-US" sz="3200" dirty="0">
                <a:solidFill>
                  <a:srgbClr val="FFC000"/>
                </a:solidFill>
                <a:latin typeface="Copperplate Gothic Bold" panose="020E0705020206020404" pitchFamily="34" charset="0"/>
              </a:rPr>
              <a:t>      ACCESS:</a:t>
            </a:r>
            <a:endParaRPr lang="en-GB" sz="6000" dirty="0">
              <a:solidFill>
                <a:srgbClr val="FFC000"/>
              </a:solidFill>
              <a:latin typeface="Copperplate Gothic Bold" panose="020E07050202060204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67358562-CBD2-93B3-9939-2F89E070AC9B}"/>
              </a:ext>
            </a:extLst>
          </p:cNvPr>
          <p:cNvSpPr txBox="1"/>
          <p:nvPr/>
        </p:nvSpPr>
        <p:spPr>
          <a:xfrm>
            <a:off x="372960" y="1235911"/>
            <a:ext cx="11792076" cy="3517245"/>
          </a:xfrm>
          <a:prstGeom prst="rect">
            <a:avLst/>
          </a:prstGeom>
          <a:noFill/>
        </p:spPr>
        <p:txBody>
          <a:bodyPr wrap="square" rtlCol="0">
            <a:spAutoFit/>
          </a:bodyPr>
          <a:lstStyle/>
          <a:p>
            <a:pPr>
              <a:lnSpc>
                <a:spcPct val="80000"/>
              </a:lnSpc>
              <a:spcAft>
                <a:spcPts val="600"/>
              </a:spcAft>
            </a:pPr>
            <a:r>
              <a:rPr lang="en-GB" sz="4800" dirty="0">
                <a:solidFill>
                  <a:schemeClr val="bg1"/>
                </a:solidFill>
              </a:rPr>
              <a:t>Ephesians 1 : 13 - 14 , Ephesians 4 : 30.</a:t>
            </a:r>
          </a:p>
          <a:p>
            <a:pPr>
              <a:lnSpc>
                <a:spcPct val="80000"/>
              </a:lnSpc>
              <a:spcAft>
                <a:spcPts val="600"/>
              </a:spcAft>
            </a:pPr>
            <a:r>
              <a:rPr lang="en-GB" sz="4800" dirty="0">
                <a:solidFill>
                  <a:schemeClr val="bg1"/>
                </a:solidFill>
              </a:rPr>
              <a:t>John 1 : 12 , Acts 1 : 8.</a:t>
            </a:r>
          </a:p>
          <a:p>
            <a:pPr>
              <a:lnSpc>
                <a:spcPct val="80000"/>
              </a:lnSpc>
              <a:spcAft>
                <a:spcPts val="600"/>
              </a:spcAft>
            </a:pPr>
            <a:endParaRPr lang="en-GB" sz="1200" dirty="0">
              <a:solidFill>
                <a:schemeClr val="bg1"/>
              </a:solidFill>
            </a:endParaRPr>
          </a:p>
          <a:p>
            <a:pPr>
              <a:lnSpc>
                <a:spcPct val="80000"/>
              </a:lnSpc>
              <a:spcAft>
                <a:spcPts val="600"/>
              </a:spcAft>
            </a:pPr>
            <a:r>
              <a:rPr lang="en-GB" sz="4800" dirty="0">
                <a:solidFill>
                  <a:schemeClr val="bg1"/>
                </a:solidFill>
              </a:rPr>
              <a:t>The valid spiritual visa represents the baptism of holy ghost or a seal of access into the kingdom of God.</a:t>
            </a:r>
            <a:endParaRPr lang="en-US" sz="4800" dirty="0">
              <a:solidFill>
                <a:schemeClr val="bg1"/>
              </a:solidFill>
            </a:endParaRPr>
          </a:p>
        </p:txBody>
      </p:sp>
    </p:spTree>
    <p:extLst>
      <p:ext uri="{BB962C8B-B14F-4D97-AF65-F5344CB8AC3E}">
        <p14:creationId xmlns:p14="http://schemas.microsoft.com/office/powerpoint/2010/main" val="1608933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C23DE5AF-7ACB-D7BE-F308-7AFD8F71012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DB677E0E-09E5-5C01-F092-0CA3438EB141}"/>
              </a:ext>
            </a:extLst>
          </p:cNvPr>
          <p:cNvSpPr txBox="1"/>
          <p:nvPr/>
        </p:nvSpPr>
        <p:spPr>
          <a:xfrm>
            <a:off x="199962" y="219335"/>
            <a:ext cx="11792076" cy="5599418"/>
          </a:xfrm>
          <a:prstGeom prst="rect">
            <a:avLst/>
          </a:prstGeom>
          <a:noFill/>
        </p:spPr>
        <p:txBody>
          <a:bodyPr wrap="square" rtlCol="0">
            <a:spAutoFit/>
          </a:bodyPr>
          <a:lstStyle/>
          <a:p>
            <a:pPr>
              <a:lnSpc>
                <a:spcPct val="80000"/>
              </a:lnSpc>
              <a:spcAft>
                <a:spcPts val="600"/>
              </a:spcAft>
            </a:pPr>
            <a:r>
              <a:rPr lang="en-US" sz="4300" dirty="0">
                <a:solidFill>
                  <a:srgbClr val="FFFF00"/>
                </a:solidFill>
              </a:rPr>
              <a:t>PROCESSES AND CONDITIONS OF GETTING THE VALID SPIRITUAL </a:t>
            </a:r>
            <a:r>
              <a:rPr lang="en-GB" sz="4300" dirty="0">
                <a:solidFill>
                  <a:srgbClr val="FFFF00"/>
                </a:solidFill>
              </a:rPr>
              <a:t>VISA -  THE SEAL OF ACCESS.</a:t>
            </a:r>
          </a:p>
          <a:p>
            <a:pPr>
              <a:lnSpc>
                <a:spcPct val="80000"/>
              </a:lnSpc>
              <a:spcAft>
                <a:spcPts val="600"/>
              </a:spcAft>
            </a:pPr>
            <a:endParaRPr lang="en-GB" sz="1400" dirty="0">
              <a:solidFill>
                <a:schemeClr val="bg1"/>
              </a:solidFill>
            </a:endParaRPr>
          </a:p>
          <a:p>
            <a:pPr>
              <a:lnSpc>
                <a:spcPct val="80000"/>
              </a:lnSpc>
              <a:spcAft>
                <a:spcPts val="600"/>
              </a:spcAft>
            </a:pPr>
            <a:r>
              <a:rPr lang="en-GB" sz="4300" dirty="0">
                <a:solidFill>
                  <a:schemeClr val="bg1"/>
                </a:solidFill>
              </a:rPr>
              <a:t>John  3 : 1 - 5,  Acts 19 : 1 - 7, </a:t>
            </a:r>
          </a:p>
          <a:p>
            <a:pPr>
              <a:lnSpc>
                <a:spcPct val="80000"/>
              </a:lnSpc>
              <a:spcAft>
                <a:spcPts val="600"/>
              </a:spcAft>
            </a:pPr>
            <a:r>
              <a:rPr lang="en-GB" sz="4300" dirty="0">
                <a:solidFill>
                  <a:schemeClr val="bg1"/>
                </a:solidFill>
              </a:rPr>
              <a:t>Acts 2 : 37 - 40,  Matthew 3 : 8 - 11.</a:t>
            </a:r>
          </a:p>
          <a:p>
            <a:pPr>
              <a:lnSpc>
                <a:spcPct val="80000"/>
              </a:lnSpc>
              <a:spcAft>
                <a:spcPts val="600"/>
              </a:spcAft>
            </a:pPr>
            <a:endParaRPr lang="en-US" sz="1400" dirty="0">
              <a:solidFill>
                <a:schemeClr val="bg1"/>
              </a:solidFill>
            </a:endParaRPr>
          </a:p>
          <a:p>
            <a:pPr>
              <a:lnSpc>
                <a:spcPct val="80000"/>
              </a:lnSpc>
              <a:spcAft>
                <a:spcPts val="600"/>
              </a:spcAft>
            </a:pPr>
            <a:r>
              <a:rPr lang="en-GB" sz="4300" dirty="0">
                <a:solidFill>
                  <a:schemeClr val="bg1"/>
                </a:solidFill>
              </a:rPr>
              <a:t>The author and the giver of a valid spiritual passport - the faith is the same that gives the valid spiritual visa - the seal of access into the kingdom of God. But He gives to those who follows His processes and meet His conditions.</a:t>
            </a:r>
            <a:endParaRPr lang="en-US" sz="4300" dirty="0">
              <a:solidFill>
                <a:schemeClr val="bg1"/>
              </a:solidFill>
            </a:endParaRPr>
          </a:p>
        </p:txBody>
      </p:sp>
    </p:spTree>
    <p:extLst>
      <p:ext uri="{BB962C8B-B14F-4D97-AF65-F5344CB8AC3E}">
        <p14:creationId xmlns:p14="http://schemas.microsoft.com/office/powerpoint/2010/main" val="3120410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C45997C5-C006-5788-06D0-BF11B547B45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688E41C-CF2F-D1D6-A6BF-4CCEF1E98A0A}"/>
              </a:ext>
            </a:extLst>
          </p:cNvPr>
          <p:cNvSpPr txBox="1"/>
          <p:nvPr/>
        </p:nvSpPr>
        <p:spPr>
          <a:xfrm>
            <a:off x="199962" y="78453"/>
            <a:ext cx="11895786" cy="6697859"/>
          </a:xfrm>
          <a:prstGeom prst="rect">
            <a:avLst/>
          </a:prstGeom>
          <a:noFill/>
        </p:spPr>
        <p:txBody>
          <a:bodyPr wrap="square" rtlCol="0">
            <a:spAutoFit/>
          </a:bodyPr>
          <a:lstStyle/>
          <a:p>
            <a:pPr marL="1028700" indent="-1028700">
              <a:lnSpc>
                <a:spcPct val="80000"/>
              </a:lnSpc>
              <a:spcAft>
                <a:spcPts val="600"/>
              </a:spcAft>
              <a:buFont typeface="+mj-lt"/>
              <a:buAutoNum type="romanLcPeriod"/>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First determine the type of visa you want. (2 Corinthians 11:3-4 , Galatians 1 : 6 – 9,               Acts 8 : 14-19 , Luke 11 : 13).</a:t>
            </a:r>
          </a:p>
          <a:p>
            <a:pPr marL="1028700" indent="-1028700">
              <a:lnSpc>
                <a:spcPct val="80000"/>
              </a:lnSpc>
              <a:spcAft>
                <a:spcPts val="600"/>
              </a:spcAft>
              <a:buFont typeface="+mj-lt"/>
              <a:buAutoNum type="romanLcPeriod"/>
            </a:pPr>
            <a:endPar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1028700" indent="-1028700">
              <a:lnSpc>
                <a:spcPct val="80000"/>
              </a:lnSpc>
              <a:spcAft>
                <a:spcPts val="600"/>
              </a:spcAft>
              <a:buFont typeface="+mj-lt"/>
              <a:buAutoNum type="romanLcPeriod"/>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Provide accurate and truthful information to the right officials ( Acts 19:1-5, Acts 2:37-40, Act 16:30-31).</a:t>
            </a:r>
          </a:p>
          <a:p>
            <a:pPr marL="1028700" indent="-1028700">
              <a:lnSpc>
                <a:spcPct val="80000"/>
              </a:lnSpc>
              <a:spcAft>
                <a:spcPts val="600"/>
              </a:spcAft>
              <a:buFont typeface="+mj-lt"/>
              <a:buAutoNum type="romanLcPeriod"/>
            </a:pPr>
            <a:endPar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1028700" indent="-1028700">
              <a:lnSpc>
                <a:spcPct val="80000"/>
              </a:lnSpc>
              <a:spcAft>
                <a:spcPts val="600"/>
              </a:spcAft>
              <a:buFont typeface="+mj-lt"/>
              <a:buAutoNum type="romanLcPeriod"/>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Make sure your spiritual passport - faith is still valid. Ephesians 2 : 20 , 1 Timothy 4 : 1 - 2.</a:t>
            </a:r>
          </a:p>
          <a:p>
            <a:pPr marL="1028700" indent="-1028700">
              <a:lnSpc>
                <a:spcPct val="80000"/>
              </a:lnSpc>
              <a:spcAft>
                <a:spcPts val="600"/>
              </a:spcAft>
              <a:buFont typeface="+mj-lt"/>
              <a:buAutoNum type="romanLcPeriod"/>
            </a:pPr>
            <a:endPar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1028700" indent="-1028700">
              <a:lnSpc>
                <a:spcPct val="80000"/>
              </a:lnSpc>
              <a:spcAft>
                <a:spcPts val="600"/>
              </a:spcAft>
              <a:buFont typeface="+mj-lt"/>
              <a:buAutoNum type="romanLcPeriod"/>
            </a:pPr>
            <a:r>
              <a:rPr lang="en-GB" sz="4200" dirty="0">
                <a:solidFill>
                  <a:schemeClr val="bg1"/>
                </a:solidFill>
                <a:latin typeface="Calibri" panose="020F0502020204030204" pitchFamily="34" charset="0"/>
                <a:ea typeface="Calibri" panose="020F0502020204030204" pitchFamily="34" charset="0"/>
                <a:cs typeface="Times New Roman" panose="02020603050405020304" pitchFamily="18" charset="0"/>
              </a:rPr>
              <a:t>Humbly follow and obey the author of the valid spiritual visa -- the seal of access.                         (Acts 5 : 32, John 14 : 6).</a:t>
            </a:r>
          </a:p>
        </p:txBody>
      </p:sp>
    </p:spTree>
    <p:extLst>
      <p:ext uri="{BB962C8B-B14F-4D97-AF65-F5344CB8AC3E}">
        <p14:creationId xmlns:p14="http://schemas.microsoft.com/office/powerpoint/2010/main" val="807218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2203</TotalTime>
  <Words>903</Words>
  <Application>Microsoft Office PowerPoint</Application>
  <PresentationFormat>Widescreen</PresentationFormat>
  <Paragraphs>69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SUBMACHINE</cp:lastModifiedBy>
  <cp:revision>65</cp:revision>
  <dcterms:created xsi:type="dcterms:W3CDTF">2025-04-26T22:44:26Z</dcterms:created>
  <dcterms:modified xsi:type="dcterms:W3CDTF">2025-11-01T22:06:28Z</dcterms:modified>
</cp:coreProperties>
</file>