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68" r:id="rId2"/>
    <p:sldId id="267" r:id="rId3"/>
    <p:sldId id="269" r:id="rId4"/>
    <p:sldId id="286" r:id="rId5"/>
    <p:sldId id="270" r:id="rId6"/>
    <p:sldId id="271" r:id="rId7"/>
    <p:sldId id="272" r:id="rId8"/>
    <p:sldId id="284" r:id="rId9"/>
    <p:sldId id="273" r:id="rId10"/>
    <p:sldId id="274" r:id="rId11"/>
    <p:sldId id="285" r:id="rId12"/>
    <p:sldId id="275" r:id="rId13"/>
    <p:sldId id="283" r:id="rId14"/>
    <p:sldId id="276" r:id="rId15"/>
    <p:sldId id="277" r:id="rId16"/>
    <p:sldId id="278" r:id="rId17"/>
    <p:sldId id="279" r:id="rId18"/>
    <p:sldId id="280" r:id="rId19"/>
    <p:sldId id="281" r:id="rId20"/>
    <p:sldId id="282" r:id="rId2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98" autoAdjust="0"/>
    <p:restoredTop sz="94634" autoAdjust="0"/>
  </p:normalViewPr>
  <p:slideViewPr>
    <p:cSldViewPr>
      <p:cViewPr>
        <p:scale>
          <a:sx n="60" d="100"/>
          <a:sy n="60" d="100"/>
        </p:scale>
        <p:origin x="-1800" y="-660"/>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6B9F63-BC57-442E-B696-7E55EAAF7BE4}" type="datetimeFigureOut">
              <a:rPr lang="en-US" smtClean="0"/>
              <a:pPr/>
              <a:t>12/19/2021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AB46C2-7353-4C61-9A15-39C19936811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20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AB46C2-7353-4C61-9A15-39C19936811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6DE4F5-F986-41BB-B3C9-8C2AE57DD00D}" type="datetimeFigureOut">
              <a:rPr lang="en-US" smtClean="0"/>
              <a:pPr/>
              <a:t>12/19/2021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78C4D-13FA-4F43-A12C-0AE0270009B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6DE4F5-F986-41BB-B3C9-8C2AE57DD00D}" type="datetimeFigureOut">
              <a:rPr lang="en-US" smtClean="0"/>
              <a:pPr/>
              <a:t>12/19/2021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78C4D-13FA-4F43-A12C-0AE0270009B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6DE4F5-F986-41BB-B3C9-8C2AE57DD00D}" type="datetimeFigureOut">
              <a:rPr lang="en-US" smtClean="0"/>
              <a:pPr/>
              <a:t>12/19/2021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78C4D-13FA-4F43-A12C-0AE0270009B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6DE4F5-F986-41BB-B3C9-8C2AE57DD00D}" type="datetimeFigureOut">
              <a:rPr lang="en-US" smtClean="0"/>
              <a:pPr/>
              <a:t>12/19/2021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78C4D-13FA-4F43-A12C-0AE0270009B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6DE4F5-F986-41BB-B3C9-8C2AE57DD00D}" type="datetimeFigureOut">
              <a:rPr lang="en-US" smtClean="0"/>
              <a:pPr/>
              <a:t>12/19/2021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78C4D-13FA-4F43-A12C-0AE0270009B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6DE4F5-F986-41BB-B3C9-8C2AE57DD00D}" type="datetimeFigureOut">
              <a:rPr lang="en-US" smtClean="0"/>
              <a:pPr/>
              <a:t>12/19/2021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678C4D-13FA-4F43-A12C-0AE0270009B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6DE4F5-F986-41BB-B3C9-8C2AE57DD00D}" type="datetimeFigureOut">
              <a:rPr lang="en-US" smtClean="0"/>
              <a:pPr/>
              <a:t>12/19/2021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678C4D-13FA-4F43-A12C-0AE0270009B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6DE4F5-F986-41BB-B3C9-8C2AE57DD00D}" type="datetimeFigureOut">
              <a:rPr lang="en-US" smtClean="0"/>
              <a:pPr/>
              <a:t>12/19/2021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678C4D-13FA-4F43-A12C-0AE0270009B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6DE4F5-F986-41BB-B3C9-8C2AE57DD00D}" type="datetimeFigureOut">
              <a:rPr lang="en-US" smtClean="0"/>
              <a:pPr/>
              <a:t>12/19/2021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678C4D-13FA-4F43-A12C-0AE0270009B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6DE4F5-F986-41BB-B3C9-8C2AE57DD00D}" type="datetimeFigureOut">
              <a:rPr lang="en-US" smtClean="0"/>
              <a:pPr/>
              <a:t>12/19/2021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678C4D-13FA-4F43-A12C-0AE0270009B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6DE4F5-F986-41BB-B3C9-8C2AE57DD00D}" type="datetimeFigureOut">
              <a:rPr lang="en-US" smtClean="0"/>
              <a:pPr/>
              <a:t>12/19/2021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678C4D-13FA-4F43-A12C-0AE0270009B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06DE4F5-F986-41BB-B3C9-8C2AE57DD00D}" type="datetimeFigureOut">
              <a:rPr lang="en-US" smtClean="0"/>
              <a:pPr/>
              <a:t>12/19/2021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F678C4D-13FA-4F43-A12C-0AE0270009B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2000232" y="500048"/>
            <a:ext cx="6286544" cy="1446550"/>
          </a:xfrm>
          <a:prstGeom prst="rect">
            <a:avLst/>
          </a:prstGeom>
          <a:noFill/>
        </p:spPr>
        <p:txBody>
          <a:bodyPr wrap="square" rtlCol="0">
            <a:spAutoFit/>
          </a:bodyPr>
          <a:lstStyle/>
          <a:p>
            <a:r>
              <a:rPr lang="en-GB" sz="2200" dirty="0" smtClean="0"/>
              <a:t>NAME:		THYATIRA</a:t>
            </a:r>
          </a:p>
          <a:p>
            <a:r>
              <a:rPr lang="en-GB" sz="2200" dirty="0" smtClean="0"/>
              <a:t>MEANING:	DOMINATING WOMAN</a:t>
            </a:r>
          </a:p>
          <a:p>
            <a:r>
              <a:rPr lang="en-GB" sz="2200" dirty="0" smtClean="0"/>
              <a:t>PERIOD:	A.D 606 – A.D 1517</a:t>
            </a:r>
          </a:p>
          <a:p>
            <a:r>
              <a:rPr lang="en-GB" sz="2200" dirty="0" smtClean="0"/>
              <a:t>ANGEL:		COLUMBA</a:t>
            </a:r>
            <a:endParaRPr lang="en-US" sz="2200" b="1" dirty="0"/>
          </a:p>
        </p:txBody>
      </p:sp>
      <p:sp>
        <p:nvSpPr>
          <p:cNvPr id="27" name="TextBox 26"/>
          <p:cNvSpPr txBox="1"/>
          <p:nvPr/>
        </p:nvSpPr>
        <p:spPr>
          <a:xfrm>
            <a:off x="357158" y="2000246"/>
            <a:ext cx="8501122" cy="2308324"/>
          </a:xfrm>
          <a:prstGeom prst="rect">
            <a:avLst/>
          </a:prstGeom>
          <a:noFill/>
        </p:spPr>
        <p:txBody>
          <a:bodyPr wrap="square" rtlCol="0">
            <a:spAutoFit/>
          </a:bodyPr>
          <a:lstStyle/>
          <a:p>
            <a:pPr algn="just"/>
            <a:r>
              <a:rPr lang="en-GB" sz="2200" b="1" dirty="0" smtClean="0">
                <a:solidFill>
                  <a:srgbClr val="C00000"/>
                </a:solidFill>
              </a:rPr>
              <a:t>INTRODUCTION OF CHRIST:</a:t>
            </a:r>
            <a:r>
              <a:rPr lang="en-GB" sz="2200" b="1" dirty="0">
                <a:solidFill>
                  <a:srgbClr val="C00000"/>
                </a:solidFill>
              </a:rPr>
              <a:t> </a:t>
            </a:r>
            <a:r>
              <a:rPr lang="en-GB" sz="2200" b="1" dirty="0" smtClean="0">
                <a:solidFill>
                  <a:srgbClr val="C00000"/>
                </a:solidFill>
              </a:rPr>
              <a:t>	</a:t>
            </a:r>
          </a:p>
          <a:p>
            <a:pPr algn="just"/>
            <a:r>
              <a:rPr lang="en-GB" sz="2200" b="1" dirty="0" smtClean="0"/>
              <a:t>“THE SON OF GOD WHO HATH HIS EYES LIKE A FLAME OF FIRE AND HIS FEET LIKE FINE BRASS”</a:t>
            </a:r>
            <a:endParaRPr lang="en-US" sz="2200" b="1" dirty="0" smtClean="0"/>
          </a:p>
          <a:p>
            <a:pPr algn="just"/>
            <a:endParaRPr lang="en-GB" sz="400" b="1" dirty="0" smtClean="0"/>
          </a:p>
          <a:p>
            <a:pPr algn="just"/>
            <a:endParaRPr lang="en-GB" sz="2200" b="1" dirty="0" smtClean="0">
              <a:solidFill>
                <a:srgbClr val="C00000"/>
              </a:solidFill>
            </a:endParaRPr>
          </a:p>
          <a:p>
            <a:pPr algn="just"/>
            <a:r>
              <a:rPr lang="en-GB" sz="2200" b="1" dirty="0" smtClean="0">
                <a:solidFill>
                  <a:srgbClr val="C00000"/>
                </a:solidFill>
              </a:rPr>
              <a:t>CHARACTER:</a:t>
            </a:r>
            <a:r>
              <a:rPr lang="en-GB" sz="2200" b="1" dirty="0" smtClean="0"/>
              <a:t> 	</a:t>
            </a:r>
          </a:p>
          <a:p>
            <a:pPr algn="just"/>
            <a:r>
              <a:rPr lang="en-GB" sz="2000" dirty="0" smtClean="0"/>
              <a:t>THE DOMINANCE AND TRIUMPHING OF THE CATHOLIC CHURCH</a:t>
            </a:r>
          </a:p>
          <a:p>
            <a:pPr algn="just"/>
            <a:endParaRPr lang="en-GB" sz="1000" dirty="0" smtClean="0"/>
          </a:p>
        </p:txBody>
      </p:sp>
      <p:sp>
        <p:nvSpPr>
          <p:cNvPr id="28" name="TextBox 27"/>
          <p:cNvSpPr txBox="1"/>
          <p:nvPr/>
        </p:nvSpPr>
        <p:spPr>
          <a:xfrm>
            <a:off x="2714612" y="171376"/>
            <a:ext cx="4000528" cy="400110"/>
          </a:xfrm>
          <a:prstGeom prst="rect">
            <a:avLst/>
          </a:prstGeom>
          <a:noFill/>
        </p:spPr>
        <p:txBody>
          <a:bodyPr wrap="square" rtlCol="0">
            <a:spAutoFit/>
          </a:bodyPr>
          <a:lstStyle/>
          <a:p>
            <a:r>
              <a:rPr lang="en-US" sz="2000" b="1" dirty="0" smtClean="0">
                <a:solidFill>
                  <a:srgbClr val="C00000"/>
                </a:solidFill>
              </a:rPr>
              <a:t>4</a:t>
            </a:r>
            <a:r>
              <a:rPr lang="en-US" sz="2000" b="1" baseline="30000" dirty="0" smtClean="0">
                <a:solidFill>
                  <a:srgbClr val="C00000"/>
                </a:solidFill>
              </a:rPr>
              <a:t>TH</a:t>
            </a:r>
            <a:r>
              <a:rPr lang="en-US" sz="2000" b="1" dirty="0" smtClean="0">
                <a:solidFill>
                  <a:srgbClr val="C00000"/>
                </a:solidFill>
              </a:rPr>
              <a:t>  GENERATION OF THE CHURCH</a:t>
            </a:r>
            <a:endParaRPr lang="en-US" sz="2000" b="1" dirty="0">
              <a:solidFill>
                <a:srgbClr val="C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p:cNvSpPr txBox="1"/>
          <p:nvPr/>
        </p:nvSpPr>
        <p:spPr>
          <a:xfrm>
            <a:off x="428596" y="285734"/>
            <a:ext cx="8501122" cy="1708160"/>
          </a:xfrm>
          <a:prstGeom prst="rect">
            <a:avLst/>
          </a:prstGeom>
          <a:noFill/>
        </p:spPr>
        <p:txBody>
          <a:bodyPr wrap="square" rtlCol="0">
            <a:spAutoFit/>
          </a:bodyPr>
          <a:lstStyle/>
          <a:p>
            <a:pPr algn="just"/>
            <a:r>
              <a:rPr lang="en-GB" sz="2100" b="1" dirty="0" smtClean="0"/>
              <a:t>Catholics are taught to pray to certain “</a:t>
            </a:r>
            <a:r>
              <a:rPr lang="en-GB" sz="2100" b="1" err="1" smtClean="0"/>
              <a:t>saints</a:t>
            </a:r>
            <a:r>
              <a:rPr lang="en-GB" sz="2100" b="1" smtClean="0"/>
              <a:t>” for </a:t>
            </a:r>
            <a:r>
              <a:rPr lang="en-GB" sz="2100" b="1" dirty="0" smtClean="0"/>
              <a:t>help with the following afflictions: arthritis (St. James), bite of dogs (St. Hubert), bite of snakes (St. Hilary), blindness (St. Raphael), cancer (St. Peregrine), cramps (St. </a:t>
            </a:r>
            <a:r>
              <a:rPr lang="en-GB" sz="2100" b="1" dirty="0" err="1" smtClean="0"/>
              <a:t>Murice</a:t>
            </a:r>
            <a:r>
              <a:rPr lang="en-GB" sz="2100" b="1" dirty="0" smtClean="0"/>
              <a:t>), deafness (St. </a:t>
            </a:r>
            <a:r>
              <a:rPr lang="en-GB" sz="2100" b="1" dirty="0" err="1" smtClean="0"/>
              <a:t>Cadoc</a:t>
            </a:r>
            <a:r>
              <a:rPr lang="en-GB" sz="2100" b="1" dirty="0" smtClean="0"/>
              <a:t>), disease of breast (St. Agatha), disease of eyes (St. Lucy)</a:t>
            </a:r>
            <a:endParaRPr lang="en-GB" sz="21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hatsApp Image 2021-12-14 at 8.51.58 PM.jpeg"/>
          <p:cNvPicPr>
            <a:picLocks noChangeAspect="1"/>
          </p:cNvPicPr>
          <p:nvPr/>
        </p:nvPicPr>
        <p:blipFill>
          <a:blip r:embed="rId3"/>
          <a:stretch>
            <a:fillRect/>
          </a:stretch>
        </p:blipFill>
        <p:spPr>
          <a:xfrm>
            <a:off x="1226820" y="205740"/>
            <a:ext cx="6690360" cy="473202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WhatsApp Image 2021-12-14 at 8.51.58 PM.jpeg"/>
          <p:cNvPicPr>
            <a:picLocks noChangeAspect="1"/>
          </p:cNvPicPr>
          <p:nvPr/>
        </p:nvPicPr>
        <p:blipFill>
          <a:blip r:embed="rId3"/>
          <a:stretch>
            <a:fillRect/>
          </a:stretch>
        </p:blipFill>
        <p:spPr>
          <a:xfrm>
            <a:off x="1500166" y="0"/>
            <a:ext cx="6391680" cy="5104467"/>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428596" y="500048"/>
            <a:ext cx="7929618" cy="4478149"/>
          </a:xfrm>
          <a:prstGeom prst="rect">
            <a:avLst/>
          </a:prstGeom>
          <a:noFill/>
        </p:spPr>
        <p:txBody>
          <a:bodyPr wrap="square" rtlCol="0">
            <a:spAutoFit/>
          </a:bodyPr>
          <a:lstStyle/>
          <a:p>
            <a:endParaRPr lang="en-US" sz="500" dirty="0" smtClean="0"/>
          </a:p>
          <a:p>
            <a:r>
              <a:rPr lang="en-US" sz="2000" dirty="0" smtClean="0"/>
              <a:t>A.D. 310		The sign of the cross began</a:t>
            </a:r>
          </a:p>
          <a:p>
            <a:endParaRPr lang="en-US" sz="500" dirty="0" smtClean="0"/>
          </a:p>
          <a:p>
            <a:r>
              <a:rPr lang="en-US" sz="2000" dirty="0" smtClean="0"/>
              <a:t>A.D. 320		Wax candles were introduced</a:t>
            </a:r>
          </a:p>
          <a:p>
            <a:endParaRPr lang="en-US" sz="500" dirty="0" smtClean="0"/>
          </a:p>
          <a:p>
            <a:r>
              <a:rPr lang="en-US" sz="2000" dirty="0" smtClean="0"/>
              <a:t>A.D. 325		Foundation laid for the trinity concept at </a:t>
            </a:r>
            <a:r>
              <a:rPr lang="en-US" sz="2000" dirty="0" err="1" smtClean="0"/>
              <a:t>Nicea</a:t>
            </a:r>
            <a:endParaRPr lang="en-US" sz="2000" dirty="0" smtClean="0"/>
          </a:p>
          <a:p>
            <a:endParaRPr lang="en-US" sz="500" dirty="0" smtClean="0"/>
          </a:p>
          <a:p>
            <a:r>
              <a:rPr lang="en-US" sz="2000" dirty="0" smtClean="0"/>
              <a:t>A.D. 375		The veneration of angels and dead saints began</a:t>
            </a:r>
          </a:p>
          <a:p>
            <a:r>
              <a:rPr lang="en-US" sz="2000" dirty="0" smtClean="0"/>
              <a:t>A.D. 394		The worship of Mary invented</a:t>
            </a:r>
          </a:p>
          <a:p>
            <a:endParaRPr lang="en-US" sz="500" dirty="0" smtClean="0"/>
          </a:p>
          <a:p>
            <a:r>
              <a:rPr lang="en-US" sz="2000" dirty="0" smtClean="0"/>
              <a:t>A.D. 500		Priests began to dress differently from the people</a:t>
            </a:r>
          </a:p>
          <a:p>
            <a:endParaRPr lang="en-US" sz="500" dirty="0" smtClean="0"/>
          </a:p>
          <a:p>
            <a:r>
              <a:rPr lang="en-US" sz="2000" dirty="0" smtClean="0"/>
              <a:t>A.D. 600		The Latin language for prayer and worship in churches </a:t>
            </a:r>
          </a:p>
          <a:p>
            <a:r>
              <a:rPr lang="en-US" sz="2000" dirty="0" smtClean="0"/>
              <a:t>		was imposed by Gregory I. prayers were directed to Mary </a:t>
            </a:r>
          </a:p>
          <a:p>
            <a:r>
              <a:rPr lang="en-US" sz="2000" dirty="0" smtClean="0"/>
              <a:t>		or to dead saints.</a:t>
            </a:r>
          </a:p>
          <a:p>
            <a:endParaRPr lang="en-US" sz="500" dirty="0" smtClean="0"/>
          </a:p>
          <a:p>
            <a:r>
              <a:rPr lang="en-US" sz="2000" dirty="0" smtClean="0"/>
              <a:t>A.D. 650		Feast in </a:t>
            </a:r>
            <a:r>
              <a:rPr lang="en-US" sz="2000" dirty="0" err="1" smtClean="0"/>
              <a:t>honour</a:t>
            </a:r>
            <a:r>
              <a:rPr lang="en-US" sz="2000" dirty="0" smtClean="0"/>
              <a:t> of the virgin Mary began</a:t>
            </a:r>
          </a:p>
          <a:p>
            <a:endParaRPr lang="en-US" sz="500" dirty="0" smtClean="0"/>
          </a:p>
          <a:p>
            <a:r>
              <a:rPr lang="en-US" sz="2000" dirty="0" smtClean="0"/>
              <a:t>A.D. 709		Kissing of the pope’s feet began</a:t>
            </a:r>
          </a:p>
          <a:p>
            <a:endParaRPr lang="en-US" sz="500" dirty="0" smtClean="0"/>
          </a:p>
          <a:p>
            <a:r>
              <a:rPr lang="en-US" sz="2000" dirty="0" smtClean="0"/>
              <a:t>A.D. 750		The temporal power of the pope was invented</a:t>
            </a:r>
            <a:endParaRPr lang="en-US" sz="2000" dirty="0"/>
          </a:p>
        </p:txBody>
      </p:sp>
      <p:sp>
        <p:nvSpPr>
          <p:cNvPr id="28" name="TextBox 27"/>
          <p:cNvSpPr txBox="1"/>
          <p:nvPr/>
        </p:nvSpPr>
        <p:spPr>
          <a:xfrm>
            <a:off x="1357290" y="171376"/>
            <a:ext cx="5357849" cy="400110"/>
          </a:xfrm>
          <a:prstGeom prst="rect">
            <a:avLst/>
          </a:prstGeom>
          <a:noFill/>
        </p:spPr>
        <p:txBody>
          <a:bodyPr wrap="square" rtlCol="0">
            <a:spAutoFit/>
          </a:bodyPr>
          <a:lstStyle/>
          <a:p>
            <a:r>
              <a:rPr lang="en-US" sz="2000" b="1" dirty="0" smtClean="0">
                <a:solidFill>
                  <a:srgbClr val="C00000"/>
                </a:solidFill>
              </a:rPr>
              <a:t>PAGAN PRACTICES IN THE CATHOLIC CHURCH:</a:t>
            </a:r>
            <a:endParaRPr lang="en-US" sz="2000" dirty="0" smtClean="0">
              <a:solidFill>
                <a:srgbClr val="C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428596" y="500048"/>
            <a:ext cx="7929618" cy="4093428"/>
          </a:xfrm>
          <a:prstGeom prst="rect">
            <a:avLst/>
          </a:prstGeom>
          <a:noFill/>
        </p:spPr>
        <p:txBody>
          <a:bodyPr wrap="square" rtlCol="0">
            <a:spAutoFit/>
          </a:bodyPr>
          <a:lstStyle/>
          <a:p>
            <a:endParaRPr lang="en-US" sz="500" dirty="0" smtClean="0"/>
          </a:p>
          <a:p>
            <a:r>
              <a:rPr lang="en-US" sz="2000" dirty="0" smtClean="0"/>
              <a:t>A.D. 788		Adoration of Mary and dead; saints began; worship of </a:t>
            </a:r>
          </a:p>
          <a:p>
            <a:r>
              <a:rPr lang="en-US" sz="2000" dirty="0" smtClean="0"/>
              <a:t>		the cross, of images and relics was invented.</a:t>
            </a:r>
          </a:p>
          <a:p>
            <a:endParaRPr lang="en-US" sz="500" dirty="0" smtClean="0"/>
          </a:p>
          <a:p>
            <a:r>
              <a:rPr lang="en-US" sz="2000" dirty="0" smtClean="0"/>
              <a:t>A.D.850		Holy water, mixed with a pinch of salt and blessed by the </a:t>
            </a:r>
          </a:p>
          <a:p>
            <a:r>
              <a:rPr lang="en-US" sz="2000" dirty="0" smtClean="0"/>
              <a:t>		priest with bell, book and candle was invented.</a:t>
            </a:r>
          </a:p>
          <a:p>
            <a:endParaRPr lang="en-US" sz="500" dirty="0" smtClean="0"/>
          </a:p>
          <a:p>
            <a:r>
              <a:rPr lang="en-US" sz="2000" dirty="0" smtClean="0"/>
              <a:t>A.D. 890		Veneration OF St. Joseph, the husband of Mary, began.</a:t>
            </a:r>
          </a:p>
          <a:p>
            <a:endParaRPr lang="en-US" sz="500" dirty="0" smtClean="0"/>
          </a:p>
          <a:p>
            <a:r>
              <a:rPr lang="en-US" sz="2000" dirty="0" smtClean="0"/>
              <a:t>A.D. 965		Baptism of bells was instituted.</a:t>
            </a:r>
          </a:p>
          <a:p>
            <a:endParaRPr lang="en-US" sz="500" dirty="0" smtClean="0"/>
          </a:p>
          <a:p>
            <a:r>
              <a:rPr lang="en-US" sz="2000" dirty="0" smtClean="0"/>
              <a:t>A.D. 995		Canonization of dead saints was first invented by Pope </a:t>
            </a:r>
          </a:p>
          <a:p>
            <a:r>
              <a:rPr lang="en-US" sz="2000" dirty="0" smtClean="0"/>
              <a:t>		John V.</a:t>
            </a:r>
          </a:p>
          <a:p>
            <a:endParaRPr lang="en-US" sz="500" dirty="0" smtClean="0"/>
          </a:p>
          <a:p>
            <a:r>
              <a:rPr lang="en-US" sz="2000" dirty="0" smtClean="0"/>
              <a:t>A.D. 998		Fasting on Fridays and during the lent was imposed</a:t>
            </a:r>
          </a:p>
          <a:p>
            <a:endParaRPr lang="en-US" sz="500" dirty="0" smtClean="0"/>
          </a:p>
          <a:p>
            <a:r>
              <a:rPr lang="en-US" sz="2000" dirty="0" smtClean="0"/>
              <a:t>A.D. 1079	The celibacy of the priesthood was decreed </a:t>
            </a:r>
          </a:p>
          <a:p>
            <a:endParaRPr lang="en-US" sz="500" dirty="0" smtClean="0"/>
          </a:p>
          <a:p>
            <a:r>
              <a:rPr lang="en-US" sz="2000" dirty="0" smtClean="0"/>
              <a:t>A.D. 1090	The rosary was introduced</a:t>
            </a:r>
            <a:endParaRPr lang="en-US" sz="2000" dirty="0"/>
          </a:p>
        </p:txBody>
      </p:sp>
      <p:sp>
        <p:nvSpPr>
          <p:cNvPr id="28" name="TextBox 27"/>
          <p:cNvSpPr txBox="1"/>
          <p:nvPr/>
        </p:nvSpPr>
        <p:spPr>
          <a:xfrm>
            <a:off x="1357290" y="171376"/>
            <a:ext cx="5357849" cy="400110"/>
          </a:xfrm>
          <a:prstGeom prst="rect">
            <a:avLst/>
          </a:prstGeom>
          <a:noFill/>
        </p:spPr>
        <p:txBody>
          <a:bodyPr wrap="square" rtlCol="0">
            <a:spAutoFit/>
          </a:bodyPr>
          <a:lstStyle/>
          <a:p>
            <a:r>
              <a:rPr lang="en-US" sz="2000" b="1" dirty="0" smtClean="0">
                <a:solidFill>
                  <a:srgbClr val="C00000"/>
                </a:solidFill>
              </a:rPr>
              <a:t>PAGAN PRACTICES IN THE CATHOLIC CHURCH:</a:t>
            </a:r>
            <a:endParaRPr lang="en-US" sz="2000" dirty="0" smtClean="0">
              <a:solidFill>
                <a:srgbClr val="C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428596" y="500048"/>
            <a:ext cx="7929618" cy="4324261"/>
          </a:xfrm>
          <a:prstGeom prst="rect">
            <a:avLst/>
          </a:prstGeom>
          <a:noFill/>
        </p:spPr>
        <p:txBody>
          <a:bodyPr wrap="square" rtlCol="0">
            <a:spAutoFit/>
          </a:bodyPr>
          <a:lstStyle/>
          <a:p>
            <a:endParaRPr lang="en-US" sz="500" dirty="0" smtClean="0"/>
          </a:p>
          <a:p>
            <a:r>
              <a:rPr lang="en-US" sz="2000" dirty="0" smtClean="0"/>
              <a:t>A.D. 110		The mass was developed gradually as a sacrifice and </a:t>
            </a:r>
          </a:p>
          <a:p>
            <a:r>
              <a:rPr lang="en-US" sz="2000" dirty="0" smtClean="0"/>
              <a:t>		attendance was made obligatory</a:t>
            </a:r>
          </a:p>
          <a:p>
            <a:endParaRPr lang="en-US" sz="500" dirty="0" smtClean="0"/>
          </a:p>
          <a:p>
            <a:r>
              <a:rPr lang="en-US" sz="2000" dirty="0" smtClean="0"/>
              <a:t>A.D. 1184	The inquisition of heretics was instituted</a:t>
            </a:r>
          </a:p>
          <a:p>
            <a:endParaRPr lang="en-US" sz="500" dirty="0" smtClean="0"/>
          </a:p>
          <a:p>
            <a:r>
              <a:rPr lang="en-US" sz="2000" dirty="0" smtClean="0"/>
              <a:t>A.D. 1190	The sale of indulgences began</a:t>
            </a:r>
          </a:p>
          <a:p>
            <a:endParaRPr lang="en-US" sz="500" dirty="0" smtClean="0"/>
          </a:p>
          <a:p>
            <a:r>
              <a:rPr lang="en-US" sz="2000" dirty="0" smtClean="0"/>
              <a:t>A.D. 1200	The water was substituted for bread in the Lord’s supper</a:t>
            </a:r>
          </a:p>
          <a:p>
            <a:endParaRPr lang="en-US" sz="500" dirty="0" smtClean="0"/>
          </a:p>
          <a:p>
            <a:r>
              <a:rPr lang="en-US" sz="2000" dirty="0" smtClean="0"/>
              <a:t>A.D. 1215	The dogma of transubstantiation was invented and the </a:t>
            </a:r>
          </a:p>
          <a:p>
            <a:r>
              <a:rPr lang="en-US" sz="2000" dirty="0" smtClean="0"/>
              <a:t>		confession of sins to the priest at least once a year was </a:t>
            </a:r>
          </a:p>
          <a:p>
            <a:r>
              <a:rPr lang="en-US" sz="2000" dirty="0" smtClean="0"/>
              <a:t>		enforced</a:t>
            </a:r>
          </a:p>
          <a:p>
            <a:endParaRPr lang="en-US" sz="500" dirty="0" smtClean="0"/>
          </a:p>
          <a:p>
            <a:r>
              <a:rPr lang="en-US" sz="2000" dirty="0" smtClean="0"/>
              <a:t>A.D. 1220	Adoration of the wafer (host) was invented</a:t>
            </a:r>
          </a:p>
          <a:p>
            <a:endParaRPr lang="en-US" sz="500" dirty="0" smtClean="0"/>
          </a:p>
          <a:p>
            <a:r>
              <a:rPr lang="en-US" sz="2000" dirty="0" smtClean="0"/>
              <a:t>A.D. 1227	The hand Bell the priest used at the mass as a signal to </a:t>
            </a:r>
          </a:p>
          <a:p>
            <a:r>
              <a:rPr lang="en-US" sz="2000" dirty="0" smtClean="0"/>
              <a:t>		the people that the wafer is soon to be changed into the </a:t>
            </a:r>
          </a:p>
          <a:p>
            <a:r>
              <a:rPr lang="en-US" sz="2000" dirty="0" smtClean="0"/>
              <a:t>		body of Christ was introduced.</a:t>
            </a:r>
            <a:endParaRPr lang="en-US" sz="2000" dirty="0"/>
          </a:p>
        </p:txBody>
      </p:sp>
      <p:sp>
        <p:nvSpPr>
          <p:cNvPr id="28" name="TextBox 27"/>
          <p:cNvSpPr txBox="1"/>
          <p:nvPr/>
        </p:nvSpPr>
        <p:spPr>
          <a:xfrm>
            <a:off x="1357290" y="171376"/>
            <a:ext cx="5357849" cy="400110"/>
          </a:xfrm>
          <a:prstGeom prst="rect">
            <a:avLst/>
          </a:prstGeom>
          <a:noFill/>
        </p:spPr>
        <p:txBody>
          <a:bodyPr wrap="square" rtlCol="0">
            <a:spAutoFit/>
          </a:bodyPr>
          <a:lstStyle/>
          <a:p>
            <a:r>
              <a:rPr lang="en-US" sz="2000" b="1" dirty="0" smtClean="0">
                <a:solidFill>
                  <a:srgbClr val="C00000"/>
                </a:solidFill>
              </a:rPr>
              <a:t>PAGAN PRACTICES IN THE CATHOLIC CHURCH:</a:t>
            </a:r>
            <a:endParaRPr lang="en-US" sz="2000" dirty="0" smtClean="0">
              <a:solidFill>
                <a:srgbClr val="C0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428596" y="692900"/>
            <a:ext cx="7929618" cy="4093428"/>
          </a:xfrm>
          <a:prstGeom prst="rect">
            <a:avLst/>
          </a:prstGeom>
          <a:noFill/>
        </p:spPr>
        <p:txBody>
          <a:bodyPr wrap="square" rtlCol="0">
            <a:spAutoFit/>
          </a:bodyPr>
          <a:lstStyle/>
          <a:p>
            <a:r>
              <a:rPr lang="en-US" sz="2000" dirty="0" smtClean="0"/>
              <a:t>A.D. 1229	The bible was forbidden to laymen</a:t>
            </a:r>
          </a:p>
          <a:p>
            <a:endParaRPr lang="en-US" sz="500" dirty="0" smtClean="0"/>
          </a:p>
          <a:p>
            <a:r>
              <a:rPr lang="en-US" sz="2000" dirty="0" smtClean="0"/>
              <a:t>A.D. 1245	Cardinals were ordered to wear red hats</a:t>
            </a:r>
          </a:p>
          <a:p>
            <a:endParaRPr lang="en-US" sz="500" dirty="0" smtClean="0"/>
          </a:p>
          <a:p>
            <a:r>
              <a:rPr lang="en-US" sz="2000" dirty="0" smtClean="0"/>
              <a:t>A.D. 1264	The feast of corpus Christi was introduced</a:t>
            </a:r>
          </a:p>
          <a:p>
            <a:endParaRPr lang="en-US" sz="500" dirty="0" smtClean="0"/>
          </a:p>
          <a:p>
            <a:r>
              <a:rPr lang="en-US" sz="2000" dirty="0" smtClean="0"/>
              <a:t>A.D. 1414	The cup was forbidden to the people by instituting the </a:t>
            </a:r>
          </a:p>
          <a:p>
            <a:r>
              <a:rPr lang="en-US" sz="2000" dirty="0" smtClean="0"/>
              <a:t>		communion of one kind</a:t>
            </a:r>
          </a:p>
          <a:p>
            <a:endParaRPr lang="en-US" sz="500" dirty="0" smtClean="0"/>
          </a:p>
          <a:p>
            <a:r>
              <a:rPr lang="en-US" sz="2000" dirty="0" smtClean="0"/>
              <a:t>A.D. 1439	The doctrine of purgatory was proclaimed</a:t>
            </a:r>
          </a:p>
          <a:p>
            <a:endParaRPr lang="en-US" sz="500" dirty="0" smtClean="0"/>
          </a:p>
          <a:p>
            <a:r>
              <a:rPr lang="en-US" sz="2000" dirty="0" smtClean="0"/>
              <a:t>A.D. 1478	The inquisition was introduced into Spain</a:t>
            </a:r>
          </a:p>
          <a:p>
            <a:endParaRPr lang="en-US" sz="500" dirty="0" smtClean="0"/>
          </a:p>
          <a:p>
            <a:r>
              <a:rPr lang="en-US" sz="2000" dirty="0" smtClean="0"/>
              <a:t>A.D. 1545	Tradition was declared as of equal authority with bible</a:t>
            </a:r>
          </a:p>
          <a:p>
            <a:endParaRPr lang="en-US" sz="500" dirty="0" smtClean="0"/>
          </a:p>
          <a:p>
            <a:r>
              <a:rPr lang="en-US" sz="2000" dirty="0" smtClean="0"/>
              <a:t>A.D. 1546	The Apocryphal Books were added to the Bible</a:t>
            </a:r>
          </a:p>
          <a:p>
            <a:endParaRPr lang="en-US" sz="500" dirty="0" smtClean="0"/>
          </a:p>
          <a:p>
            <a:r>
              <a:rPr lang="en-US" sz="2000" dirty="0" smtClean="0"/>
              <a:t>A.D. 1854	The immaculate conception of the virgin Mary was </a:t>
            </a:r>
          </a:p>
          <a:p>
            <a:r>
              <a:rPr lang="en-US" sz="2000" dirty="0" smtClean="0"/>
              <a:t>		invented</a:t>
            </a:r>
            <a:endParaRPr lang="en-US" sz="2000" dirty="0"/>
          </a:p>
        </p:txBody>
      </p:sp>
      <p:sp>
        <p:nvSpPr>
          <p:cNvPr id="28" name="TextBox 27"/>
          <p:cNvSpPr txBox="1"/>
          <p:nvPr/>
        </p:nvSpPr>
        <p:spPr>
          <a:xfrm>
            <a:off x="1357290" y="171376"/>
            <a:ext cx="5357849" cy="400110"/>
          </a:xfrm>
          <a:prstGeom prst="rect">
            <a:avLst/>
          </a:prstGeom>
          <a:noFill/>
        </p:spPr>
        <p:txBody>
          <a:bodyPr wrap="square" rtlCol="0">
            <a:spAutoFit/>
          </a:bodyPr>
          <a:lstStyle/>
          <a:p>
            <a:r>
              <a:rPr lang="en-US" sz="2000" b="1" dirty="0" smtClean="0">
                <a:solidFill>
                  <a:srgbClr val="C00000"/>
                </a:solidFill>
              </a:rPr>
              <a:t>PAGAN PRACTICES IN THE CATHOLIC CHURCH:</a:t>
            </a:r>
            <a:endParaRPr lang="en-US" sz="2000" dirty="0" smtClean="0">
              <a:solidFill>
                <a:srgbClr val="C0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428596" y="632758"/>
            <a:ext cx="7929618" cy="2092881"/>
          </a:xfrm>
          <a:prstGeom prst="rect">
            <a:avLst/>
          </a:prstGeom>
          <a:noFill/>
        </p:spPr>
        <p:txBody>
          <a:bodyPr wrap="square" rtlCol="0">
            <a:spAutoFit/>
          </a:bodyPr>
          <a:lstStyle/>
          <a:p>
            <a:r>
              <a:rPr lang="en-US" sz="2000" dirty="0" smtClean="0"/>
              <a:t>A.D. 1870	Doctrine of pope’s infallibility when he speaks ex </a:t>
            </a:r>
          </a:p>
          <a:p>
            <a:r>
              <a:rPr lang="en-US" sz="2000" dirty="0" smtClean="0"/>
              <a:t>		cathedra was invented</a:t>
            </a:r>
          </a:p>
          <a:p>
            <a:endParaRPr lang="en-US" sz="500" dirty="0" smtClean="0"/>
          </a:p>
          <a:p>
            <a:r>
              <a:rPr lang="en-US" sz="2000" dirty="0" smtClean="0"/>
              <a:t>A.D. 1952	The personal corporal presence of the virgin Mary in </a:t>
            </a:r>
          </a:p>
          <a:p>
            <a:r>
              <a:rPr lang="en-US" sz="2000" dirty="0" smtClean="0"/>
              <a:t>		heaven was invented.</a:t>
            </a:r>
          </a:p>
          <a:p>
            <a:endParaRPr lang="en-US" sz="500" dirty="0" smtClean="0"/>
          </a:p>
          <a:p>
            <a:r>
              <a:rPr lang="en-US" sz="2000" dirty="0" smtClean="0"/>
              <a:t>A.D 1950	The dogma of the Assumption of the Virgin Mary was </a:t>
            </a:r>
          </a:p>
          <a:p>
            <a:r>
              <a:rPr lang="en-US" sz="2000" dirty="0" smtClean="0"/>
              <a:t>		proclaimed</a:t>
            </a:r>
            <a:endParaRPr lang="en-US" sz="2000" dirty="0"/>
          </a:p>
        </p:txBody>
      </p:sp>
      <p:sp>
        <p:nvSpPr>
          <p:cNvPr id="28" name="TextBox 27"/>
          <p:cNvSpPr txBox="1"/>
          <p:nvPr/>
        </p:nvSpPr>
        <p:spPr>
          <a:xfrm>
            <a:off x="1357290" y="171376"/>
            <a:ext cx="5357849" cy="400110"/>
          </a:xfrm>
          <a:prstGeom prst="rect">
            <a:avLst/>
          </a:prstGeom>
          <a:noFill/>
        </p:spPr>
        <p:txBody>
          <a:bodyPr wrap="square" rtlCol="0">
            <a:spAutoFit/>
          </a:bodyPr>
          <a:lstStyle/>
          <a:p>
            <a:r>
              <a:rPr lang="en-US" sz="2000" b="1" dirty="0" smtClean="0">
                <a:solidFill>
                  <a:srgbClr val="C00000"/>
                </a:solidFill>
              </a:rPr>
              <a:t>PAGAN PRACTICES IN THE CATHOLIC CHURCH:</a:t>
            </a:r>
            <a:endParaRPr lang="en-US" sz="2000" dirty="0" smtClean="0">
              <a:solidFill>
                <a:srgbClr val="C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2000232" y="500048"/>
            <a:ext cx="6286544" cy="1446550"/>
          </a:xfrm>
          <a:prstGeom prst="rect">
            <a:avLst/>
          </a:prstGeom>
          <a:noFill/>
        </p:spPr>
        <p:txBody>
          <a:bodyPr wrap="square" rtlCol="0">
            <a:spAutoFit/>
          </a:bodyPr>
          <a:lstStyle/>
          <a:p>
            <a:r>
              <a:rPr lang="en-GB" sz="2200" dirty="0" smtClean="0"/>
              <a:t>NAME:		THYATIRA</a:t>
            </a:r>
          </a:p>
          <a:p>
            <a:r>
              <a:rPr lang="en-GB" sz="2200" dirty="0" smtClean="0"/>
              <a:t>MEANING:	DOMINATING WOMAN</a:t>
            </a:r>
          </a:p>
          <a:p>
            <a:r>
              <a:rPr lang="en-GB" sz="2200" dirty="0" smtClean="0"/>
              <a:t>PERIOD:	A.D 606 – A.D 1517</a:t>
            </a:r>
          </a:p>
          <a:p>
            <a:r>
              <a:rPr lang="en-GB" sz="2200" dirty="0" smtClean="0"/>
              <a:t>ANGEL:		COLUMBA</a:t>
            </a:r>
            <a:endParaRPr lang="en-US" sz="2200" b="1" dirty="0"/>
          </a:p>
        </p:txBody>
      </p:sp>
      <p:sp>
        <p:nvSpPr>
          <p:cNvPr id="27" name="TextBox 26"/>
          <p:cNvSpPr txBox="1"/>
          <p:nvPr/>
        </p:nvSpPr>
        <p:spPr>
          <a:xfrm>
            <a:off x="357158" y="1857370"/>
            <a:ext cx="8501122" cy="2585323"/>
          </a:xfrm>
          <a:prstGeom prst="rect">
            <a:avLst/>
          </a:prstGeom>
          <a:noFill/>
        </p:spPr>
        <p:txBody>
          <a:bodyPr wrap="square" rtlCol="0">
            <a:spAutoFit/>
          </a:bodyPr>
          <a:lstStyle/>
          <a:p>
            <a:pPr algn="just"/>
            <a:r>
              <a:rPr lang="en-GB" sz="2200" b="1" dirty="0" smtClean="0"/>
              <a:t>KEY POINTS: </a:t>
            </a:r>
          </a:p>
          <a:p>
            <a:pPr algn="just"/>
            <a:r>
              <a:rPr lang="en-GB" sz="2000" b="1" dirty="0" smtClean="0">
                <a:solidFill>
                  <a:srgbClr val="C00000"/>
                </a:solidFill>
              </a:rPr>
              <a:t>(1) </a:t>
            </a:r>
            <a:r>
              <a:rPr lang="en-GB" sz="2000" dirty="0" smtClean="0"/>
              <a:t>THE WOMAN JEZEBEL (REV. 2 : 20)</a:t>
            </a:r>
          </a:p>
          <a:p>
            <a:pPr algn="just"/>
            <a:r>
              <a:rPr lang="en-GB" sz="2000" b="1" dirty="0" smtClean="0">
                <a:solidFill>
                  <a:srgbClr val="C00000"/>
                </a:solidFill>
              </a:rPr>
              <a:t>(2) </a:t>
            </a:r>
            <a:r>
              <a:rPr lang="en-GB" sz="2000" dirty="0" smtClean="0"/>
              <a:t>JEZEBEL THE PROPHETESS IS TEACHING (REV. 2 : 20)</a:t>
            </a:r>
          </a:p>
          <a:p>
            <a:pPr algn="just"/>
            <a:r>
              <a:rPr lang="en-GB" sz="2000" b="1" dirty="0" smtClean="0">
                <a:solidFill>
                  <a:srgbClr val="C00000"/>
                </a:solidFill>
              </a:rPr>
              <a:t>(3) </a:t>
            </a:r>
            <a:r>
              <a:rPr lang="en-GB" sz="2000" dirty="0" smtClean="0"/>
              <a:t>HER FORNICATION AND ADULTERY (REV. 2 : 21 - 22)</a:t>
            </a:r>
          </a:p>
          <a:p>
            <a:pPr algn="just"/>
            <a:r>
              <a:rPr lang="en-GB" sz="2000" b="1" dirty="0" smtClean="0">
                <a:solidFill>
                  <a:srgbClr val="C00000"/>
                </a:solidFill>
              </a:rPr>
              <a:t>(4) </a:t>
            </a:r>
            <a:r>
              <a:rPr lang="en-GB" sz="2000" dirty="0" smtClean="0"/>
              <a:t>GREAT TRIBULATION (REV. 2 : 22) </a:t>
            </a:r>
          </a:p>
          <a:p>
            <a:pPr algn="just"/>
            <a:r>
              <a:rPr lang="en-GB" sz="2000" b="1" dirty="0" smtClean="0">
                <a:solidFill>
                  <a:srgbClr val="C00000"/>
                </a:solidFill>
              </a:rPr>
              <a:t>(5)</a:t>
            </a:r>
            <a:r>
              <a:rPr lang="en-GB" sz="2000" dirty="0" smtClean="0"/>
              <a:t> DEATH HER REWARD (REV. 2 : 23) </a:t>
            </a:r>
          </a:p>
          <a:p>
            <a:pPr algn="just"/>
            <a:r>
              <a:rPr lang="en-GB" sz="2000" b="1" dirty="0" smtClean="0">
                <a:solidFill>
                  <a:srgbClr val="C00000"/>
                </a:solidFill>
              </a:rPr>
              <a:t>(6) </a:t>
            </a:r>
            <a:r>
              <a:rPr lang="en-GB" sz="2000" dirty="0" smtClean="0"/>
              <a:t>“THE REST”   (REV. 2 : 24) </a:t>
            </a:r>
          </a:p>
          <a:p>
            <a:pPr algn="just"/>
            <a:r>
              <a:rPr lang="en-GB" sz="2000" b="1" dirty="0" smtClean="0">
                <a:solidFill>
                  <a:srgbClr val="C00000"/>
                </a:solidFill>
              </a:rPr>
              <a:t>(7)</a:t>
            </a:r>
            <a:r>
              <a:rPr lang="en-GB" sz="2000" dirty="0" smtClean="0"/>
              <a:t> THE DEPTHS OF SATAN (REV. 2 : 24)</a:t>
            </a:r>
          </a:p>
        </p:txBody>
      </p:sp>
      <p:sp>
        <p:nvSpPr>
          <p:cNvPr id="28" name="TextBox 27"/>
          <p:cNvSpPr txBox="1"/>
          <p:nvPr/>
        </p:nvSpPr>
        <p:spPr>
          <a:xfrm>
            <a:off x="2714612" y="171376"/>
            <a:ext cx="4000528" cy="400110"/>
          </a:xfrm>
          <a:prstGeom prst="rect">
            <a:avLst/>
          </a:prstGeom>
          <a:noFill/>
        </p:spPr>
        <p:txBody>
          <a:bodyPr wrap="square" rtlCol="0">
            <a:spAutoFit/>
          </a:bodyPr>
          <a:lstStyle/>
          <a:p>
            <a:r>
              <a:rPr lang="en-US" sz="2000" b="1" dirty="0" smtClean="0">
                <a:solidFill>
                  <a:srgbClr val="C00000"/>
                </a:solidFill>
              </a:rPr>
              <a:t>4</a:t>
            </a:r>
            <a:r>
              <a:rPr lang="en-US" sz="2000" b="1" baseline="30000" dirty="0" smtClean="0">
                <a:solidFill>
                  <a:srgbClr val="C00000"/>
                </a:solidFill>
              </a:rPr>
              <a:t>TH</a:t>
            </a:r>
            <a:r>
              <a:rPr lang="en-US" sz="2000" b="1" dirty="0" smtClean="0">
                <a:solidFill>
                  <a:srgbClr val="C00000"/>
                </a:solidFill>
              </a:rPr>
              <a:t>  GENERATION OF THE CHURCH</a:t>
            </a:r>
            <a:endParaRPr lang="en-US" sz="2000" b="1" dirty="0">
              <a:solidFill>
                <a:srgbClr val="C00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428596" y="967639"/>
            <a:ext cx="3786214" cy="4247317"/>
          </a:xfrm>
          <a:prstGeom prst="rect">
            <a:avLst/>
          </a:prstGeom>
          <a:noFill/>
        </p:spPr>
        <p:txBody>
          <a:bodyPr wrap="square" rtlCol="0">
            <a:spAutoFit/>
          </a:bodyPr>
          <a:lstStyle/>
          <a:p>
            <a:r>
              <a:rPr lang="en-GB" sz="1500" dirty="0" smtClean="0"/>
              <a:t>1. Ave Maria! O Maiden, O Mother,</a:t>
            </a:r>
            <a:br>
              <a:rPr lang="en-GB" sz="1500" dirty="0" smtClean="0"/>
            </a:br>
            <a:r>
              <a:rPr lang="en-GB" sz="1500" dirty="0" smtClean="0"/>
              <a:t>fondly thy children are calling on thee;</a:t>
            </a:r>
            <a:br>
              <a:rPr lang="en-GB" sz="1500" dirty="0" smtClean="0"/>
            </a:br>
            <a:r>
              <a:rPr lang="en-GB" sz="1500" dirty="0" err="1" smtClean="0"/>
              <a:t>thine</a:t>
            </a:r>
            <a:r>
              <a:rPr lang="en-GB" sz="1500" dirty="0" smtClean="0"/>
              <a:t> are the graces unclaimed by another,</a:t>
            </a:r>
            <a:br>
              <a:rPr lang="en-GB" sz="1500" dirty="0" smtClean="0"/>
            </a:br>
            <a:r>
              <a:rPr lang="en-GB" sz="1500" dirty="0" smtClean="0"/>
              <a:t>sinless and beautiful Star of the sea!</a:t>
            </a:r>
            <a:br>
              <a:rPr lang="en-GB" sz="1500" dirty="0" smtClean="0"/>
            </a:br>
            <a:r>
              <a:rPr lang="en-GB" sz="1500" dirty="0" smtClean="0"/>
              <a:t/>
            </a:r>
            <a:br>
              <a:rPr lang="en-GB" sz="1500" dirty="0" smtClean="0"/>
            </a:br>
            <a:r>
              <a:rPr lang="en-GB" sz="1500" dirty="0" smtClean="0"/>
              <a:t>R.:</a:t>
            </a:r>
            <a:br>
              <a:rPr lang="en-GB" sz="1500" dirty="0" smtClean="0"/>
            </a:br>
            <a:r>
              <a:rPr lang="en-GB" sz="1500" dirty="0" smtClean="0"/>
              <a:t>Mater </a:t>
            </a:r>
            <a:r>
              <a:rPr lang="en-GB" sz="1500" dirty="0" err="1" smtClean="0"/>
              <a:t>amabilis</a:t>
            </a:r>
            <a:r>
              <a:rPr lang="en-GB" sz="1500" dirty="0" smtClean="0"/>
              <a:t>, </a:t>
            </a:r>
            <a:r>
              <a:rPr lang="en-GB" sz="1500" dirty="0" err="1" smtClean="0"/>
              <a:t>ora</a:t>
            </a:r>
            <a:r>
              <a:rPr lang="en-GB" sz="1500" dirty="0" smtClean="0"/>
              <a:t> pro </a:t>
            </a:r>
            <a:r>
              <a:rPr lang="en-GB" sz="1500" dirty="0" err="1" smtClean="0"/>
              <a:t>nobis</a:t>
            </a:r>
            <a:r>
              <a:rPr lang="en-GB" sz="1500" dirty="0" smtClean="0"/>
              <a:t>!</a:t>
            </a:r>
            <a:br>
              <a:rPr lang="en-GB" sz="1500" dirty="0" smtClean="0"/>
            </a:br>
            <a:r>
              <a:rPr lang="en-GB" sz="1500" dirty="0" smtClean="0"/>
              <a:t>pray for thy children who call upon thee;</a:t>
            </a:r>
            <a:br>
              <a:rPr lang="en-GB" sz="1500" dirty="0" smtClean="0"/>
            </a:br>
            <a:r>
              <a:rPr lang="en-GB" sz="1500" dirty="0" smtClean="0"/>
              <a:t>Ave </a:t>
            </a:r>
            <a:r>
              <a:rPr lang="en-GB" sz="1500" dirty="0" err="1" smtClean="0"/>
              <a:t>Sanctissima</a:t>
            </a:r>
            <a:r>
              <a:rPr lang="en-GB" sz="1500" dirty="0" smtClean="0"/>
              <a:t>, Ave </a:t>
            </a:r>
            <a:r>
              <a:rPr lang="en-GB" sz="1500" dirty="0" err="1" smtClean="0"/>
              <a:t>purissima</a:t>
            </a:r>
            <a:r>
              <a:rPr lang="en-GB" sz="1500" dirty="0" smtClean="0"/>
              <a:t>,</a:t>
            </a:r>
            <a:br>
              <a:rPr lang="en-GB" sz="1500" dirty="0" smtClean="0"/>
            </a:br>
            <a:r>
              <a:rPr lang="en-GB" sz="1500" dirty="0" smtClean="0"/>
              <a:t>sinless and beautiful Star of the sea!</a:t>
            </a:r>
            <a:br>
              <a:rPr lang="en-GB" sz="1500" dirty="0" smtClean="0"/>
            </a:br>
            <a:r>
              <a:rPr lang="en-GB" sz="1500" dirty="0" smtClean="0"/>
              <a:t/>
            </a:r>
            <a:br>
              <a:rPr lang="en-GB" sz="1500" dirty="0" smtClean="0"/>
            </a:br>
            <a:r>
              <a:rPr lang="en-GB" sz="1500" dirty="0" smtClean="0"/>
              <a:t>2. Ave Maria, the night shades are falling,</a:t>
            </a:r>
            <a:br>
              <a:rPr lang="en-GB" sz="1500" dirty="0" smtClean="0"/>
            </a:br>
            <a:r>
              <a:rPr lang="en-GB" sz="1500" dirty="0" smtClean="0"/>
              <a:t>softly, our voices arise unto thee;</a:t>
            </a:r>
            <a:br>
              <a:rPr lang="en-GB" sz="1500" dirty="0" smtClean="0"/>
            </a:br>
            <a:r>
              <a:rPr lang="en-GB" sz="1500" dirty="0" smtClean="0"/>
              <a:t>earth’s lonely exiles for succour are calling,</a:t>
            </a:r>
            <a:br>
              <a:rPr lang="en-GB" sz="1500" dirty="0" smtClean="0"/>
            </a:br>
            <a:r>
              <a:rPr lang="en-GB" sz="1500" dirty="0" smtClean="0"/>
              <a:t>sinless and beautiful Star of the sea.</a:t>
            </a:r>
            <a:br>
              <a:rPr lang="en-GB" sz="1500" dirty="0" smtClean="0"/>
            </a:br>
            <a:r>
              <a:rPr lang="en-GB" sz="1500" dirty="0" smtClean="0"/>
              <a:t>R.</a:t>
            </a:r>
            <a:br>
              <a:rPr lang="en-GB" sz="1500" dirty="0" smtClean="0"/>
            </a:br>
            <a:r>
              <a:rPr lang="en-GB" sz="1500" dirty="0" smtClean="0"/>
              <a:t/>
            </a:r>
            <a:br>
              <a:rPr lang="en-GB" sz="1500" dirty="0" smtClean="0"/>
            </a:br>
            <a:endParaRPr lang="en-US" sz="1500" dirty="0"/>
          </a:p>
        </p:txBody>
      </p:sp>
      <p:sp>
        <p:nvSpPr>
          <p:cNvPr id="28" name="TextBox 27"/>
          <p:cNvSpPr txBox="1"/>
          <p:nvPr/>
        </p:nvSpPr>
        <p:spPr>
          <a:xfrm>
            <a:off x="1357290" y="171376"/>
            <a:ext cx="5357849" cy="400110"/>
          </a:xfrm>
          <a:prstGeom prst="rect">
            <a:avLst/>
          </a:prstGeom>
          <a:noFill/>
        </p:spPr>
        <p:txBody>
          <a:bodyPr wrap="square" rtlCol="0">
            <a:spAutoFit/>
          </a:bodyPr>
          <a:lstStyle/>
          <a:p>
            <a:r>
              <a:rPr lang="en-US" sz="2000" b="1" dirty="0" smtClean="0">
                <a:solidFill>
                  <a:srgbClr val="C00000"/>
                </a:solidFill>
              </a:rPr>
              <a:t>AVE MARIA SONG </a:t>
            </a:r>
            <a:endParaRPr lang="en-US" sz="2000" dirty="0" smtClean="0">
              <a:solidFill>
                <a:srgbClr val="C00000"/>
              </a:solidFill>
            </a:endParaRPr>
          </a:p>
        </p:txBody>
      </p:sp>
      <p:sp>
        <p:nvSpPr>
          <p:cNvPr id="4" name="TextBox 3"/>
          <p:cNvSpPr txBox="1"/>
          <p:nvPr/>
        </p:nvSpPr>
        <p:spPr>
          <a:xfrm>
            <a:off x="4786314" y="652448"/>
            <a:ext cx="3786214" cy="3093154"/>
          </a:xfrm>
          <a:prstGeom prst="rect">
            <a:avLst/>
          </a:prstGeom>
          <a:noFill/>
        </p:spPr>
        <p:txBody>
          <a:bodyPr wrap="square" rtlCol="0">
            <a:spAutoFit/>
          </a:bodyPr>
          <a:lstStyle/>
          <a:p>
            <a:r>
              <a:rPr lang="en-GB" sz="1500" dirty="0" smtClean="0"/>
              <a:t/>
            </a:r>
            <a:br>
              <a:rPr lang="en-GB" sz="1500" dirty="0" smtClean="0"/>
            </a:br>
            <a:r>
              <a:rPr lang="en-GB" sz="1500" dirty="0" smtClean="0"/>
              <a:t>3. Ave Maria, thy children are kneeling,</a:t>
            </a:r>
            <a:br>
              <a:rPr lang="en-GB" sz="1500" dirty="0" smtClean="0"/>
            </a:br>
            <a:r>
              <a:rPr lang="en-GB" sz="1500" dirty="0" smtClean="0"/>
              <a:t>words of endearment are murmured to thee;</a:t>
            </a:r>
            <a:br>
              <a:rPr lang="en-GB" sz="1500" dirty="0" smtClean="0"/>
            </a:br>
            <a:r>
              <a:rPr lang="en-GB" sz="1500" dirty="0" smtClean="0"/>
              <a:t>softly thy spirit upon us is stealing,</a:t>
            </a:r>
            <a:br>
              <a:rPr lang="en-GB" sz="1500" dirty="0" smtClean="0"/>
            </a:br>
            <a:r>
              <a:rPr lang="en-GB" sz="1500" dirty="0" smtClean="0"/>
              <a:t>sinless and beautiful Star of the sea.</a:t>
            </a:r>
            <a:br>
              <a:rPr lang="en-GB" sz="1500" dirty="0" smtClean="0"/>
            </a:br>
            <a:r>
              <a:rPr lang="en-GB" sz="1500" dirty="0" smtClean="0"/>
              <a:t>R.</a:t>
            </a:r>
            <a:br>
              <a:rPr lang="en-GB" sz="1500" dirty="0" smtClean="0"/>
            </a:br>
            <a:r>
              <a:rPr lang="en-GB" sz="1500" dirty="0" smtClean="0"/>
              <a:t/>
            </a:r>
            <a:br>
              <a:rPr lang="en-GB" sz="1500" dirty="0" smtClean="0"/>
            </a:br>
            <a:r>
              <a:rPr lang="en-GB" sz="1500" dirty="0" smtClean="0"/>
              <a:t>4. Ave Maria, thou portal of Heaven,</a:t>
            </a:r>
            <a:br>
              <a:rPr lang="en-GB" sz="1500" dirty="0" smtClean="0"/>
            </a:br>
            <a:r>
              <a:rPr lang="en-GB" sz="1500" dirty="0" smtClean="0"/>
              <a:t>harbour of refuge to thee we do flee:</a:t>
            </a:r>
            <a:br>
              <a:rPr lang="en-GB" sz="1500" dirty="0" smtClean="0"/>
            </a:br>
            <a:r>
              <a:rPr lang="en-GB" sz="1500" dirty="0" smtClean="0"/>
              <a:t>lost in the darkness,</a:t>
            </a:r>
            <a:br>
              <a:rPr lang="en-GB" sz="1500" dirty="0" smtClean="0"/>
            </a:br>
            <a:r>
              <a:rPr lang="en-GB" sz="1500" dirty="0" smtClean="0"/>
              <a:t>by stormy winds driven,</a:t>
            </a:r>
            <a:br>
              <a:rPr lang="en-GB" sz="1500" dirty="0" smtClean="0"/>
            </a:br>
            <a:r>
              <a:rPr lang="en-GB" sz="1500" dirty="0" smtClean="0"/>
              <a:t>shine on our pathway,</a:t>
            </a:r>
            <a:br>
              <a:rPr lang="en-GB" sz="1500" dirty="0" smtClean="0"/>
            </a:br>
            <a:r>
              <a:rPr lang="en-GB" sz="1500" dirty="0" smtClean="0"/>
              <a:t>fair Star of the Sea!</a:t>
            </a:r>
            <a:endParaRPr lang="en-US" sz="15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2000232" y="500048"/>
            <a:ext cx="6286544" cy="1446550"/>
          </a:xfrm>
          <a:prstGeom prst="rect">
            <a:avLst/>
          </a:prstGeom>
          <a:noFill/>
        </p:spPr>
        <p:txBody>
          <a:bodyPr wrap="square" rtlCol="0">
            <a:spAutoFit/>
          </a:bodyPr>
          <a:lstStyle/>
          <a:p>
            <a:r>
              <a:rPr lang="en-GB" sz="2200" dirty="0" smtClean="0"/>
              <a:t>NAME:		THYATIRA</a:t>
            </a:r>
          </a:p>
          <a:p>
            <a:r>
              <a:rPr lang="en-GB" sz="2200" dirty="0" smtClean="0"/>
              <a:t>MEANING:	DOMINATING WOMAN</a:t>
            </a:r>
          </a:p>
          <a:p>
            <a:r>
              <a:rPr lang="en-GB" sz="2200" dirty="0" smtClean="0"/>
              <a:t>PERIOD:	A.D 606 – A.D 1517</a:t>
            </a:r>
          </a:p>
          <a:p>
            <a:r>
              <a:rPr lang="en-GB" sz="2200" dirty="0" smtClean="0"/>
              <a:t>ANGEL:		COLUMBA</a:t>
            </a:r>
            <a:endParaRPr lang="en-US" sz="2200" b="1" dirty="0"/>
          </a:p>
        </p:txBody>
      </p:sp>
      <p:sp>
        <p:nvSpPr>
          <p:cNvPr id="27" name="TextBox 26"/>
          <p:cNvSpPr txBox="1"/>
          <p:nvPr/>
        </p:nvSpPr>
        <p:spPr>
          <a:xfrm>
            <a:off x="428596" y="2071684"/>
            <a:ext cx="8501122" cy="1661993"/>
          </a:xfrm>
          <a:prstGeom prst="rect">
            <a:avLst/>
          </a:prstGeom>
          <a:noFill/>
        </p:spPr>
        <p:txBody>
          <a:bodyPr wrap="square" rtlCol="0">
            <a:spAutoFit/>
          </a:bodyPr>
          <a:lstStyle/>
          <a:p>
            <a:pPr algn="just"/>
            <a:r>
              <a:rPr lang="en-GB" sz="2200" b="1" dirty="0" smtClean="0"/>
              <a:t>NOTABLE OCCURENCES IN THYATIRA: </a:t>
            </a:r>
            <a:endParaRPr lang="en-GB" sz="2200" b="1" dirty="0" smtClean="0"/>
          </a:p>
          <a:p>
            <a:pPr algn="just"/>
            <a:r>
              <a:rPr lang="en-GB" sz="2000" b="1" dirty="0" smtClean="0">
                <a:solidFill>
                  <a:srgbClr val="C00000"/>
                </a:solidFill>
              </a:rPr>
              <a:t>(1) </a:t>
            </a:r>
            <a:r>
              <a:rPr lang="en-GB" sz="2000" dirty="0" smtClean="0"/>
              <a:t>THE DARK AGES (SATAN’S MILLENIUM)</a:t>
            </a:r>
            <a:endParaRPr lang="en-GB" sz="2000" dirty="0" smtClean="0"/>
          </a:p>
          <a:p>
            <a:pPr algn="just"/>
            <a:r>
              <a:rPr lang="en-GB" sz="2000" b="1" dirty="0" smtClean="0">
                <a:solidFill>
                  <a:srgbClr val="C00000"/>
                </a:solidFill>
              </a:rPr>
              <a:t>(2) </a:t>
            </a:r>
            <a:r>
              <a:rPr lang="en-GB" sz="2000" dirty="0" smtClean="0"/>
              <a:t>THE INQUISITION (68 MILLION CHRISTIANS KILLED)</a:t>
            </a:r>
          </a:p>
          <a:p>
            <a:pPr algn="just"/>
            <a:r>
              <a:rPr lang="en-GB" sz="2000" b="1" dirty="0" smtClean="0">
                <a:solidFill>
                  <a:srgbClr val="C00000"/>
                </a:solidFill>
              </a:rPr>
              <a:t>(3) </a:t>
            </a:r>
            <a:r>
              <a:rPr lang="en-GB" sz="2000" dirty="0" smtClean="0"/>
              <a:t>THE </a:t>
            </a:r>
            <a:r>
              <a:rPr lang="en-GB" sz="2000" dirty="0" smtClean="0"/>
              <a:t> TRANSITION FROM IMPERIAL ROME TO ECCLESIASTICAL ROME</a:t>
            </a:r>
            <a:endParaRPr lang="en-GB" sz="2000" dirty="0" smtClean="0"/>
          </a:p>
          <a:p>
            <a:pPr algn="just"/>
            <a:endParaRPr lang="en-GB" sz="2000" dirty="0" smtClean="0"/>
          </a:p>
        </p:txBody>
      </p:sp>
      <p:sp>
        <p:nvSpPr>
          <p:cNvPr id="28" name="TextBox 27"/>
          <p:cNvSpPr txBox="1"/>
          <p:nvPr/>
        </p:nvSpPr>
        <p:spPr>
          <a:xfrm>
            <a:off x="2714612" y="171376"/>
            <a:ext cx="4000528" cy="400110"/>
          </a:xfrm>
          <a:prstGeom prst="rect">
            <a:avLst/>
          </a:prstGeom>
          <a:noFill/>
        </p:spPr>
        <p:txBody>
          <a:bodyPr wrap="square" rtlCol="0">
            <a:spAutoFit/>
          </a:bodyPr>
          <a:lstStyle/>
          <a:p>
            <a:r>
              <a:rPr lang="en-US" sz="2000" b="1" dirty="0" smtClean="0">
                <a:solidFill>
                  <a:srgbClr val="C00000"/>
                </a:solidFill>
              </a:rPr>
              <a:t>4</a:t>
            </a:r>
            <a:r>
              <a:rPr lang="en-US" sz="2000" b="1" baseline="30000" dirty="0" smtClean="0">
                <a:solidFill>
                  <a:srgbClr val="C00000"/>
                </a:solidFill>
              </a:rPr>
              <a:t>TH</a:t>
            </a:r>
            <a:r>
              <a:rPr lang="en-US" sz="2000" b="1" dirty="0" smtClean="0">
                <a:solidFill>
                  <a:srgbClr val="C00000"/>
                </a:solidFill>
              </a:rPr>
              <a:t>  GENERATION OF THE CHURCH</a:t>
            </a:r>
            <a:endParaRPr lang="en-US" sz="2000" b="1" dirty="0">
              <a:solidFill>
                <a:srgbClr val="C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2000232" y="500048"/>
            <a:ext cx="6286544" cy="1446550"/>
          </a:xfrm>
          <a:prstGeom prst="rect">
            <a:avLst/>
          </a:prstGeom>
          <a:noFill/>
        </p:spPr>
        <p:txBody>
          <a:bodyPr wrap="square" rtlCol="0">
            <a:spAutoFit/>
          </a:bodyPr>
          <a:lstStyle/>
          <a:p>
            <a:r>
              <a:rPr lang="en-GB" sz="2200" dirty="0" smtClean="0"/>
              <a:t>NAME:		THYATIRA</a:t>
            </a:r>
          </a:p>
          <a:p>
            <a:r>
              <a:rPr lang="en-GB" sz="2200" dirty="0" smtClean="0"/>
              <a:t>MEANING:	DOMINATING WOMAN</a:t>
            </a:r>
          </a:p>
          <a:p>
            <a:r>
              <a:rPr lang="en-GB" sz="2200" dirty="0" smtClean="0"/>
              <a:t>PERIOD:	A.D 606 – A.D 1517</a:t>
            </a:r>
          </a:p>
          <a:p>
            <a:r>
              <a:rPr lang="en-GB" sz="2200" dirty="0" smtClean="0"/>
              <a:t>ANGEL:		COLUMBA</a:t>
            </a:r>
            <a:endParaRPr lang="en-US" sz="2200" b="1" dirty="0"/>
          </a:p>
        </p:txBody>
      </p:sp>
      <p:sp>
        <p:nvSpPr>
          <p:cNvPr id="27" name="TextBox 26"/>
          <p:cNvSpPr txBox="1"/>
          <p:nvPr/>
        </p:nvSpPr>
        <p:spPr>
          <a:xfrm>
            <a:off x="428596" y="2071684"/>
            <a:ext cx="8501122" cy="1969770"/>
          </a:xfrm>
          <a:prstGeom prst="rect">
            <a:avLst/>
          </a:prstGeom>
          <a:noFill/>
        </p:spPr>
        <p:txBody>
          <a:bodyPr wrap="square" rtlCol="0">
            <a:spAutoFit/>
          </a:bodyPr>
          <a:lstStyle/>
          <a:p>
            <a:pPr algn="just"/>
            <a:r>
              <a:rPr lang="en-GB" sz="2200" b="1" dirty="0" smtClean="0"/>
              <a:t>REWARD FOR OVERCOMERS: </a:t>
            </a:r>
          </a:p>
          <a:p>
            <a:pPr algn="just"/>
            <a:r>
              <a:rPr lang="en-GB" sz="2000" b="1" dirty="0" smtClean="0">
                <a:solidFill>
                  <a:srgbClr val="C00000"/>
                </a:solidFill>
              </a:rPr>
              <a:t>(1) </a:t>
            </a:r>
            <a:r>
              <a:rPr lang="en-GB" sz="2000" dirty="0" smtClean="0"/>
              <a:t>POWER OVER NATIONS </a:t>
            </a:r>
          </a:p>
          <a:p>
            <a:pPr algn="just"/>
            <a:r>
              <a:rPr lang="en-GB" sz="2000" dirty="0" smtClean="0"/>
              <a:t>      (REV. 1 : 6, MATTHEW 19 : 27 – 29, LUKE 19 : 11 – 27, REV. 3 : 21, </a:t>
            </a:r>
          </a:p>
          <a:p>
            <a:pPr algn="just"/>
            <a:r>
              <a:rPr lang="en-GB" sz="2000" dirty="0" smtClean="0"/>
              <a:t>      ISAIAH 65 : 17 - 25)</a:t>
            </a:r>
          </a:p>
          <a:p>
            <a:pPr algn="just"/>
            <a:endParaRPr lang="en-GB" sz="2000" dirty="0" smtClean="0"/>
          </a:p>
          <a:p>
            <a:pPr algn="just"/>
            <a:r>
              <a:rPr lang="en-GB" sz="2000" b="1" dirty="0" smtClean="0">
                <a:solidFill>
                  <a:srgbClr val="C00000"/>
                </a:solidFill>
              </a:rPr>
              <a:t>(2) </a:t>
            </a:r>
            <a:r>
              <a:rPr lang="en-GB" sz="2000" dirty="0" smtClean="0"/>
              <a:t>THE MORNING STAR (REV. 22 : 16, 2 PETER 1 : 19)</a:t>
            </a:r>
          </a:p>
        </p:txBody>
      </p:sp>
      <p:sp>
        <p:nvSpPr>
          <p:cNvPr id="28" name="TextBox 27"/>
          <p:cNvSpPr txBox="1"/>
          <p:nvPr/>
        </p:nvSpPr>
        <p:spPr>
          <a:xfrm>
            <a:off x="2714612" y="171376"/>
            <a:ext cx="4000528" cy="400110"/>
          </a:xfrm>
          <a:prstGeom prst="rect">
            <a:avLst/>
          </a:prstGeom>
          <a:noFill/>
        </p:spPr>
        <p:txBody>
          <a:bodyPr wrap="square" rtlCol="0">
            <a:spAutoFit/>
          </a:bodyPr>
          <a:lstStyle/>
          <a:p>
            <a:r>
              <a:rPr lang="en-US" sz="2000" b="1" dirty="0" smtClean="0">
                <a:solidFill>
                  <a:srgbClr val="C00000"/>
                </a:solidFill>
              </a:rPr>
              <a:t>4</a:t>
            </a:r>
            <a:r>
              <a:rPr lang="en-US" sz="2000" b="1" baseline="30000" dirty="0" smtClean="0">
                <a:solidFill>
                  <a:srgbClr val="C00000"/>
                </a:solidFill>
              </a:rPr>
              <a:t>TH</a:t>
            </a:r>
            <a:r>
              <a:rPr lang="en-US" sz="2000" b="1" dirty="0" smtClean="0">
                <a:solidFill>
                  <a:srgbClr val="C00000"/>
                </a:solidFill>
              </a:rPr>
              <a:t>  GENERATION OF THE CHURCH</a:t>
            </a:r>
            <a:endParaRPr lang="en-US" sz="2000" b="1" dirty="0">
              <a:solidFill>
                <a:srgbClr val="C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p:cNvSpPr txBox="1"/>
          <p:nvPr/>
        </p:nvSpPr>
        <p:spPr>
          <a:xfrm>
            <a:off x="428596" y="500048"/>
            <a:ext cx="8501122" cy="1969770"/>
          </a:xfrm>
          <a:prstGeom prst="rect">
            <a:avLst/>
          </a:prstGeom>
          <a:noFill/>
        </p:spPr>
        <p:txBody>
          <a:bodyPr wrap="square" rtlCol="0">
            <a:spAutoFit/>
          </a:bodyPr>
          <a:lstStyle/>
          <a:p>
            <a:pPr algn="just"/>
            <a:r>
              <a:rPr lang="en-GB" sz="2200" b="1" dirty="0" smtClean="0"/>
              <a:t>REWARD FOR OVERCOMERS: </a:t>
            </a:r>
          </a:p>
          <a:p>
            <a:pPr algn="just"/>
            <a:r>
              <a:rPr lang="en-GB" sz="2000" b="1" dirty="0" smtClean="0">
                <a:solidFill>
                  <a:srgbClr val="C00000"/>
                </a:solidFill>
              </a:rPr>
              <a:t>(1) </a:t>
            </a:r>
            <a:r>
              <a:rPr lang="en-GB" sz="2000" dirty="0" smtClean="0"/>
              <a:t>POWER OVER NATIONS </a:t>
            </a:r>
          </a:p>
          <a:p>
            <a:pPr algn="just"/>
            <a:r>
              <a:rPr lang="en-GB" sz="2000" dirty="0" smtClean="0"/>
              <a:t>      (REV. 1 : 6, MATTHEW 19 : 27 – 29, LUKE 19 : 11 – 27, REV. 3 : 21, </a:t>
            </a:r>
          </a:p>
          <a:p>
            <a:pPr algn="just"/>
            <a:r>
              <a:rPr lang="en-GB" sz="2000" dirty="0" smtClean="0"/>
              <a:t>      ISAIAH 65 : 17 - 25)</a:t>
            </a:r>
          </a:p>
          <a:p>
            <a:pPr algn="just"/>
            <a:endParaRPr lang="en-GB" sz="2000" dirty="0" smtClean="0"/>
          </a:p>
          <a:p>
            <a:pPr algn="just"/>
            <a:r>
              <a:rPr lang="en-GB" sz="2000" b="1" dirty="0" smtClean="0">
                <a:solidFill>
                  <a:srgbClr val="C00000"/>
                </a:solidFill>
              </a:rPr>
              <a:t>(2) </a:t>
            </a:r>
            <a:r>
              <a:rPr lang="en-GB" sz="2000" dirty="0" smtClean="0"/>
              <a:t>THE MORNING STAR (REV. 22 : 16, 2 PETER 1 : 19)</a:t>
            </a:r>
          </a:p>
        </p:txBody>
      </p:sp>
      <p:sp>
        <p:nvSpPr>
          <p:cNvPr id="5" name="TextBox 4"/>
          <p:cNvSpPr txBox="1"/>
          <p:nvPr/>
        </p:nvSpPr>
        <p:spPr>
          <a:xfrm>
            <a:off x="571472" y="2786064"/>
            <a:ext cx="7286676" cy="1877437"/>
          </a:xfrm>
          <a:prstGeom prst="rect">
            <a:avLst/>
          </a:prstGeom>
          <a:noFill/>
        </p:spPr>
        <p:txBody>
          <a:bodyPr wrap="square" rtlCol="0">
            <a:spAutoFit/>
          </a:bodyPr>
          <a:lstStyle/>
          <a:p>
            <a:pPr algn="just"/>
            <a:r>
              <a:rPr lang="en-GB" sz="2400" b="1" dirty="0" smtClean="0"/>
              <a:t>3 BASIC MYSTERIES</a:t>
            </a:r>
          </a:p>
          <a:p>
            <a:pPr algn="just"/>
            <a:r>
              <a:rPr lang="en-GB" sz="2400" b="1" dirty="0" smtClean="0">
                <a:solidFill>
                  <a:srgbClr val="C00000"/>
                </a:solidFill>
              </a:rPr>
              <a:t>(1) </a:t>
            </a:r>
            <a:r>
              <a:rPr lang="en-GB" sz="2400" dirty="0" smtClean="0"/>
              <a:t>THE MYSTERY OF INIQUITY (2 THES. 2 : 7)</a:t>
            </a:r>
          </a:p>
          <a:p>
            <a:pPr algn="just"/>
            <a:r>
              <a:rPr lang="en-GB" sz="2400" b="1" dirty="0" smtClean="0">
                <a:solidFill>
                  <a:srgbClr val="C00000"/>
                </a:solidFill>
              </a:rPr>
              <a:t>(2) </a:t>
            </a:r>
            <a:r>
              <a:rPr lang="en-GB" sz="2400" dirty="0" smtClean="0"/>
              <a:t>THE MYSTERY OF GODLINESS (2 TIMOTHY 3 : 16)</a:t>
            </a:r>
          </a:p>
          <a:p>
            <a:pPr algn="just"/>
            <a:r>
              <a:rPr lang="en-GB" sz="2400" b="1" dirty="0" smtClean="0">
                <a:solidFill>
                  <a:srgbClr val="C00000"/>
                </a:solidFill>
              </a:rPr>
              <a:t>(3) </a:t>
            </a:r>
            <a:r>
              <a:rPr lang="en-GB" sz="2400" dirty="0" smtClean="0"/>
              <a:t>THE MYSTERY OF BABYLON (REV. 17 : 5)</a:t>
            </a:r>
          </a:p>
          <a:p>
            <a:pPr algn="just"/>
            <a:endParaRPr lang="en-GB"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p:cNvSpPr txBox="1"/>
          <p:nvPr/>
        </p:nvSpPr>
        <p:spPr>
          <a:xfrm>
            <a:off x="428596" y="500048"/>
            <a:ext cx="8501122" cy="1969770"/>
          </a:xfrm>
          <a:prstGeom prst="rect">
            <a:avLst/>
          </a:prstGeom>
          <a:noFill/>
        </p:spPr>
        <p:txBody>
          <a:bodyPr wrap="square" rtlCol="0">
            <a:spAutoFit/>
          </a:bodyPr>
          <a:lstStyle/>
          <a:p>
            <a:pPr algn="just"/>
            <a:r>
              <a:rPr lang="en-GB" sz="2200" b="1" dirty="0" smtClean="0"/>
              <a:t>THE WOMAN JEZEBEL (REV. 2 : 20)</a:t>
            </a:r>
          </a:p>
          <a:p>
            <a:pPr algn="just"/>
            <a:r>
              <a:rPr lang="en-GB" sz="2000" b="1" dirty="0" smtClean="0">
                <a:solidFill>
                  <a:srgbClr val="C00000"/>
                </a:solidFill>
              </a:rPr>
              <a:t>NOTE: </a:t>
            </a:r>
            <a:r>
              <a:rPr lang="en-GB" sz="2000" dirty="0" smtClean="0"/>
              <a:t>THE BOOK IS SYMBOLIC </a:t>
            </a:r>
          </a:p>
          <a:p>
            <a:pPr algn="just"/>
            <a:r>
              <a:rPr lang="en-GB" sz="2000" dirty="0" smtClean="0"/>
              <a:t>      THE WOMAN JEZEBEL REFERS TO A CHURCH, BECAUSE THE CHURCH IS </a:t>
            </a:r>
          </a:p>
          <a:p>
            <a:pPr algn="just"/>
            <a:r>
              <a:rPr lang="en-GB" sz="2000" dirty="0" smtClean="0"/>
              <a:t>       LIKENED TO A WOMAN.</a:t>
            </a:r>
          </a:p>
          <a:p>
            <a:pPr algn="just"/>
            <a:endParaRPr lang="en-GB" sz="2000" dirty="0" smtClean="0"/>
          </a:p>
          <a:p>
            <a:pPr algn="just"/>
            <a:r>
              <a:rPr lang="en-GB" sz="2000" dirty="0" smtClean="0"/>
              <a:t>       SO IT MEANS A CHURCH WITH THE SPIRIT / CHARACTER OF JEZEBEL</a:t>
            </a:r>
          </a:p>
        </p:txBody>
      </p:sp>
      <p:sp>
        <p:nvSpPr>
          <p:cNvPr id="5" name="TextBox 4"/>
          <p:cNvSpPr txBox="1"/>
          <p:nvPr/>
        </p:nvSpPr>
        <p:spPr>
          <a:xfrm>
            <a:off x="571472" y="2500312"/>
            <a:ext cx="8215370" cy="1908215"/>
          </a:xfrm>
          <a:prstGeom prst="rect">
            <a:avLst/>
          </a:prstGeom>
          <a:noFill/>
        </p:spPr>
        <p:txBody>
          <a:bodyPr wrap="square" rtlCol="0">
            <a:spAutoFit/>
          </a:bodyPr>
          <a:lstStyle/>
          <a:p>
            <a:pPr algn="just"/>
            <a:r>
              <a:rPr lang="en-GB" sz="2000" b="1" dirty="0" smtClean="0"/>
              <a:t>CHARACTER OF JEZEBEL</a:t>
            </a:r>
          </a:p>
          <a:p>
            <a:pPr algn="just"/>
            <a:r>
              <a:rPr lang="en-GB" sz="2000" b="1" dirty="0" smtClean="0">
                <a:solidFill>
                  <a:srgbClr val="C00000"/>
                </a:solidFill>
              </a:rPr>
              <a:t>(1) </a:t>
            </a:r>
            <a:r>
              <a:rPr lang="en-GB" sz="2000" dirty="0" smtClean="0"/>
              <a:t>SHE BROUGHT IDOLATRY TO ISRAEL (1 KINGS 16 : 29 – 30)</a:t>
            </a:r>
          </a:p>
          <a:p>
            <a:pPr algn="just"/>
            <a:r>
              <a:rPr lang="en-GB" sz="2000" b="1" dirty="0" smtClean="0">
                <a:solidFill>
                  <a:srgbClr val="C00000"/>
                </a:solidFill>
              </a:rPr>
              <a:t>(2) </a:t>
            </a:r>
            <a:r>
              <a:rPr lang="en-GB" sz="2000" dirty="0" smtClean="0"/>
              <a:t>SHE CORRUPTED AHAB AND MADE HIM EVIL (1 KINGS 21 : 25)</a:t>
            </a:r>
          </a:p>
          <a:p>
            <a:pPr algn="just"/>
            <a:r>
              <a:rPr lang="en-GB" sz="2000" b="1" dirty="0" smtClean="0">
                <a:solidFill>
                  <a:srgbClr val="C00000"/>
                </a:solidFill>
              </a:rPr>
              <a:t>(3) </a:t>
            </a:r>
            <a:r>
              <a:rPr lang="en-GB" sz="2000" dirty="0" smtClean="0"/>
              <a:t>SHE KILLED THE PROPHETS OF THE LORD (1 KINGS 18 : 13)</a:t>
            </a:r>
          </a:p>
          <a:p>
            <a:pPr algn="just"/>
            <a:r>
              <a:rPr lang="en-GB" b="1" dirty="0" smtClean="0">
                <a:solidFill>
                  <a:srgbClr val="C00000"/>
                </a:solidFill>
              </a:rPr>
              <a:t>(4) </a:t>
            </a:r>
            <a:r>
              <a:rPr lang="en-GB" dirty="0" smtClean="0"/>
              <a:t>SHE KILLED TRUE BELIEVERS (1 KINGS 21 : 5 -16)</a:t>
            </a:r>
          </a:p>
          <a:p>
            <a:pPr algn="just"/>
            <a:endParaRPr lang="en-GB" dirty="0" smtClean="0"/>
          </a:p>
        </p:txBody>
      </p:sp>
      <p:sp>
        <p:nvSpPr>
          <p:cNvPr id="4" name="TextBox 3"/>
          <p:cNvSpPr txBox="1"/>
          <p:nvPr/>
        </p:nvSpPr>
        <p:spPr>
          <a:xfrm>
            <a:off x="500034" y="4158615"/>
            <a:ext cx="8215370" cy="677108"/>
          </a:xfrm>
          <a:prstGeom prst="rect">
            <a:avLst/>
          </a:prstGeom>
          <a:noFill/>
        </p:spPr>
        <p:txBody>
          <a:bodyPr wrap="square" rtlCol="0">
            <a:spAutoFit/>
          </a:bodyPr>
          <a:lstStyle/>
          <a:p>
            <a:pPr algn="just"/>
            <a:r>
              <a:rPr lang="en-GB" sz="2000" b="1" dirty="0" smtClean="0"/>
              <a:t>MEANING:</a:t>
            </a:r>
          </a:p>
          <a:p>
            <a:pPr marL="342900" indent="-342900" algn="just"/>
            <a:r>
              <a:rPr lang="en-GB" dirty="0" smtClean="0"/>
              <a:t>THIS WOMAN (A CHURCH) WILL BE AS WICKED AS JEZEBEL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p:cNvSpPr txBox="1"/>
          <p:nvPr/>
        </p:nvSpPr>
        <p:spPr>
          <a:xfrm>
            <a:off x="428596" y="285734"/>
            <a:ext cx="8501122" cy="4616648"/>
          </a:xfrm>
          <a:prstGeom prst="rect">
            <a:avLst/>
          </a:prstGeom>
          <a:noFill/>
        </p:spPr>
        <p:txBody>
          <a:bodyPr wrap="square" rtlCol="0">
            <a:spAutoFit/>
          </a:bodyPr>
          <a:lstStyle/>
          <a:p>
            <a:pPr algn="just"/>
            <a:r>
              <a:rPr lang="en-GB" sz="2100" b="1" dirty="0" smtClean="0"/>
              <a:t>With the idea of gods and goddesses associated with various events in life now established in pagan Rome, it was but another step for these same concepts to finally be merged into the  church of Rome. Since converts from paganism were reluctant to part with their “gods” – unless they could find some satisfactory counterpart in Christianity – the gods and goddesses were renamed and called “saints.”The  old idea of gods associated with certain occupations and days has continued in the Roman Catholic belief in saints and saints’ days, as the following table shows.</a:t>
            </a:r>
          </a:p>
          <a:p>
            <a:pPr algn="just"/>
            <a:endParaRPr lang="en-GB" sz="2100" b="1" dirty="0" smtClean="0"/>
          </a:p>
          <a:p>
            <a:pPr algn="just"/>
            <a:r>
              <a:rPr lang="en-GB" sz="2100" b="1" dirty="0" smtClean="0"/>
              <a:t>	Actors		St. </a:t>
            </a:r>
            <a:r>
              <a:rPr lang="en-GB" sz="2100" b="1" dirty="0" err="1" smtClean="0"/>
              <a:t>Genesius</a:t>
            </a:r>
            <a:r>
              <a:rPr lang="en-GB" sz="2100" b="1" dirty="0" smtClean="0"/>
              <a:t> 		August 25</a:t>
            </a:r>
          </a:p>
          <a:p>
            <a:pPr algn="just"/>
            <a:r>
              <a:rPr lang="en-GB" sz="2100" b="1" dirty="0" smtClean="0"/>
              <a:t>	Architects	St. Thomas		December 21</a:t>
            </a:r>
          </a:p>
          <a:p>
            <a:pPr algn="just"/>
            <a:r>
              <a:rPr lang="en-GB" sz="2100" b="1" dirty="0" smtClean="0"/>
              <a:t>	Astronomers	St. </a:t>
            </a:r>
            <a:r>
              <a:rPr lang="en-GB" sz="2100" b="1" dirty="0" err="1" smtClean="0"/>
              <a:t>Cominic</a:t>
            </a:r>
            <a:r>
              <a:rPr lang="en-GB" sz="2100" b="1" dirty="0" smtClean="0"/>
              <a:t>		August 4</a:t>
            </a:r>
          </a:p>
          <a:p>
            <a:pPr algn="just"/>
            <a:r>
              <a:rPr lang="en-GB" sz="2100" b="1" dirty="0" smtClean="0"/>
              <a:t>	Athletes	St. </a:t>
            </a:r>
            <a:r>
              <a:rPr lang="en-GB" sz="2100" b="1" dirty="0" err="1" smtClean="0"/>
              <a:t>Sebastain</a:t>
            </a:r>
            <a:r>
              <a:rPr lang="en-GB" sz="2100" b="1" dirty="0" smtClean="0"/>
              <a:t>		January 20</a:t>
            </a:r>
          </a:p>
          <a:p>
            <a:pPr algn="just"/>
            <a:r>
              <a:rPr lang="en-GB" sz="2100" b="1" dirty="0" smtClean="0"/>
              <a:t>	Bakers 		St. Elizabeth		November 19</a:t>
            </a:r>
            <a:endParaRPr lang="en-GB" sz="21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p:cNvSpPr txBox="1"/>
          <p:nvPr/>
        </p:nvSpPr>
        <p:spPr>
          <a:xfrm>
            <a:off x="214282" y="142858"/>
            <a:ext cx="8786874" cy="5370701"/>
          </a:xfrm>
          <a:prstGeom prst="rect">
            <a:avLst/>
          </a:prstGeom>
          <a:noFill/>
        </p:spPr>
        <p:txBody>
          <a:bodyPr wrap="square" rtlCol="0">
            <a:spAutoFit/>
          </a:bodyPr>
          <a:lstStyle/>
          <a:p>
            <a:pPr algn="just"/>
            <a:r>
              <a:rPr lang="en-GB" sz="2100" b="1" dirty="0" smtClean="0"/>
              <a:t>	Printers		St. John of God 		March 6</a:t>
            </a:r>
          </a:p>
          <a:p>
            <a:pPr algn="just"/>
            <a:r>
              <a:rPr lang="en-GB" sz="2100" b="1" dirty="0" smtClean="0"/>
              <a:t>	Sailors		St. Brendan		Mays 16</a:t>
            </a:r>
          </a:p>
          <a:p>
            <a:pPr algn="just"/>
            <a:r>
              <a:rPr lang="en-GB" sz="2100" b="1" dirty="0" smtClean="0"/>
              <a:t>	Scientists	St. Albert		November 15</a:t>
            </a:r>
          </a:p>
          <a:p>
            <a:pPr algn="just"/>
            <a:r>
              <a:rPr lang="en-GB" sz="2100" b="1" dirty="0" smtClean="0"/>
              <a:t>	Singers		St. Gregory		March 12</a:t>
            </a:r>
          </a:p>
          <a:p>
            <a:pPr algn="just"/>
            <a:r>
              <a:rPr lang="en-GB" sz="2100" b="1" dirty="0" smtClean="0"/>
              <a:t>	Steel Workers	St. </a:t>
            </a:r>
            <a:r>
              <a:rPr lang="en-GB" sz="2100" b="1" dirty="0" err="1" smtClean="0"/>
              <a:t>Eliguis</a:t>
            </a:r>
            <a:r>
              <a:rPr lang="en-GB" sz="2100" b="1" dirty="0" smtClean="0"/>
              <a:t>		December 1</a:t>
            </a:r>
          </a:p>
          <a:p>
            <a:pPr algn="just"/>
            <a:r>
              <a:rPr lang="en-GB" sz="2100" b="1" dirty="0" smtClean="0"/>
              <a:t>	Students	St. Thomas Aquinas	March 7</a:t>
            </a:r>
          </a:p>
          <a:p>
            <a:pPr algn="just"/>
            <a:r>
              <a:rPr lang="en-GB" sz="2100" b="1" dirty="0" smtClean="0"/>
              <a:t>	Surgeons	S.S. </a:t>
            </a:r>
            <a:r>
              <a:rPr lang="en-GB" sz="2100" b="1" dirty="0" err="1" smtClean="0"/>
              <a:t>Cosmas</a:t>
            </a:r>
            <a:r>
              <a:rPr lang="en-GB" sz="2100" b="1" dirty="0" smtClean="0"/>
              <a:t> &amp; Damian	September 27i</a:t>
            </a:r>
          </a:p>
          <a:p>
            <a:pPr algn="just"/>
            <a:r>
              <a:rPr lang="en-GB" sz="2100" b="1" dirty="0" smtClean="0"/>
              <a:t>	Tailors		St. Boniface		June 5</a:t>
            </a:r>
          </a:p>
          <a:p>
            <a:pPr algn="just"/>
            <a:r>
              <a:rPr lang="en-GB" sz="2100" b="1" dirty="0" smtClean="0"/>
              <a:t>	Tax collectors	St. Matthew		September 21</a:t>
            </a:r>
          </a:p>
          <a:p>
            <a:pPr algn="just"/>
            <a:endParaRPr lang="en-GB" sz="500" b="1" dirty="0" smtClean="0"/>
          </a:p>
          <a:p>
            <a:pPr algn="just"/>
            <a:r>
              <a:rPr lang="en-GB" sz="2100" b="1" dirty="0" smtClean="0"/>
              <a:t>The Roman Catholic church also has saints for the following: barren women (St. Anthony), beer drinkers (St. Nicholas), children (St. Dominic), domestic animals (St. Anthony), emigrants (St. Francis), lovers (St. Raphael), old .... Maids (St. Andrew), poor (St. Lawrence), pregnant women (St. Gerard), television (St. Clare), to apprehend thieves (St. ...</a:t>
            </a:r>
            <a:r>
              <a:rPr lang="en-GB" sz="2100" b="1" dirty="0" err="1" smtClean="0"/>
              <a:t>ervase</a:t>
            </a:r>
            <a:r>
              <a:rPr lang="en-GB" sz="2100" b="1" dirty="0" smtClean="0"/>
              <a:t>), to obtain a husband (St. Joseph), to obtain a wife (St. Anne), to find lost articles (St. Anthony), etc.</a:t>
            </a:r>
          </a:p>
          <a:p>
            <a:pPr algn="just"/>
            <a:endParaRPr lang="en-GB" sz="21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554</TotalTime>
  <Words>744</Words>
  <Application>Microsoft Office PowerPoint</Application>
  <PresentationFormat>On-screen Show (16:9)</PresentationFormat>
  <Paragraphs>200</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SUBMACHINE</dc:creator>
  <cp:lastModifiedBy>VMIX</cp:lastModifiedBy>
  <cp:revision>19</cp:revision>
  <dcterms:created xsi:type="dcterms:W3CDTF">2021-11-13T14:41:06Z</dcterms:created>
  <dcterms:modified xsi:type="dcterms:W3CDTF">2021-12-19T08:57:24Z</dcterms:modified>
</cp:coreProperties>
</file>