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3" r:id="rId7"/>
    <p:sldId id="272" r:id="rId8"/>
    <p:sldId id="271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8" autoAdjust="0"/>
    <p:restoredTop sz="94634" autoAdjust="0"/>
  </p:normalViewPr>
  <p:slideViewPr>
    <p:cSldViewPr>
      <p:cViewPr>
        <p:scale>
          <a:sx n="100" d="100"/>
          <a:sy n="100" d="100"/>
        </p:scale>
        <p:origin x="-946" y="-28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399" y="154781"/>
            <a:ext cx="2057401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1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900113"/>
            <a:ext cx="4038601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1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9"/>
            <a:ext cx="5111749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E4F5-F986-41BB-B3C9-8C2AE57DD00D}" type="datetimeFigureOut">
              <a:rPr lang="en-US" smtClean="0"/>
              <a:pPr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500048"/>
            <a:ext cx="628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PERGAMOS</a:t>
            </a:r>
          </a:p>
          <a:p>
            <a:r>
              <a:rPr lang="en-GB" sz="2200" dirty="0" smtClean="0"/>
              <a:t>MEANING:	THOUROUGHLY MARRIED</a:t>
            </a:r>
          </a:p>
          <a:p>
            <a:r>
              <a:rPr lang="en-GB" sz="2200" dirty="0" smtClean="0"/>
              <a:t>PERIOD:	A.D </a:t>
            </a:r>
            <a:r>
              <a:rPr lang="en-GB" sz="2200" dirty="0" smtClean="0"/>
              <a:t>312 </a:t>
            </a:r>
            <a:r>
              <a:rPr lang="en-GB" sz="2200" dirty="0" smtClean="0"/>
              <a:t>– A.D 606</a:t>
            </a:r>
          </a:p>
          <a:p>
            <a:r>
              <a:rPr lang="en-GB" sz="2200" dirty="0" smtClean="0"/>
              <a:t>ANGEL:		</a:t>
            </a:r>
            <a:r>
              <a:rPr lang="en-GB" sz="2200" dirty="0" smtClean="0"/>
              <a:t>MARTIN (NOT LUTHER)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57158" y="1984432"/>
            <a:ext cx="850112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INTRODUCTION OF CHRIST:</a:t>
            </a:r>
            <a:r>
              <a:rPr lang="en-GB" sz="2200" b="1" dirty="0">
                <a:solidFill>
                  <a:srgbClr val="C00000"/>
                </a:solidFill>
              </a:rPr>
              <a:t> </a:t>
            </a:r>
            <a:r>
              <a:rPr lang="en-GB" sz="2200" b="1" dirty="0" smtClean="0">
                <a:solidFill>
                  <a:srgbClr val="C00000"/>
                </a:solidFill>
              </a:rPr>
              <a:t>	</a:t>
            </a:r>
          </a:p>
          <a:p>
            <a:pPr algn="just"/>
            <a:r>
              <a:rPr lang="en-GB" sz="2200" b="1" dirty="0" smtClean="0"/>
              <a:t>“HE THAT HATH THE SHARP SWORD WITH THE </a:t>
            </a:r>
            <a:r>
              <a:rPr lang="en-GB" sz="2200" b="1" dirty="0" smtClean="0"/>
              <a:t>2 </a:t>
            </a:r>
            <a:r>
              <a:rPr lang="en-GB" sz="2200" b="1" dirty="0" smtClean="0"/>
              <a:t>EDGES</a:t>
            </a:r>
            <a:r>
              <a:rPr lang="en-GB" sz="2200" b="1" dirty="0" smtClean="0"/>
              <a:t>”</a:t>
            </a:r>
            <a:endParaRPr lang="en-US" sz="2200" b="1" dirty="0" smtClean="0"/>
          </a:p>
          <a:p>
            <a:pPr algn="just"/>
            <a:endParaRPr lang="en-GB" sz="400" b="1" dirty="0" smtClean="0"/>
          </a:p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CHARACTER OF GENERATION/ AGE: </a:t>
            </a:r>
            <a:endParaRPr lang="en-GB" sz="2000" dirty="0" smtClean="0">
              <a:solidFill>
                <a:srgbClr val="C00000"/>
              </a:solidFill>
            </a:endParaRP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</a:t>
            </a:r>
            <a:r>
              <a:rPr lang="en-GB" sz="2000" b="1" dirty="0" smtClean="0">
                <a:solidFill>
                  <a:srgbClr val="C00000"/>
                </a:solidFill>
              </a:rPr>
              <a:t>) </a:t>
            </a:r>
            <a:r>
              <a:rPr lang="en-GB" sz="2000" dirty="0" smtClean="0"/>
              <a:t>WHERE SATAN’S SEAT (THRONE) IS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dirty="0" smtClean="0"/>
              <a:t>THE CHURCH DWELLING WHERE SATAN SEAT (THRONE) IS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</a:t>
            </a:r>
            <a:r>
              <a:rPr lang="en-GB" sz="2000" b="1" dirty="0" smtClean="0">
                <a:solidFill>
                  <a:srgbClr val="C00000"/>
                </a:solidFill>
              </a:rPr>
              <a:t>) </a:t>
            </a:r>
            <a:r>
              <a:rPr lang="en-GB" sz="2000" dirty="0" smtClean="0"/>
              <a:t>THE BELIEVERS HOLDING FAST HIS NAME AND FAITH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(4</a:t>
            </a:r>
            <a:r>
              <a:rPr lang="en-GB" sz="2000" b="1" dirty="0" smtClean="0">
                <a:solidFill>
                  <a:srgbClr val="C00000"/>
                </a:solidFill>
              </a:rPr>
              <a:t>) </a:t>
            </a:r>
            <a:r>
              <a:rPr lang="en-GB" sz="2000" dirty="0" smtClean="0"/>
              <a:t>ANTIPAS THE FAITHFUL MARTYR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(5</a:t>
            </a:r>
            <a:r>
              <a:rPr lang="en-GB" sz="2000" b="1" dirty="0" smtClean="0">
                <a:solidFill>
                  <a:srgbClr val="C00000"/>
                </a:solidFill>
              </a:rPr>
              <a:t>)</a:t>
            </a:r>
            <a:r>
              <a:rPr lang="en-GB" sz="2000" dirty="0" smtClean="0"/>
              <a:t> DOCTRINE OF </a:t>
            </a:r>
            <a:r>
              <a:rPr lang="en-GB" sz="2000" dirty="0" smtClean="0"/>
              <a:t>BALAAM WAS AT WORK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(6)</a:t>
            </a:r>
            <a:r>
              <a:rPr lang="en-GB" sz="2000" dirty="0" smtClean="0"/>
              <a:t> </a:t>
            </a:r>
            <a:r>
              <a:rPr lang="en-GB" sz="2000" dirty="0" smtClean="0"/>
              <a:t>DOCTRINE OF </a:t>
            </a:r>
            <a:r>
              <a:rPr lang="en-GB" sz="2000" dirty="0" smtClean="0"/>
              <a:t>NICOLAITANS</a:t>
            </a:r>
            <a:endParaRPr lang="en-GB" sz="2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000231" y="171376"/>
            <a:ext cx="4714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3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RD</a:t>
            </a:r>
            <a:r>
              <a:rPr lang="en-US" sz="2000" b="1" dirty="0" smtClean="0">
                <a:solidFill>
                  <a:srgbClr val="C00000"/>
                </a:solidFill>
              </a:rPr>
              <a:t>  GENERATION </a:t>
            </a:r>
            <a:r>
              <a:rPr lang="en-US" sz="2000" b="1" dirty="0" smtClean="0">
                <a:solidFill>
                  <a:srgbClr val="C00000"/>
                </a:solidFill>
              </a:rPr>
              <a:t>/AGE OF </a:t>
            </a:r>
            <a:r>
              <a:rPr lang="en-US" sz="2000" b="1" dirty="0" smtClean="0">
                <a:solidFill>
                  <a:srgbClr val="C00000"/>
                </a:solidFill>
              </a:rPr>
              <a:t>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500048"/>
            <a:ext cx="628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PERGAMOS</a:t>
            </a:r>
          </a:p>
          <a:p>
            <a:r>
              <a:rPr lang="en-GB" sz="2200" dirty="0" smtClean="0"/>
              <a:t>MEANING:	THOUROUGHLY MARRIED</a:t>
            </a:r>
          </a:p>
          <a:p>
            <a:r>
              <a:rPr lang="en-GB" sz="2200" dirty="0" smtClean="0"/>
              <a:t>PERIOD:	A.D </a:t>
            </a:r>
            <a:r>
              <a:rPr lang="en-GB" sz="2200" dirty="0" smtClean="0"/>
              <a:t>312 </a:t>
            </a:r>
            <a:r>
              <a:rPr lang="en-GB" sz="2200" dirty="0" smtClean="0"/>
              <a:t>– A.D 606</a:t>
            </a:r>
          </a:p>
          <a:p>
            <a:r>
              <a:rPr lang="en-GB" sz="2200" dirty="0" smtClean="0"/>
              <a:t>ANGEL:		</a:t>
            </a:r>
            <a:r>
              <a:rPr lang="en-GB" sz="2200" dirty="0" smtClean="0"/>
              <a:t>MARTIN (NOT LUTHER)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57158" y="1984432"/>
            <a:ext cx="850112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400" b="1" dirty="0" smtClean="0"/>
          </a:p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NOTABLE OCCURRENCE: </a:t>
            </a:r>
            <a:endParaRPr lang="en-GB" sz="2000" dirty="0" smtClean="0">
              <a:solidFill>
                <a:srgbClr val="C00000"/>
              </a:solidFill>
            </a:endParaRP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</a:t>
            </a:r>
            <a:r>
              <a:rPr lang="en-GB" sz="2000" b="1" dirty="0" smtClean="0">
                <a:solidFill>
                  <a:srgbClr val="C00000"/>
                </a:solidFill>
              </a:rPr>
              <a:t>) </a:t>
            </a:r>
            <a:r>
              <a:rPr lang="en-GB" sz="2000" dirty="0" smtClean="0"/>
              <a:t>ADULTERY(THE CHURCH MARRIED THE WORLD)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dirty="0" smtClean="0"/>
              <a:t>THE WORLD CONQUERED THE CHURCH (THE CHURCH DIED)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</a:t>
            </a:r>
            <a:r>
              <a:rPr lang="en-GB" sz="2000" b="1" dirty="0" smtClean="0">
                <a:solidFill>
                  <a:srgbClr val="C00000"/>
                </a:solidFill>
              </a:rPr>
              <a:t>) </a:t>
            </a:r>
            <a:r>
              <a:rPr lang="en-GB" sz="2000" dirty="0" smtClean="0"/>
              <a:t>NICEA COUNCIL IN A.D 325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(4</a:t>
            </a:r>
            <a:r>
              <a:rPr lang="en-GB" sz="2000" b="1" dirty="0" smtClean="0">
                <a:solidFill>
                  <a:srgbClr val="C00000"/>
                </a:solidFill>
              </a:rPr>
              <a:t>) </a:t>
            </a:r>
            <a:r>
              <a:rPr lang="en-GB" sz="2000" dirty="0" smtClean="0"/>
              <a:t>EDICT OF THESSALONICA IN A.D 380</a:t>
            </a:r>
          </a:p>
          <a:p>
            <a:pPr algn="just"/>
            <a:endParaRPr lang="en-GB" sz="800" dirty="0" smtClean="0"/>
          </a:p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REWARD FOR OVERCOMERS: </a:t>
            </a:r>
            <a:endParaRPr lang="en-GB" sz="2000" dirty="0" smtClean="0">
              <a:solidFill>
                <a:srgbClr val="C00000"/>
              </a:solidFill>
            </a:endParaRP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(1) </a:t>
            </a:r>
            <a:r>
              <a:rPr lang="en-GB" sz="2000" dirty="0" smtClean="0"/>
              <a:t>HIDDEN MANNA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dirty="0" smtClean="0"/>
              <a:t>WHITE STONE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(3) </a:t>
            </a:r>
            <a:r>
              <a:rPr lang="en-GB" sz="2000" dirty="0" smtClean="0"/>
              <a:t>NEW NAME</a:t>
            </a:r>
            <a:endParaRPr lang="en-GB" sz="2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000231" y="171376"/>
            <a:ext cx="4714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3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RD</a:t>
            </a:r>
            <a:r>
              <a:rPr lang="en-US" sz="2000" b="1" dirty="0" smtClean="0">
                <a:solidFill>
                  <a:srgbClr val="C00000"/>
                </a:solidFill>
              </a:rPr>
              <a:t>  GENERATION </a:t>
            </a:r>
            <a:r>
              <a:rPr lang="en-US" sz="2000" b="1" dirty="0" smtClean="0">
                <a:solidFill>
                  <a:srgbClr val="C00000"/>
                </a:solidFill>
              </a:rPr>
              <a:t>/AGE OF </a:t>
            </a:r>
            <a:r>
              <a:rPr lang="en-US" sz="2000" b="1" dirty="0" smtClean="0">
                <a:solidFill>
                  <a:srgbClr val="C00000"/>
                </a:solidFill>
              </a:rPr>
              <a:t>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500048"/>
            <a:ext cx="792961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00" dirty="0" smtClean="0"/>
          </a:p>
          <a:p>
            <a:r>
              <a:rPr lang="en-US" sz="2000" dirty="0" smtClean="0"/>
              <a:t>A.D. 310		</a:t>
            </a:r>
            <a:r>
              <a:rPr lang="en-US" sz="2000" dirty="0" smtClean="0"/>
              <a:t>The </a:t>
            </a:r>
            <a:r>
              <a:rPr lang="en-US" sz="2000" dirty="0" smtClean="0"/>
              <a:t>sign of the cross </a:t>
            </a:r>
            <a:r>
              <a:rPr lang="en-US" sz="2000" dirty="0" smtClean="0"/>
              <a:t>began</a:t>
            </a:r>
          </a:p>
          <a:p>
            <a:endParaRPr lang="en-US" sz="500" dirty="0" smtClean="0"/>
          </a:p>
          <a:p>
            <a:r>
              <a:rPr lang="en-US" sz="2000" dirty="0" smtClean="0"/>
              <a:t>A.D. 320	</a:t>
            </a:r>
            <a:r>
              <a:rPr lang="en-US" sz="2000" dirty="0" smtClean="0"/>
              <a:t>	Wax </a:t>
            </a:r>
            <a:r>
              <a:rPr lang="en-US" sz="2000" dirty="0" smtClean="0"/>
              <a:t>candles were </a:t>
            </a:r>
            <a:r>
              <a:rPr lang="en-US" sz="2000" dirty="0" smtClean="0"/>
              <a:t>introduced</a:t>
            </a:r>
          </a:p>
          <a:p>
            <a:endParaRPr lang="en-US" sz="500" dirty="0" smtClean="0"/>
          </a:p>
          <a:p>
            <a:r>
              <a:rPr lang="en-US" sz="2000" dirty="0" smtClean="0"/>
              <a:t>A.D. 325	</a:t>
            </a:r>
            <a:r>
              <a:rPr lang="en-US" sz="2000" dirty="0" smtClean="0"/>
              <a:t>	Foundation </a:t>
            </a:r>
            <a:r>
              <a:rPr lang="en-US" sz="2000" dirty="0" smtClean="0"/>
              <a:t>laid for the trinity concept at </a:t>
            </a:r>
            <a:r>
              <a:rPr lang="en-US" sz="2000" dirty="0" err="1" smtClean="0"/>
              <a:t>Nicea</a:t>
            </a:r>
            <a:endParaRPr lang="en-US" sz="2000" dirty="0" smtClean="0"/>
          </a:p>
          <a:p>
            <a:endParaRPr lang="en-US" sz="500" dirty="0" smtClean="0"/>
          </a:p>
          <a:p>
            <a:r>
              <a:rPr lang="en-US" sz="2000" dirty="0" smtClean="0"/>
              <a:t>A.D. 375	</a:t>
            </a:r>
            <a:r>
              <a:rPr lang="en-US" sz="2000" dirty="0" smtClean="0"/>
              <a:t>	The veneration of angels and dead saints began</a:t>
            </a:r>
            <a:endParaRPr lang="en-US" sz="2000" dirty="0" smtClean="0"/>
          </a:p>
          <a:p>
            <a:r>
              <a:rPr lang="en-US" sz="2000" dirty="0" smtClean="0"/>
              <a:t>A.D. 394	</a:t>
            </a:r>
            <a:r>
              <a:rPr lang="en-US" sz="2000" dirty="0" smtClean="0"/>
              <a:t>	The </a:t>
            </a:r>
            <a:r>
              <a:rPr lang="en-US" sz="2000" dirty="0" smtClean="0"/>
              <a:t>worship of Mary </a:t>
            </a:r>
            <a:r>
              <a:rPr lang="en-US" sz="2000" dirty="0" smtClean="0"/>
              <a:t>invented</a:t>
            </a:r>
          </a:p>
          <a:p>
            <a:endParaRPr lang="en-US" sz="500" dirty="0" smtClean="0"/>
          </a:p>
          <a:p>
            <a:r>
              <a:rPr lang="en-US" sz="2000" dirty="0" smtClean="0"/>
              <a:t>A.D. 500	</a:t>
            </a:r>
            <a:r>
              <a:rPr lang="en-US" sz="2000" dirty="0" smtClean="0"/>
              <a:t>	Priests </a:t>
            </a:r>
            <a:r>
              <a:rPr lang="en-US" sz="2000" dirty="0" smtClean="0"/>
              <a:t>began to dress differently from the </a:t>
            </a:r>
            <a:r>
              <a:rPr lang="en-US" sz="2000" dirty="0" smtClean="0"/>
              <a:t>people</a:t>
            </a:r>
          </a:p>
          <a:p>
            <a:endParaRPr lang="en-US" sz="500" dirty="0" smtClean="0"/>
          </a:p>
          <a:p>
            <a:r>
              <a:rPr lang="en-US" sz="2000" dirty="0" smtClean="0"/>
              <a:t>A.D</a:t>
            </a:r>
            <a:r>
              <a:rPr lang="en-US" sz="2000" dirty="0" smtClean="0"/>
              <a:t>. 600	</a:t>
            </a:r>
            <a:r>
              <a:rPr lang="en-US" sz="2000" dirty="0" smtClean="0"/>
              <a:t>	The </a:t>
            </a:r>
            <a:r>
              <a:rPr lang="en-US" sz="2000" dirty="0" smtClean="0"/>
              <a:t>Latin language for prayer and worship in churches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was </a:t>
            </a:r>
            <a:r>
              <a:rPr lang="en-US" sz="2000" dirty="0" smtClean="0"/>
              <a:t>imposed by Gregory I. prayers were directed to Mary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or </a:t>
            </a:r>
            <a:r>
              <a:rPr lang="en-US" sz="2000" dirty="0" smtClean="0"/>
              <a:t>to dead saints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A.D. </a:t>
            </a:r>
            <a:r>
              <a:rPr lang="en-US" sz="2000" dirty="0" smtClean="0"/>
              <a:t>650</a:t>
            </a:r>
            <a:r>
              <a:rPr lang="en-US" sz="2000" dirty="0" smtClean="0"/>
              <a:t>	</a:t>
            </a:r>
            <a:r>
              <a:rPr lang="en-US" sz="2000" dirty="0" smtClean="0"/>
              <a:t>	Feast </a:t>
            </a:r>
            <a:r>
              <a:rPr lang="en-US" sz="2000" dirty="0" smtClean="0"/>
              <a:t>in </a:t>
            </a:r>
            <a:r>
              <a:rPr lang="en-US" sz="2000" dirty="0" err="1" smtClean="0"/>
              <a:t>honour</a:t>
            </a:r>
            <a:r>
              <a:rPr lang="en-US" sz="2000" dirty="0" smtClean="0"/>
              <a:t> of the virgin Mary </a:t>
            </a:r>
            <a:r>
              <a:rPr lang="en-US" sz="2000" dirty="0" smtClean="0"/>
              <a:t>began</a:t>
            </a:r>
          </a:p>
          <a:p>
            <a:endParaRPr lang="en-US" sz="500" dirty="0" smtClean="0"/>
          </a:p>
          <a:p>
            <a:r>
              <a:rPr lang="en-US" sz="2000" dirty="0" smtClean="0"/>
              <a:t>A.D. 709	</a:t>
            </a:r>
            <a:r>
              <a:rPr lang="en-US" sz="2000" dirty="0" smtClean="0"/>
              <a:t>	Kissing </a:t>
            </a:r>
            <a:r>
              <a:rPr lang="en-US" sz="2000" dirty="0" smtClean="0"/>
              <a:t>of the pope’s feet </a:t>
            </a:r>
            <a:r>
              <a:rPr lang="en-US" sz="2000" dirty="0" smtClean="0"/>
              <a:t>began</a:t>
            </a:r>
          </a:p>
          <a:p>
            <a:endParaRPr lang="en-US" sz="500" dirty="0" smtClean="0"/>
          </a:p>
          <a:p>
            <a:r>
              <a:rPr lang="en-US" sz="2000" dirty="0" smtClean="0"/>
              <a:t>A.D. 750	</a:t>
            </a:r>
            <a:r>
              <a:rPr lang="en-US" sz="2000" dirty="0" smtClean="0"/>
              <a:t>	The </a:t>
            </a:r>
            <a:r>
              <a:rPr lang="en-US" sz="2000" dirty="0" smtClean="0"/>
              <a:t>temporal power of the pope was </a:t>
            </a:r>
            <a:r>
              <a:rPr lang="en-US" sz="2000" dirty="0" smtClean="0"/>
              <a:t>invented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171376"/>
            <a:ext cx="5357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PAGAN PRACTICES IN THE CATHOLIC CHURCH: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500048"/>
            <a:ext cx="79296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00" dirty="0" smtClean="0"/>
          </a:p>
          <a:p>
            <a:r>
              <a:rPr lang="en-US" sz="2000" dirty="0" smtClean="0"/>
              <a:t>A.D</a:t>
            </a:r>
            <a:r>
              <a:rPr lang="en-US" sz="2000" dirty="0" smtClean="0"/>
              <a:t>. 788	</a:t>
            </a:r>
            <a:r>
              <a:rPr lang="en-US" sz="2000" dirty="0" smtClean="0"/>
              <a:t>	Adoration </a:t>
            </a:r>
            <a:r>
              <a:rPr lang="en-US" sz="2000" dirty="0" smtClean="0"/>
              <a:t>of Mary and dead; saints began; worship of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the </a:t>
            </a:r>
            <a:r>
              <a:rPr lang="en-US" sz="2000" dirty="0" smtClean="0"/>
              <a:t>cross, of images and relics was invented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A.D.850	</a:t>
            </a:r>
            <a:r>
              <a:rPr lang="en-US" sz="2000" dirty="0" smtClean="0"/>
              <a:t>	Holy </a:t>
            </a:r>
            <a:r>
              <a:rPr lang="en-US" sz="2000" dirty="0" smtClean="0"/>
              <a:t>water, mixed with a pinch of salt and blessed by the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priest </a:t>
            </a:r>
            <a:r>
              <a:rPr lang="en-US" sz="2000" dirty="0" smtClean="0"/>
              <a:t>with bell, book and candle was invented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A.D. 890	</a:t>
            </a:r>
            <a:r>
              <a:rPr lang="en-US" sz="2000" dirty="0" smtClean="0"/>
              <a:t>	Veneration </a:t>
            </a:r>
            <a:r>
              <a:rPr lang="en-US" sz="2000" dirty="0" smtClean="0"/>
              <a:t>OF St. Joseph, the husband of Mary, began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A.D. 965	</a:t>
            </a:r>
            <a:r>
              <a:rPr lang="en-US" sz="2000" dirty="0" smtClean="0"/>
              <a:t>	Baptism </a:t>
            </a:r>
            <a:r>
              <a:rPr lang="en-US" sz="2000" dirty="0" smtClean="0"/>
              <a:t>of bells was instituted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A.D. 995	</a:t>
            </a:r>
            <a:r>
              <a:rPr lang="en-US" sz="2000" dirty="0" smtClean="0"/>
              <a:t>	Canonization </a:t>
            </a:r>
            <a:r>
              <a:rPr lang="en-US" sz="2000" dirty="0" smtClean="0"/>
              <a:t>of dead saints was first invented by Pope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John </a:t>
            </a:r>
            <a:r>
              <a:rPr lang="en-US" sz="2000" dirty="0" smtClean="0"/>
              <a:t>V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A.D. 998	</a:t>
            </a:r>
            <a:r>
              <a:rPr lang="en-US" sz="2000" dirty="0" smtClean="0"/>
              <a:t>	Fasting </a:t>
            </a:r>
            <a:r>
              <a:rPr lang="en-US" sz="2000" dirty="0" smtClean="0"/>
              <a:t>on Fridays and during the lent was </a:t>
            </a:r>
            <a:r>
              <a:rPr lang="en-US" sz="2000" dirty="0" smtClean="0"/>
              <a:t>imposed</a:t>
            </a:r>
          </a:p>
          <a:p>
            <a:endParaRPr lang="en-US" sz="500" dirty="0" smtClean="0"/>
          </a:p>
          <a:p>
            <a:r>
              <a:rPr lang="en-US" sz="2000" dirty="0" smtClean="0"/>
              <a:t>A.D. 1079	The celibacy of the priesthood was decreed </a:t>
            </a:r>
            <a:endParaRPr lang="en-US" sz="2000" dirty="0" smtClean="0"/>
          </a:p>
          <a:p>
            <a:endParaRPr lang="en-US" sz="500" dirty="0" smtClean="0"/>
          </a:p>
          <a:p>
            <a:r>
              <a:rPr lang="en-US" sz="2000" dirty="0" smtClean="0"/>
              <a:t>A.D. 1090	The rosary was </a:t>
            </a:r>
            <a:r>
              <a:rPr lang="en-US" sz="2000" dirty="0" smtClean="0"/>
              <a:t>introduced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171376"/>
            <a:ext cx="5357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PAGAN PRACTICES IN THE CATHOLIC CHURCH: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500048"/>
            <a:ext cx="7929618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00" dirty="0" smtClean="0"/>
          </a:p>
          <a:p>
            <a:r>
              <a:rPr lang="en-US" sz="2000" dirty="0" smtClean="0"/>
              <a:t>A.D. 110	</a:t>
            </a:r>
            <a:r>
              <a:rPr lang="en-US" sz="2000" dirty="0" smtClean="0"/>
              <a:t>	The </a:t>
            </a:r>
            <a:r>
              <a:rPr lang="en-US" sz="2000" dirty="0" smtClean="0"/>
              <a:t>mass was developed gradually as a sacrifice and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attendance </a:t>
            </a:r>
            <a:r>
              <a:rPr lang="en-US" sz="2000" dirty="0" smtClean="0"/>
              <a:t>was made </a:t>
            </a:r>
            <a:r>
              <a:rPr lang="en-US" sz="2000" dirty="0" smtClean="0"/>
              <a:t>obligatory</a:t>
            </a:r>
          </a:p>
          <a:p>
            <a:endParaRPr lang="en-US" sz="500" dirty="0" smtClean="0"/>
          </a:p>
          <a:p>
            <a:r>
              <a:rPr lang="en-US" sz="2000" dirty="0" smtClean="0"/>
              <a:t>A.D. 1184	The inquisition of heretics was </a:t>
            </a:r>
            <a:r>
              <a:rPr lang="en-US" sz="2000" dirty="0" smtClean="0"/>
              <a:t>instituted</a:t>
            </a:r>
          </a:p>
          <a:p>
            <a:endParaRPr lang="en-US" sz="500" dirty="0" smtClean="0"/>
          </a:p>
          <a:p>
            <a:r>
              <a:rPr lang="en-US" sz="2000" dirty="0" smtClean="0"/>
              <a:t>A.D. 1190	The sale of indulgences </a:t>
            </a:r>
            <a:r>
              <a:rPr lang="en-US" sz="2000" dirty="0" smtClean="0"/>
              <a:t>began</a:t>
            </a:r>
          </a:p>
          <a:p>
            <a:endParaRPr lang="en-US" sz="500" dirty="0" smtClean="0"/>
          </a:p>
          <a:p>
            <a:r>
              <a:rPr lang="en-US" sz="2000" dirty="0" smtClean="0"/>
              <a:t>A.D. 1200	The water was substituted for bread in the Lord’s </a:t>
            </a:r>
            <a:r>
              <a:rPr lang="en-US" sz="2000" dirty="0" smtClean="0"/>
              <a:t>supper</a:t>
            </a:r>
          </a:p>
          <a:p>
            <a:endParaRPr lang="en-US" sz="500" dirty="0" smtClean="0"/>
          </a:p>
          <a:p>
            <a:r>
              <a:rPr lang="en-US" sz="2000" dirty="0" smtClean="0"/>
              <a:t>A.D. 1215	The dogma of transubstantiation was invented and the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confession </a:t>
            </a:r>
            <a:r>
              <a:rPr lang="en-US" sz="2000" dirty="0" smtClean="0"/>
              <a:t>of sins to the priest at least once a year was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enforced</a:t>
            </a:r>
          </a:p>
          <a:p>
            <a:endParaRPr lang="en-US" sz="500" dirty="0" smtClean="0"/>
          </a:p>
          <a:p>
            <a:r>
              <a:rPr lang="en-US" sz="2000" dirty="0" smtClean="0"/>
              <a:t>A.D. 1220	Adoration of the wafer (host) was </a:t>
            </a:r>
            <a:r>
              <a:rPr lang="en-US" sz="2000" dirty="0" smtClean="0"/>
              <a:t>invented</a:t>
            </a:r>
          </a:p>
          <a:p>
            <a:endParaRPr lang="en-US" sz="500" dirty="0" smtClean="0"/>
          </a:p>
          <a:p>
            <a:r>
              <a:rPr lang="en-US" sz="2000" dirty="0" smtClean="0"/>
              <a:t>A.D. 1227	The hand Bell the priest used at the mass as a signal to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the </a:t>
            </a:r>
            <a:r>
              <a:rPr lang="en-US" sz="2000" dirty="0" smtClean="0"/>
              <a:t>people that the wafer is soon to be changed into the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body </a:t>
            </a:r>
            <a:r>
              <a:rPr lang="en-US" sz="2000" dirty="0" smtClean="0"/>
              <a:t>of Christ was introduced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171376"/>
            <a:ext cx="5357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PAGAN PRACTICES IN THE CATHOLIC CHURCH: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692900"/>
            <a:ext cx="79296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A.D</a:t>
            </a:r>
            <a:r>
              <a:rPr lang="en-US" sz="2000" dirty="0" smtClean="0"/>
              <a:t>. 1229	The bible was forbidden to </a:t>
            </a:r>
            <a:r>
              <a:rPr lang="en-US" sz="2000" dirty="0" smtClean="0"/>
              <a:t>laymen</a:t>
            </a:r>
          </a:p>
          <a:p>
            <a:endParaRPr lang="en-US" sz="500" dirty="0" smtClean="0"/>
          </a:p>
          <a:p>
            <a:r>
              <a:rPr lang="en-US" sz="2000" dirty="0" smtClean="0"/>
              <a:t>A.D. 1245	Cardinals were ordered to wear red </a:t>
            </a:r>
            <a:r>
              <a:rPr lang="en-US" sz="2000" dirty="0" smtClean="0"/>
              <a:t>hats</a:t>
            </a:r>
          </a:p>
          <a:p>
            <a:endParaRPr lang="en-US" sz="500" dirty="0" smtClean="0"/>
          </a:p>
          <a:p>
            <a:r>
              <a:rPr lang="en-US" sz="2000" dirty="0" smtClean="0"/>
              <a:t>A.D. 1264	The feast of corpus Christi was </a:t>
            </a:r>
            <a:r>
              <a:rPr lang="en-US" sz="2000" dirty="0" smtClean="0"/>
              <a:t>introduced</a:t>
            </a:r>
          </a:p>
          <a:p>
            <a:endParaRPr lang="en-US" sz="500" dirty="0" smtClean="0"/>
          </a:p>
          <a:p>
            <a:r>
              <a:rPr lang="en-US" sz="2000" dirty="0" smtClean="0"/>
              <a:t>A.D. 1414	The cup was forbidden to the people by instituting the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communion </a:t>
            </a:r>
            <a:r>
              <a:rPr lang="en-US" sz="2000" dirty="0" smtClean="0"/>
              <a:t>of one </a:t>
            </a:r>
            <a:r>
              <a:rPr lang="en-US" sz="2000" dirty="0" smtClean="0"/>
              <a:t>kind</a:t>
            </a:r>
          </a:p>
          <a:p>
            <a:endParaRPr lang="en-US" sz="500" dirty="0" smtClean="0"/>
          </a:p>
          <a:p>
            <a:r>
              <a:rPr lang="en-US" sz="2000" dirty="0" smtClean="0"/>
              <a:t>A.D. 1439	The doctrine of purgatory was </a:t>
            </a:r>
            <a:r>
              <a:rPr lang="en-US" sz="2000" dirty="0" smtClean="0"/>
              <a:t>proclaimed</a:t>
            </a:r>
          </a:p>
          <a:p>
            <a:endParaRPr lang="en-US" sz="500" dirty="0" smtClean="0"/>
          </a:p>
          <a:p>
            <a:r>
              <a:rPr lang="en-US" sz="2000" dirty="0" smtClean="0"/>
              <a:t>A.D. 1478	The inquisition was introduced into </a:t>
            </a:r>
            <a:r>
              <a:rPr lang="en-US" sz="2000" dirty="0" smtClean="0"/>
              <a:t>Spain</a:t>
            </a:r>
          </a:p>
          <a:p>
            <a:endParaRPr lang="en-US" sz="500" dirty="0" smtClean="0"/>
          </a:p>
          <a:p>
            <a:r>
              <a:rPr lang="en-US" sz="2000" dirty="0" smtClean="0"/>
              <a:t>A.D. 1545	Tradition was declared as of equal authority with </a:t>
            </a:r>
            <a:r>
              <a:rPr lang="en-US" sz="2000" dirty="0" smtClean="0"/>
              <a:t>bible</a:t>
            </a:r>
          </a:p>
          <a:p>
            <a:endParaRPr lang="en-US" sz="500" dirty="0" smtClean="0"/>
          </a:p>
          <a:p>
            <a:r>
              <a:rPr lang="en-US" sz="2000" dirty="0" smtClean="0"/>
              <a:t>A.D. 1546	The Apocryphal Books were added to the </a:t>
            </a:r>
            <a:r>
              <a:rPr lang="en-US" sz="2000" dirty="0" smtClean="0"/>
              <a:t>Bible</a:t>
            </a:r>
          </a:p>
          <a:p>
            <a:endParaRPr lang="en-US" sz="500" dirty="0" smtClean="0"/>
          </a:p>
          <a:p>
            <a:r>
              <a:rPr lang="en-US" sz="2000" dirty="0" smtClean="0"/>
              <a:t>A.D. 1854	The immaculate conception of the virgin Mary was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invented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171376"/>
            <a:ext cx="5357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PAGAN PRACTICES IN THE CATHOLIC CHURCH: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632758"/>
            <a:ext cx="792961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A.D</a:t>
            </a:r>
            <a:r>
              <a:rPr lang="en-US" sz="2000" dirty="0" smtClean="0"/>
              <a:t>. 1870	Doctrine of pope’s infallibility when he speaks ex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cathedra </a:t>
            </a:r>
            <a:r>
              <a:rPr lang="en-US" sz="2000" dirty="0" smtClean="0"/>
              <a:t>was </a:t>
            </a:r>
            <a:r>
              <a:rPr lang="en-US" sz="2000" dirty="0" smtClean="0"/>
              <a:t>invented</a:t>
            </a:r>
          </a:p>
          <a:p>
            <a:endParaRPr lang="en-US" sz="500" dirty="0" smtClean="0"/>
          </a:p>
          <a:p>
            <a:r>
              <a:rPr lang="en-US" sz="2000" dirty="0" smtClean="0"/>
              <a:t>A.D. 1952	The personal corporal presence of the virgin Mary in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heaven </a:t>
            </a:r>
            <a:r>
              <a:rPr lang="en-US" sz="2000" dirty="0" smtClean="0"/>
              <a:t>was invented</a:t>
            </a:r>
            <a:r>
              <a:rPr lang="en-US" sz="2000" dirty="0" smtClean="0"/>
              <a:t>.</a:t>
            </a:r>
          </a:p>
          <a:p>
            <a:endParaRPr lang="en-US" sz="500" dirty="0" smtClean="0"/>
          </a:p>
          <a:p>
            <a:r>
              <a:rPr lang="en-US" sz="2000" dirty="0" smtClean="0"/>
              <a:t>A.D 1950	The dogma of the Assumption of the Virgin Mary was </a:t>
            </a:r>
            <a:endParaRPr lang="en-US" sz="2000" dirty="0" smtClean="0"/>
          </a:p>
          <a:p>
            <a:r>
              <a:rPr lang="en-US" sz="2000" dirty="0" smtClean="0"/>
              <a:t>	</a:t>
            </a:r>
            <a:r>
              <a:rPr lang="en-US" sz="2000" dirty="0" smtClean="0"/>
              <a:t>	proclaimed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171376"/>
            <a:ext cx="5357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PAGAN PRACTICES IN THE CATHOLIC CHURCH: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28596" y="967639"/>
            <a:ext cx="37862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 smtClean="0"/>
              <a:t>1. Ave Maria! O Maiden, O Mother,</a:t>
            </a:r>
            <a:br>
              <a:rPr lang="en-GB" sz="1500" dirty="0" smtClean="0"/>
            </a:br>
            <a:r>
              <a:rPr lang="en-GB" sz="1500" dirty="0" smtClean="0"/>
              <a:t>fondly thy children are calling on thee;</a:t>
            </a:r>
            <a:br>
              <a:rPr lang="en-GB" sz="1500" dirty="0" smtClean="0"/>
            </a:br>
            <a:r>
              <a:rPr lang="en-GB" sz="1500" dirty="0" err="1" smtClean="0"/>
              <a:t>thine</a:t>
            </a:r>
            <a:r>
              <a:rPr lang="en-GB" sz="1500" dirty="0" smtClean="0"/>
              <a:t> are the graces unclaimed by another,</a:t>
            </a:r>
            <a:br>
              <a:rPr lang="en-GB" sz="1500" dirty="0" smtClean="0"/>
            </a:br>
            <a:r>
              <a:rPr lang="en-GB" sz="1500" dirty="0" smtClean="0"/>
              <a:t>sinless and beautiful Star of the sea!</a:t>
            </a:r>
            <a:br>
              <a:rPr lang="en-GB" sz="1500" dirty="0" smtClean="0"/>
            </a:br>
            <a:r>
              <a:rPr lang="en-GB" sz="1500" dirty="0" smtClean="0"/>
              <a:t/>
            </a:r>
            <a:br>
              <a:rPr lang="en-GB" sz="1500" dirty="0" smtClean="0"/>
            </a:br>
            <a:r>
              <a:rPr lang="en-GB" sz="1500" dirty="0" smtClean="0"/>
              <a:t>R.:</a:t>
            </a:r>
            <a:br>
              <a:rPr lang="en-GB" sz="1500" dirty="0" smtClean="0"/>
            </a:br>
            <a:r>
              <a:rPr lang="en-GB" sz="1500" dirty="0" smtClean="0"/>
              <a:t>Mater </a:t>
            </a:r>
            <a:r>
              <a:rPr lang="en-GB" sz="1500" dirty="0" err="1" smtClean="0"/>
              <a:t>amabilis</a:t>
            </a:r>
            <a:r>
              <a:rPr lang="en-GB" sz="1500" dirty="0" smtClean="0"/>
              <a:t>, </a:t>
            </a:r>
            <a:r>
              <a:rPr lang="en-GB" sz="1500" dirty="0" err="1" smtClean="0"/>
              <a:t>ora</a:t>
            </a:r>
            <a:r>
              <a:rPr lang="en-GB" sz="1500" dirty="0" smtClean="0"/>
              <a:t> pro </a:t>
            </a:r>
            <a:r>
              <a:rPr lang="en-GB" sz="1500" dirty="0" err="1" smtClean="0"/>
              <a:t>nobis</a:t>
            </a:r>
            <a:r>
              <a:rPr lang="en-GB" sz="1500" dirty="0" smtClean="0"/>
              <a:t>!</a:t>
            </a:r>
            <a:br>
              <a:rPr lang="en-GB" sz="1500" dirty="0" smtClean="0"/>
            </a:br>
            <a:r>
              <a:rPr lang="en-GB" sz="1500" dirty="0" smtClean="0"/>
              <a:t>pray for thy children who call upon thee;</a:t>
            </a:r>
            <a:br>
              <a:rPr lang="en-GB" sz="1500" dirty="0" smtClean="0"/>
            </a:br>
            <a:r>
              <a:rPr lang="en-GB" sz="1500" dirty="0" smtClean="0"/>
              <a:t>Ave </a:t>
            </a:r>
            <a:r>
              <a:rPr lang="en-GB" sz="1500" dirty="0" err="1" smtClean="0"/>
              <a:t>Sanctissima</a:t>
            </a:r>
            <a:r>
              <a:rPr lang="en-GB" sz="1500" dirty="0" smtClean="0"/>
              <a:t>, Ave </a:t>
            </a:r>
            <a:r>
              <a:rPr lang="en-GB" sz="1500" dirty="0" err="1" smtClean="0"/>
              <a:t>purissima</a:t>
            </a:r>
            <a:r>
              <a:rPr lang="en-GB" sz="1500" dirty="0" smtClean="0"/>
              <a:t>,</a:t>
            </a:r>
            <a:br>
              <a:rPr lang="en-GB" sz="1500" dirty="0" smtClean="0"/>
            </a:br>
            <a:r>
              <a:rPr lang="en-GB" sz="1500" dirty="0" smtClean="0"/>
              <a:t>sinless and beautiful Star of the sea!</a:t>
            </a:r>
            <a:br>
              <a:rPr lang="en-GB" sz="1500" dirty="0" smtClean="0"/>
            </a:br>
            <a:r>
              <a:rPr lang="en-GB" sz="1500" dirty="0" smtClean="0"/>
              <a:t/>
            </a:r>
            <a:br>
              <a:rPr lang="en-GB" sz="1500" dirty="0" smtClean="0"/>
            </a:br>
            <a:r>
              <a:rPr lang="en-GB" sz="1500" dirty="0" smtClean="0"/>
              <a:t>2. Ave Maria, the night shades are falling,</a:t>
            </a:r>
            <a:br>
              <a:rPr lang="en-GB" sz="1500" dirty="0" smtClean="0"/>
            </a:br>
            <a:r>
              <a:rPr lang="en-GB" sz="1500" dirty="0" smtClean="0"/>
              <a:t>softly, our voices arise unto thee;</a:t>
            </a:r>
            <a:br>
              <a:rPr lang="en-GB" sz="1500" dirty="0" smtClean="0"/>
            </a:br>
            <a:r>
              <a:rPr lang="en-GB" sz="1500" dirty="0" smtClean="0"/>
              <a:t>earth’s lonely exiles for succour are calling,</a:t>
            </a:r>
            <a:br>
              <a:rPr lang="en-GB" sz="1500" dirty="0" smtClean="0"/>
            </a:br>
            <a:r>
              <a:rPr lang="en-GB" sz="1500" dirty="0" smtClean="0"/>
              <a:t>sinless and beautiful Star of the sea.</a:t>
            </a:r>
            <a:br>
              <a:rPr lang="en-GB" sz="1500" dirty="0" smtClean="0"/>
            </a:br>
            <a:r>
              <a:rPr lang="en-GB" sz="1500" dirty="0" smtClean="0"/>
              <a:t>R.</a:t>
            </a:r>
            <a:br>
              <a:rPr lang="en-GB" sz="1500" dirty="0" smtClean="0"/>
            </a:br>
            <a:r>
              <a:rPr lang="en-GB" sz="1500" dirty="0" smtClean="0"/>
              <a:t/>
            </a:r>
            <a:br>
              <a:rPr lang="en-GB" sz="1500" dirty="0" smtClean="0"/>
            </a:br>
            <a:endParaRPr lang="en-US" sz="1500" dirty="0"/>
          </a:p>
        </p:txBody>
      </p:sp>
      <p:sp>
        <p:nvSpPr>
          <p:cNvPr id="28" name="TextBox 27"/>
          <p:cNvSpPr txBox="1"/>
          <p:nvPr/>
        </p:nvSpPr>
        <p:spPr>
          <a:xfrm>
            <a:off x="1357290" y="171376"/>
            <a:ext cx="5357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AVE MARIA SONG 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6314" y="652448"/>
            <a:ext cx="378621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 smtClean="0"/>
              <a:t/>
            </a:r>
            <a:br>
              <a:rPr lang="en-GB" sz="1500" dirty="0" smtClean="0"/>
            </a:br>
            <a:r>
              <a:rPr lang="en-GB" sz="1500" dirty="0" smtClean="0"/>
              <a:t>3</a:t>
            </a:r>
            <a:r>
              <a:rPr lang="en-GB" sz="1500" dirty="0" smtClean="0"/>
              <a:t>. Ave Maria, thy children are kneeling,</a:t>
            </a:r>
            <a:br>
              <a:rPr lang="en-GB" sz="1500" dirty="0" smtClean="0"/>
            </a:br>
            <a:r>
              <a:rPr lang="en-GB" sz="1500" dirty="0" smtClean="0"/>
              <a:t>words of endearment are murmured to thee;</a:t>
            </a:r>
            <a:br>
              <a:rPr lang="en-GB" sz="1500" dirty="0" smtClean="0"/>
            </a:br>
            <a:r>
              <a:rPr lang="en-GB" sz="1500" dirty="0" smtClean="0"/>
              <a:t>softly thy spirit upon us is stealing,</a:t>
            </a:r>
            <a:br>
              <a:rPr lang="en-GB" sz="1500" dirty="0" smtClean="0"/>
            </a:br>
            <a:r>
              <a:rPr lang="en-GB" sz="1500" dirty="0" smtClean="0"/>
              <a:t>sinless and beautiful Star of the sea.</a:t>
            </a:r>
            <a:br>
              <a:rPr lang="en-GB" sz="1500" dirty="0" smtClean="0"/>
            </a:br>
            <a:r>
              <a:rPr lang="en-GB" sz="1500" dirty="0" smtClean="0"/>
              <a:t>R.</a:t>
            </a:r>
            <a:br>
              <a:rPr lang="en-GB" sz="1500" dirty="0" smtClean="0"/>
            </a:br>
            <a:r>
              <a:rPr lang="en-GB" sz="1500" dirty="0" smtClean="0"/>
              <a:t/>
            </a:r>
            <a:br>
              <a:rPr lang="en-GB" sz="1500" dirty="0" smtClean="0"/>
            </a:br>
            <a:r>
              <a:rPr lang="en-GB" sz="1500" dirty="0" smtClean="0"/>
              <a:t>4. Ave Maria, thou portal of Heaven,</a:t>
            </a:r>
            <a:br>
              <a:rPr lang="en-GB" sz="1500" dirty="0" smtClean="0"/>
            </a:br>
            <a:r>
              <a:rPr lang="en-GB" sz="1500" dirty="0" smtClean="0"/>
              <a:t>harbour of refuge to thee we do flee:</a:t>
            </a:r>
            <a:br>
              <a:rPr lang="en-GB" sz="1500" dirty="0" smtClean="0"/>
            </a:br>
            <a:r>
              <a:rPr lang="en-GB" sz="1500" dirty="0" smtClean="0"/>
              <a:t>lost in the darkness,</a:t>
            </a:r>
            <a:br>
              <a:rPr lang="en-GB" sz="1500" dirty="0" smtClean="0"/>
            </a:br>
            <a:r>
              <a:rPr lang="en-GB" sz="1500" dirty="0" smtClean="0"/>
              <a:t>by stormy winds driven,</a:t>
            </a:r>
            <a:br>
              <a:rPr lang="en-GB" sz="1500" dirty="0" smtClean="0"/>
            </a:br>
            <a:r>
              <a:rPr lang="en-GB" sz="1500" dirty="0" smtClean="0"/>
              <a:t>shine on our pathway,</a:t>
            </a:r>
            <a:br>
              <a:rPr lang="en-GB" sz="1500" dirty="0" smtClean="0"/>
            </a:br>
            <a:r>
              <a:rPr lang="en-GB" sz="1500" dirty="0" smtClean="0"/>
              <a:t>fair Star of the Sea!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490</TotalTime>
  <Words>147</Words>
  <Application>Microsoft Office PowerPoint</Application>
  <PresentationFormat>On-screen Show (16:9)</PresentationFormat>
  <Paragraphs>125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SUBMACHINE</dc:creator>
  <cp:lastModifiedBy>SUBMACHINE</cp:lastModifiedBy>
  <cp:revision>12</cp:revision>
  <dcterms:created xsi:type="dcterms:W3CDTF">2021-11-13T14:41:06Z</dcterms:created>
  <dcterms:modified xsi:type="dcterms:W3CDTF">2021-11-27T15:14:20Z</dcterms:modified>
</cp:coreProperties>
</file>