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62" r:id="rId3"/>
    <p:sldId id="282" r:id="rId4"/>
    <p:sldId id="283" r:id="rId5"/>
    <p:sldId id="284" r:id="rId6"/>
    <p:sldId id="285" r:id="rId7"/>
    <p:sldId id="286" r:id="rId8"/>
    <p:sldId id="287" r:id="rId9"/>
    <p:sldId id="288" r:id="rId10"/>
    <p:sldId id="289" r:id="rId11"/>
    <p:sldId id="290" r:id="rId12"/>
  </p:sldIdLst>
  <p:sldSz cx="9144000" cy="5143500" type="screen16x9"/>
  <p:notesSz cx="6858000" cy="9144000"/>
  <p:defaultText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5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38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8" autoAdjust="0"/>
    <p:restoredTop sz="94660"/>
  </p:normalViewPr>
  <p:slideViewPr>
    <p:cSldViewPr snapToGrid="0">
      <p:cViewPr varScale="1">
        <p:scale>
          <a:sx n="144" d="100"/>
          <a:sy n="144" d="100"/>
        </p:scale>
        <p:origin x="630" y="138"/>
      </p:cViewPr>
      <p:guideLst>
        <p:guide orient="horz" pos="1620"/>
        <p:guide pos="2854"/>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40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CD751B88-12E4-4E8C-8649-8FC0B8CF3B2B}"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751B88-12E4-4E8C-8649-8FC0B8CF3B2B}"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40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D751B88-12E4-4E8C-8649-8FC0B8CF3B2B}" type="datetimeFigureOut">
              <a:rPr lang="en-US" smtClean="0"/>
              <a:t>10/20/2024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D751B88-12E4-4E8C-8649-8FC0B8CF3B2B}" type="datetimeFigureOut">
              <a:rPr lang="en-US" smtClean="0"/>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40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D751B88-12E4-4E8C-8649-8FC0B8CF3B2B}" type="datetimeFigureOut">
              <a:rPr lang="en-US" smtClean="0"/>
              <a:t>10/20/2024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751B88-12E4-4E8C-8649-8FC0B8CF3B2B}" type="datetimeFigureOut">
              <a:rPr lang="en-US" smtClean="0"/>
              <a:t>10/20/2024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751B88-12E4-4E8C-8649-8FC0B8CF3B2B}" type="datetimeFigureOut">
              <a:rPr lang="en-US" smtClean="0"/>
              <a:t>10/20/2024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100"/>
            </a:lvl2pPr>
            <a:lvl3pPr marL="685800" indent="0">
              <a:buNone/>
              <a:defRPr sz="900"/>
            </a:lvl3pPr>
            <a:lvl4pPr marL="1028700" indent="0">
              <a:buNone/>
              <a:defRPr sz="800"/>
            </a:lvl4pPr>
            <a:lvl5pPr marL="1371600" indent="0">
              <a:buNone/>
              <a:defRPr sz="800"/>
            </a:lvl5pPr>
            <a:lvl6pPr marL="1714500" indent="0">
              <a:buNone/>
              <a:defRPr sz="800"/>
            </a:lvl6pPr>
            <a:lvl7pPr marL="2057400" indent="0">
              <a:buNone/>
              <a:defRPr sz="800"/>
            </a:lvl7pPr>
            <a:lvl8pPr marL="2400300" indent="0">
              <a:buNone/>
              <a:defRPr sz="800"/>
            </a:lvl8pPr>
            <a:lvl9pPr marL="274320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CD751B88-12E4-4E8C-8649-8FC0B8CF3B2B}" type="datetimeFigureOut">
              <a:rPr lang="en-US" smtClean="0"/>
              <a:t>10/20/2024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050DBEB-DD35-4889-9D10-A8FA3974544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68580" tIns="34290" rIns="68580" bIns="34290" rtlCol="0" anchor="ctr">
            <a:normAutofit/>
          </a:bodyPr>
          <a:lstStyle/>
          <a:p>
            <a:r>
              <a:rPr lang="en-US"/>
              <a:t>Click to edit Master title style</a:t>
            </a:r>
          </a:p>
        </p:txBody>
      </p:sp>
      <p:sp>
        <p:nvSpPr>
          <p:cNvPr id="3" name="Text Placeholder 2"/>
          <p:cNvSpPr>
            <a:spLocks noGrp="1"/>
          </p:cNvSpPr>
          <p:nvPr>
            <p:ph type="body" idx="1"/>
          </p:nvPr>
        </p:nvSpPr>
        <p:spPr>
          <a:xfrm>
            <a:off x="628650" y="1369219"/>
            <a:ext cx="7886700" cy="3263504"/>
          </a:xfrm>
          <a:prstGeom prst="rect">
            <a:avLst/>
          </a:prstGeom>
        </p:spPr>
        <p:txBody>
          <a:bodyPr vert="horz" lIns="68580" tIns="34290" rIns="68580" bIns="3429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4767263"/>
            <a:ext cx="2057400" cy="273844"/>
          </a:xfrm>
          <a:prstGeom prst="rect">
            <a:avLst/>
          </a:prstGeom>
        </p:spPr>
        <p:txBody>
          <a:bodyPr vert="horz" lIns="68580" tIns="34290" rIns="68580" bIns="34290" rtlCol="0" anchor="ctr"/>
          <a:lstStyle>
            <a:lvl1pPr algn="l">
              <a:defRPr sz="900">
                <a:solidFill>
                  <a:schemeClr val="tx1">
                    <a:tint val="75000"/>
                  </a:schemeClr>
                </a:solidFill>
              </a:defRPr>
            </a:lvl1pPr>
          </a:lstStyle>
          <a:p>
            <a:fld id="{CD751B88-12E4-4E8C-8649-8FC0B8CF3B2B}" type="datetimeFigureOut">
              <a:rPr lang="en-US" smtClean="0"/>
              <a:t>10/20/2024</a:t>
            </a:fld>
            <a:endParaRPr 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68580" tIns="34290" rIns="68580" bIns="3429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68580" tIns="34290" rIns="68580" bIns="34290" rtlCol="0" anchor="ctr"/>
          <a:lstStyle>
            <a:lvl1pPr algn="r">
              <a:defRPr sz="900">
                <a:solidFill>
                  <a:schemeClr val="tx1">
                    <a:tint val="75000"/>
                  </a:schemeClr>
                </a:solidFill>
              </a:defRPr>
            </a:lvl1pPr>
          </a:lstStyle>
          <a:p>
            <a:fld id="{2050DBEB-DD35-4889-9D10-A8FA3974544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6383" y="702365"/>
            <a:ext cx="9097617" cy="4068417"/>
          </a:xfrm>
        </p:spPr>
        <p:txBody>
          <a:bodyPr>
            <a:normAutofit/>
          </a:bodyPr>
          <a:lstStyle/>
          <a:p>
            <a:r>
              <a:rPr lang="en-GB" sz="8800" b="1" dirty="0">
                <a:solidFill>
                  <a:srgbClr val="FFFF00"/>
                </a:solidFill>
                <a:effectLst>
                  <a:outerShdw blurRad="38100" dist="38100" dir="2700000" algn="tl">
                    <a:srgbClr val="000000">
                      <a:alpha val="43137"/>
                    </a:srgbClr>
                  </a:outerShdw>
                </a:effectLst>
                <a:latin typeface="Copperplate Gothic Bold" panose="020E0705020206020404" pitchFamily="34" charset="0"/>
              </a:rPr>
              <a:t>CAIN  AND ABEL </a:t>
            </a:r>
          </a:p>
          <a:p>
            <a:r>
              <a:rPr lang="en-GB" sz="8800" b="1" dirty="0">
                <a:solidFill>
                  <a:srgbClr val="FFFF00"/>
                </a:solidFill>
                <a:effectLst>
                  <a:outerShdw blurRad="38100" dist="38100" dir="2700000" algn="tl">
                    <a:srgbClr val="000000">
                      <a:alpha val="43137"/>
                    </a:srgbClr>
                  </a:outerShdw>
                </a:effectLst>
                <a:latin typeface="Copperplate Gothic Bold" panose="020E0705020206020404" pitchFamily="34" charset="0"/>
              </a:rPr>
              <a:t>(Gen 4:1-17)</a:t>
            </a:r>
            <a:endParaRPr lang="en-US" sz="8800" dirty="0">
              <a:solidFill>
                <a:srgbClr val="FFFF00"/>
              </a:solidFill>
              <a:effectLst>
                <a:outerShdw blurRad="38100" dist="38100" dir="2700000" algn="tl">
                  <a:srgbClr val="000000">
                    <a:alpha val="43137"/>
                  </a:srgbClr>
                </a:outerShdw>
              </a:effectLst>
              <a:latin typeface="Copperplate Gothic Bold" panose="020E07050202060204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94828" y="13547"/>
            <a:ext cx="9238827" cy="541964"/>
          </a:xfrm>
          <a:prstGeom prst="rect">
            <a:avLst/>
          </a:prstGeom>
        </p:spPr>
        <p:txBody>
          <a:bodyPr vert="horz" lIns="68580" tIns="34290" rIns="68580" bIns="34290" rtlCol="0" anchor="ctr">
            <a:noAutofit/>
          </a:bodyPr>
          <a:lstStyle/>
          <a:p>
            <a:pPr lvl="0" algn="ctr">
              <a:lnSpc>
                <a:spcPct val="90000"/>
              </a:lnSpc>
              <a:spcBef>
                <a:spcPct val="0"/>
              </a:spcBef>
            </a:pPr>
            <a:r>
              <a:rPr kumimoji="0" lang="en-GB"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THE MARK OF CAIN</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6" name="Content Placeholder 2"/>
          <p:cNvSpPr txBox="1"/>
          <p:nvPr/>
        </p:nvSpPr>
        <p:spPr>
          <a:xfrm>
            <a:off x="0" y="668763"/>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4:15</a:t>
            </a:r>
          </a:p>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Once again God showed him grace and mercy and promised him that he would not be easily killed. </a:t>
            </a:r>
          </a:p>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	What was the mark of cain?</a:t>
            </a:r>
          </a:p>
          <a:p>
            <a:pPr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The mark upon Cain was not a visible sign indelibly inscribed upon his forehead similar to the mark of the beast in </a:t>
            </a: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Rev 13</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The mark put upon Cain had to be something which would protect him from being killed.</a:t>
            </a: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ndParaRPr>
          </a:p>
          <a:p>
            <a:pPr lvl="0" algn="just">
              <a:lnSpc>
                <a:spcPct val="80000"/>
              </a:lnSpc>
              <a:spcBef>
                <a:spcPts val="750"/>
              </a:spcBef>
            </a:pP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36363083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94828" y="13547"/>
            <a:ext cx="9238827" cy="541964"/>
          </a:xfrm>
          <a:prstGeom prst="rect">
            <a:avLst/>
          </a:prstGeom>
        </p:spPr>
        <p:txBody>
          <a:bodyPr vert="horz" lIns="68580" tIns="34290" rIns="68580" bIns="34290" rtlCol="0" anchor="ctr">
            <a:noAutofit/>
          </a:bodyPr>
          <a:lstStyle/>
          <a:p>
            <a:pPr lvl="0" algn="ctr">
              <a:lnSpc>
                <a:spcPct val="90000"/>
              </a:lnSpc>
              <a:spcBef>
                <a:spcPct val="0"/>
              </a:spcBef>
            </a:pPr>
            <a:r>
              <a:rPr kumimoji="0" lang="en-GB"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Cain and his descendants</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6" name="Content Placeholder 2"/>
          <p:cNvSpPr txBox="1"/>
          <p:nvPr/>
        </p:nvSpPr>
        <p:spPr>
          <a:xfrm>
            <a:off x="0" y="668763"/>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4:16-17</a:t>
            </a:r>
          </a:p>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Cain wandered away from the region of Eden where Adam and Eve dwelled after they were cast out of the garden. Cain took off towards the east and dwelled in the land of Nod. </a:t>
            </a:r>
          </a:p>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NOTE</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The word  Nod signifies his wandering in that land as a vagabond, a Nomad. There was no civilization or any inhabitants of people in that land of Nod.</a:t>
            </a:r>
          </a:p>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									</a:t>
            </a:r>
            <a:r>
              <a:rPr kumimoji="0" lang="en-GB" sz="3100" b="1" i="0" u="none" strike="noStrike" kern="1200" cap="none" spc="0" normalizeH="0" baseline="0" noProof="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	end</a:t>
            </a:r>
            <a:endPar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a:p>
            <a:pPr algn="just">
              <a:lnSpc>
                <a:spcPct val="80000"/>
              </a:lnSpc>
              <a:spcBef>
                <a:spcPts val="750"/>
              </a:spcBef>
            </a:pP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ndParaRPr>
          </a:p>
          <a:p>
            <a:pPr lvl="0" algn="just">
              <a:lnSpc>
                <a:spcPct val="80000"/>
              </a:lnSpc>
              <a:spcBef>
                <a:spcPts val="750"/>
              </a:spcBef>
            </a:pP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9795313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94827" y="13547"/>
            <a:ext cx="3616554" cy="541964"/>
          </a:xfrm>
          <a:prstGeom prst="rect">
            <a:avLst/>
          </a:prstGeom>
        </p:spPr>
        <p:txBody>
          <a:bodyPr vert="horz" lIns="68580" tIns="34290" rIns="68580" bIns="34290" rtlCol="0" anchor="ctr">
            <a:noAutofit/>
          </a:bodyPr>
          <a:lstStyle/>
          <a:p>
            <a:pPr lvl="0" algn="ctr">
              <a:lnSpc>
                <a:spcPct val="90000"/>
              </a:lnSpc>
              <a:spcBef>
                <a:spcPct val="0"/>
              </a:spcBef>
            </a:pPr>
            <a:r>
              <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INTRODUCTION</a:t>
            </a:r>
          </a:p>
        </p:txBody>
      </p:sp>
      <p:sp>
        <p:nvSpPr>
          <p:cNvPr id="6" name="Content Placeholder 2"/>
          <p:cNvSpPr txBox="1"/>
          <p:nvPr/>
        </p:nvSpPr>
        <p:spPr>
          <a:xfrm>
            <a:off x="52576" y="900411"/>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In this study, we will look at these two characters and what they represent in the Church of Jesus Christ in this </a:t>
            </a:r>
            <a:r>
              <a:rPr lang="en-GB" sz="3100" dirty="0">
                <a:solidFill>
                  <a:schemeClr val="bg1"/>
                </a:solidFill>
                <a:effectLst>
                  <a:outerShdw blurRad="38100" dist="38100" dir="2700000" algn="tl">
                    <a:srgbClr val="000000">
                      <a:alpha val="43137"/>
                    </a:srgbClr>
                  </a:outerShdw>
                </a:effectLst>
              </a:rPr>
              <a:t>a</a:t>
            </a:r>
            <a:r>
              <a:rPr kumimoji="0" lang="en-GB" sz="31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mn-lt"/>
                <a:ea typeface="+mn-ea"/>
                <a:cs typeface="+mn-cs"/>
              </a:rPr>
              <a:t>ge</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a:t>
            </a:r>
          </a:p>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4:1-2 </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The word knew signifies a positive sense of conception. This chapter reveals that Adam knew his wife Eve only twice. The second time is in verse 25, sometime after the death of Abel when Adam was 130 years </a:t>
            </a:r>
            <a:r>
              <a:rPr lang="en-GB" sz="3100" dirty="0">
                <a:solidFill>
                  <a:schemeClr val="bg1"/>
                </a:solidFill>
                <a:effectLst>
                  <a:outerShdw blurRad="38100" dist="38100" dir="2700000" algn="tl">
                    <a:srgbClr val="000000">
                      <a:alpha val="43137"/>
                    </a:srgbClr>
                  </a:outerShdw>
                </a:effectLst>
              </a:rPr>
              <a:t>o</a:t>
            </a:r>
            <a:r>
              <a:rPr kumimoji="0" lang="en-GB" sz="31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mn-lt"/>
                <a:ea typeface="+mn-ea"/>
                <a:cs typeface="+mn-cs"/>
              </a:rPr>
              <a:t>ld</a:t>
            </a:r>
            <a:r>
              <a:rPr lang="en-GB" sz="3100" dirty="0">
                <a:solidFill>
                  <a:schemeClr val="bg1"/>
                </a:solidFill>
                <a:effectLst>
                  <a:outerShdw blurRad="38100" dist="38100" dir="2700000" algn="tl">
                    <a:srgbClr val="000000">
                      <a:alpha val="43137"/>
                    </a:srgbClr>
                  </a:outerShdw>
                </a:effectLst>
              </a:rPr>
              <a:t> </a:t>
            </a: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5:3). </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Adam knew his wife Eve twice, but had brought forth three sons, this signifies that one of them could not be his son.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p:nvPr/>
        </p:nvSpPr>
        <p:spPr>
          <a:xfrm>
            <a:off x="0" y="571227"/>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Cain means acquisition because he was not Adam’s begotten son. Though Cain and Abel were regarded as fraternal twins, the Scripture does not record them as twins. Whenever twins of the same father are born, they are specially stated in the scripture </a:t>
            </a: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(Gen.25:24</a:t>
            </a:r>
            <a:r>
              <a:rPr lang="en-GB" sz="3100" b="1" dirty="0">
                <a:solidFill>
                  <a:srgbClr val="FFC000"/>
                </a:solidFill>
                <a:effectLst>
                  <a:outerShdw blurRad="38100" dist="38100" dir="2700000" algn="tl">
                    <a:srgbClr val="000000">
                      <a:alpha val="43137"/>
                    </a:srgbClr>
                  </a:outerShdw>
                </a:effectLst>
                <a:latin typeface="Copperplate Gothic Bold" panose="020E0705020206020404" pitchFamily="34" charset="0"/>
              </a:rPr>
              <a:t>,</a:t>
            </a: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 38: 27).</a:t>
            </a:r>
          </a:p>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Eve bearing twins came about by superfetation (double pregnancy). This short statement in verse  2 reveals that Cain and Abel were two different persons, from two different fathers. </a:t>
            </a:r>
            <a:r>
              <a:rPr kumimoji="0" lang="en-GB" sz="31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"And Abel was a keeper of sheep but Cain was a tiller of the ground"</a:t>
            </a:r>
          </a:p>
        </p:txBody>
      </p:sp>
    </p:spTree>
    <p:extLst>
      <p:ext uri="{BB962C8B-B14F-4D97-AF65-F5344CB8AC3E}">
        <p14:creationId xmlns:p14="http://schemas.microsoft.com/office/powerpoint/2010/main" val="34741273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94828" y="13547"/>
            <a:ext cx="9238827" cy="541964"/>
          </a:xfrm>
          <a:prstGeom prst="rect">
            <a:avLst/>
          </a:prstGeom>
        </p:spPr>
        <p:txBody>
          <a:bodyPr vert="horz" lIns="68580" tIns="34290" rIns="68580" bIns="34290" rtlCol="0" anchor="ctr">
            <a:noAutofit/>
          </a:bodyPr>
          <a:lstStyle/>
          <a:p>
            <a:pPr lvl="0" algn="ctr">
              <a:lnSpc>
                <a:spcPct val="90000"/>
              </a:lnSpc>
              <a:spcBef>
                <a:spcPct val="0"/>
              </a:spcBef>
            </a:pPr>
            <a:r>
              <a:rPr kumimoji="0" lang="en-GB"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THE RELIGION OF CAIN AND ABEL</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6" name="Content Placeholder 2"/>
          <p:cNvSpPr txBox="1"/>
          <p:nvPr/>
        </p:nvSpPr>
        <p:spPr>
          <a:xfrm>
            <a:off x="52576" y="900411"/>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4:3-4</a:t>
            </a:r>
          </a:p>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Abel possessed the revelation of what happened in the </a:t>
            </a:r>
            <a:r>
              <a:rPr lang="en-GB" sz="3100" dirty="0">
                <a:solidFill>
                  <a:schemeClr val="bg1"/>
                </a:solidFill>
                <a:effectLst>
                  <a:outerShdw blurRad="38100" dist="38100" dir="2700000" algn="tl">
                    <a:srgbClr val="000000">
                      <a:alpha val="43137"/>
                    </a:srgbClr>
                  </a:outerShdw>
                </a:effectLst>
              </a:rPr>
              <a:t>g</a:t>
            </a:r>
            <a:r>
              <a:rPr kumimoji="0" lang="en-GB" sz="31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mn-lt"/>
                <a:ea typeface="+mn-ea"/>
                <a:cs typeface="+mn-cs"/>
              </a:rPr>
              <a:t>arden</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of Eden that led to the fall of mankind. Cain, on the other hand being the son of the serpent did not possess such a revelation though he was brought up together with Abel and taught the same truth and knowledge of God by Adam and Eve. Only sons and daughters of God could receive the revelation of God's truth.</a:t>
            </a:r>
          </a:p>
        </p:txBody>
      </p:sp>
    </p:spTree>
    <p:extLst>
      <p:ext uri="{BB962C8B-B14F-4D97-AF65-F5344CB8AC3E}">
        <p14:creationId xmlns:p14="http://schemas.microsoft.com/office/powerpoint/2010/main" val="3718170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94828" y="13547"/>
            <a:ext cx="9238827" cy="541964"/>
          </a:xfrm>
          <a:prstGeom prst="rect">
            <a:avLst/>
          </a:prstGeom>
        </p:spPr>
        <p:txBody>
          <a:bodyPr vert="horz" lIns="68580" tIns="34290" rIns="68580" bIns="34290" rtlCol="0" anchor="ctr">
            <a:noAutofit/>
          </a:bodyPr>
          <a:lstStyle/>
          <a:p>
            <a:pPr lvl="0" algn="ctr">
              <a:lnSpc>
                <a:spcPct val="90000"/>
              </a:lnSpc>
              <a:spcBef>
                <a:spcPct val="0"/>
              </a:spcBef>
            </a:pPr>
            <a:r>
              <a:rPr kumimoji="0" lang="en-GB"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THE RELIGION OF CAIN AND ABEL</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6" name="Content Placeholder 2"/>
          <p:cNvSpPr txBox="1"/>
          <p:nvPr/>
        </p:nvSpPr>
        <p:spPr>
          <a:xfrm>
            <a:off x="0" y="477038"/>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4:5</a:t>
            </a:r>
          </a:p>
          <a:p>
            <a:pPr lvl="0" algn="just">
              <a:lnSpc>
                <a:spcPct val="80000"/>
              </a:lnSpc>
              <a:spcBef>
                <a:spcPts val="750"/>
              </a:spcBef>
            </a:pP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God was not pleased with Cain's offering, Cain knew what the offering should be but had no revelation of the blood. </a:t>
            </a:r>
            <a:r>
              <a:rPr lang="en-GB" sz="2800" b="1" i="1" dirty="0">
                <a:solidFill>
                  <a:schemeClr val="bg1"/>
                </a:solidFill>
                <a:effectLst>
                  <a:outerShdw blurRad="38100" dist="38100" dir="2700000" algn="tl">
                    <a:srgbClr val="000000">
                      <a:alpha val="43137"/>
                    </a:srgbClr>
                  </a:outerShdw>
                </a:effectLst>
              </a:rPr>
              <a:t>‘</a:t>
            </a:r>
            <a:r>
              <a:rPr kumimoji="0" lang="en-GB" sz="28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No matter how wonderful an offering may be, God will not accept it if it's not according to his way.’</a:t>
            </a:r>
          </a:p>
          <a:p>
            <a:pPr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4:6-7</a:t>
            </a:r>
          </a:p>
          <a:p>
            <a:pPr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      </a:t>
            </a:r>
          </a:p>
          <a:p>
            <a:pPr lvl="0" algn="just">
              <a:lnSpc>
                <a:spcPct val="80000"/>
              </a:lnSpc>
              <a:spcBef>
                <a:spcPts val="750"/>
              </a:spcBef>
            </a:pPr>
            <a:endParaRPr kumimoji="0" lang="en-GB" sz="31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a:p>
            <a:pPr lvl="0" algn="just">
              <a:lnSpc>
                <a:spcPct val="80000"/>
              </a:lnSpc>
              <a:spcBef>
                <a:spcPts val="750"/>
              </a:spcBef>
            </a:pPr>
            <a:endParaRPr kumimoji="0" lang="en-GB" sz="31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
        <p:nvSpPr>
          <p:cNvPr id="2" name="Content Placeholder 2">
            <a:extLst>
              <a:ext uri="{FF2B5EF4-FFF2-40B4-BE49-F238E27FC236}">
                <a16:creationId xmlns:a16="http://schemas.microsoft.com/office/drawing/2014/main" id="{E425F83C-78A0-BE66-F753-81D80E9ED099}"/>
              </a:ext>
            </a:extLst>
          </p:cNvPr>
          <p:cNvSpPr txBox="1"/>
          <p:nvPr/>
        </p:nvSpPr>
        <p:spPr>
          <a:xfrm>
            <a:off x="-1" y="3102619"/>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With his offering being rejected, Cain was grieved and he hid not his anger. However, God was not without grace and mercy. When he rejected Cain and his offering, he was rich in mercy. He provided the way for restoration so that his offering could be accepted.</a:t>
            </a:r>
            <a:r>
              <a:rPr kumimoji="0" lang="en-GB" sz="28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      </a:t>
            </a:r>
          </a:p>
          <a:p>
            <a:pPr lvl="0" algn="just">
              <a:lnSpc>
                <a:spcPct val="80000"/>
              </a:lnSpc>
              <a:spcBef>
                <a:spcPts val="750"/>
              </a:spcBef>
            </a:pPr>
            <a:endParaRPr kumimoji="0" lang="en-GB" sz="31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a:p>
            <a:pPr lvl="0" algn="just">
              <a:lnSpc>
                <a:spcPct val="80000"/>
              </a:lnSpc>
              <a:spcBef>
                <a:spcPts val="750"/>
              </a:spcBef>
            </a:pPr>
            <a:endParaRPr kumimoji="0" lang="en-GB" sz="31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1347010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94828" y="13547"/>
            <a:ext cx="9238827" cy="541964"/>
          </a:xfrm>
          <a:prstGeom prst="rect">
            <a:avLst/>
          </a:prstGeom>
        </p:spPr>
        <p:txBody>
          <a:bodyPr vert="horz" lIns="68580" tIns="34290" rIns="68580" bIns="34290" rtlCol="0" anchor="ctr">
            <a:noAutofit/>
          </a:bodyPr>
          <a:lstStyle/>
          <a:p>
            <a:pPr lvl="0" algn="ctr">
              <a:lnSpc>
                <a:spcPct val="90000"/>
              </a:lnSpc>
              <a:spcBef>
                <a:spcPct val="0"/>
              </a:spcBef>
            </a:pPr>
            <a:r>
              <a:rPr kumimoji="0" lang="en-GB"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Cain kills Abel</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6" name="Content Placeholder 2"/>
          <p:cNvSpPr txBox="1"/>
          <p:nvPr/>
        </p:nvSpPr>
        <p:spPr>
          <a:xfrm>
            <a:off x="93215" y="555511"/>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4:8</a:t>
            </a:r>
          </a:p>
          <a:p>
            <a:pPr lvl="0" algn="just">
              <a:lnSpc>
                <a:spcPct val="80000"/>
              </a:lnSpc>
              <a:spcBef>
                <a:spcPts val="750"/>
              </a:spcBef>
            </a:pP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Sometime later, Cain talked with his half-brother Abel</a:t>
            </a:r>
            <a:r>
              <a:rPr lang="en-GB" sz="2800" dirty="0">
                <a:solidFill>
                  <a:schemeClr val="bg1"/>
                </a:solidFill>
                <a:effectLst>
                  <a:outerShdw blurRad="38100" dist="38100" dir="2700000" algn="tl">
                    <a:srgbClr val="000000">
                      <a:alpha val="43137"/>
                    </a:srgbClr>
                  </a:outerShdw>
                </a:effectLst>
              </a:rPr>
              <a:t>, a</a:t>
            </a: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talk that resulted in the death of Abel. That discussion was centred on the offering they both offered to God. Cain being so </a:t>
            </a:r>
            <a:r>
              <a:rPr kumimoji="0" lang="en-GB" sz="28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mn-lt"/>
                <a:ea typeface="+mn-ea"/>
                <a:cs typeface="+mn-cs"/>
              </a:rPr>
              <a:t>pharisaical</a:t>
            </a: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disagreed with </a:t>
            </a:r>
            <a:r>
              <a:rPr lang="en-GB" sz="2800" dirty="0">
                <a:solidFill>
                  <a:schemeClr val="bg1"/>
                </a:solidFill>
                <a:effectLst>
                  <a:outerShdw blurRad="38100" dist="38100" dir="2700000" algn="tl">
                    <a:srgbClr val="000000">
                      <a:alpha val="43137"/>
                    </a:srgbClr>
                  </a:outerShdw>
                </a:effectLst>
              </a:rPr>
              <a:t>t</a:t>
            </a: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ruth</a:t>
            </a:r>
            <a:r>
              <a:rPr lang="en-GB" sz="2800" dirty="0">
                <a:solidFill>
                  <a:schemeClr val="bg1"/>
                </a:solidFill>
                <a:effectLst>
                  <a:outerShdw blurRad="38100" dist="38100" dir="2700000" algn="tl">
                    <a:srgbClr val="000000">
                      <a:alpha val="43137"/>
                    </a:srgbClr>
                  </a:outerShdw>
                </a:effectLst>
              </a:rPr>
              <a:t>, f</a:t>
            </a:r>
            <a:r>
              <a:rPr kumimoji="0" lang="en-GB" sz="2800" b="0" i="0" u="none" strike="noStrike" kern="1200" cap="none" spc="0" normalizeH="0" baseline="0" noProof="0" dirty="0" err="1">
                <a:ln>
                  <a:noFill/>
                </a:ln>
                <a:solidFill>
                  <a:schemeClr val="bg1"/>
                </a:solidFill>
                <a:effectLst>
                  <a:outerShdw blurRad="38100" dist="38100" dir="2700000" algn="tl">
                    <a:srgbClr val="000000">
                      <a:alpha val="43137"/>
                    </a:srgbClr>
                  </a:outerShdw>
                </a:effectLst>
                <a:uLnTx/>
                <a:uFillTx/>
                <a:latin typeface="+mn-lt"/>
                <a:ea typeface="+mn-ea"/>
                <a:cs typeface="+mn-cs"/>
              </a:rPr>
              <a:t>illed</a:t>
            </a: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with envy, jealousy, emulation, wrath and other works of the flesh. He rose and slew Abel in the field and buried him so that Abel might not be found. </a:t>
            </a:r>
          </a:p>
          <a:p>
            <a:pPr lvl="0" algn="just">
              <a:lnSpc>
                <a:spcPct val="80000"/>
              </a:lnSpc>
              <a:spcBef>
                <a:spcPts val="750"/>
              </a:spcBef>
            </a:pPr>
            <a:r>
              <a:rPr kumimoji="0" lang="en-GB" sz="28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(1JOH 3:12) </a:t>
            </a: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Cain was of that wicked one and slew his brother. Who was the wicked one? </a:t>
            </a:r>
            <a:r>
              <a:rPr kumimoji="0" lang="en-GB" sz="28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(John 8:44).</a:t>
            </a:r>
          </a:p>
          <a:p>
            <a:pPr lvl="0" algn="just">
              <a:lnSpc>
                <a:spcPct val="80000"/>
              </a:lnSpc>
              <a:spcBef>
                <a:spcPts val="750"/>
              </a:spcBef>
            </a:pPr>
            <a:r>
              <a:rPr kumimoji="0" lang="en-GB" sz="28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A further proof that Cain was not the son of Adam.</a:t>
            </a:r>
          </a:p>
        </p:txBody>
      </p:sp>
    </p:spTree>
    <p:extLst>
      <p:ext uri="{BB962C8B-B14F-4D97-AF65-F5344CB8AC3E}">
        <p14:creationId xmlns:p14="http://schemas.microsoft.com/office/powerpoint/2010/main" val="165583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94828" y="13547"/>
            <a:ext cx="9238827" cy="541964"/>
          </a:xfrm>
          <a:prstGeom prst="rect">
            <a:avLst/>
          </a:prstGeom>
        </p:spPr>
        <p:txBody>
          <a:bodyPr vert="horz" lIns="68580" tIns="34290" rIns="68580" bIns="34290" rtlCol="0" anchor="ctr">
            <a:noAutofit/>
          </a:bodyPr>
          <a:lstStyle/>
          <a:p>
            <a:pPr lvl="0" algn="ctr">
              <a:lnSpc>
                <a:spcPct val="90000"/>
              </a:lnSpc>
              <a:spcBef>
                <a:spcPct val="0"/>
              </a:spcBef>
            </a:pPr>
            <a:r>
              <a:rPr kumimoji="0" lang="en-GB"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THE SATANIC TRAITS OF CAIN</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6" name="Content Placeholder 2"/>
          <p:cNvSpPr txBox="1"/>
          <p:nvPr/>
        </p:nvSpPr>
        <p:spPr>
          <a:xfrm>
            <a:off x="0" y="668763"/>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4:9</a:t>
            </a:r>
          </a:p>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When God confronted Cain as to the whereabouts of Abel, Cain's reply was not a soft-spoken denial of guilt, rather, Cain was insolently violent. He shouted at God and lied </a:t>
            </a:r>
            <a:r>
              <a:rPr kumimoji="0" lang="en-GB" sz="31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"l know not". </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Where did the lying spirit come from? </a:t>
            </a: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(John 8:44).</a:t>
            </a:r>
          </a:p>
          <a:p>
            <a:pPr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4:10</a:t>
            </a:r>
          </a:p>
          <a:p>
            <a:pPr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Apparently, Cain did not realize that blood could cry out. </a:t>
            </a:r>
            <a:r>
              <a:rPr kumimoji="0" lang="en-GB" sz="31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"Life is in the blood“</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 It has a voice and only God hears the voice of blood.</a:t>
            </a: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ndParaRPr>
          </a:p>
          <a:p>
            <a:pPr algn="just">
              <a:lnSpc>
                <a:spcPct val="80000"/>
              </a:lnSpc>
              <a:spcBef>
                <a:spcPts val="750"/>
              </a:spcBef>
            </a:pP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ndParaRPr>
          </a:p>
          <a:p>
            <a:pPr lvl="0" algn="just">
              <a:lnSpc>
                <a:spcPct val="80000"/>
              </a:lnSpc>
              <a:spcBef>
                <a:spcPts val="750"/>
              </a:spcBef>
            </a:pP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165913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p:nvPr/>
        </p:nvSpPr>
        <p:spPr>
          <a:xfrm>
            <a:off x="-94828" y="13547"/>
            <a:ext cx="9238827" cy="541964"/>
          </a:xfrm>
          <a:prstGeom prst="rect">
            <a:avLst/>
          </a:prstGeom>
        </p:spPr>
        <p:txBody>
          <a:bodyPr vert="horz" lIns="68580" tIns="34290" rIns="68580" bIns="34290" rtlCol="0" anchor="ctr">
            <a:noAutofit/>
          </a:bodyPr>
          <a:lstStyle/>
          <a:p>
            <a:pPr lvl="0" algn="ctr">
              <a:lnSpc>
                <a:spcPct val="90000"/>
              </a:lnSpc>
              <a:spcBef>
                <a:spcPct val="0"/>
              </a:spcBef>
            </a:pPr>
            <a:r>
              <a:rPr kumimoji="0" lang="en-GB"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rPr>
              <a:t>THE GROUND WAS CURSED AGAIN</a:t>
            </a:r>
            <a:endParaRPr kumimoji="0" lang="en-US" sz="30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a typeface="+mj-ea"/>
              <a:cs typeface="+mj-cs"/>
            </a:endParaRPr>
          </a:p>
        </p:txBody>
      </p:sp>
      <p:sp>
        <p:nvSpPr>
          <p:cNvPr id="6" name="Content Placeholder 2"/>
          <p:cNvSpPr txBox="1"/>
          <p:nvPr/>
        </p:nvSpPr>
        <p:spPr>
          <a:xfrm>
            <a:off x="0" y="668763"/>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4:11-12</a:t>
            </a:r>
          </a:p>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The ground was cursed the second time. Remember that the first curse was the judgement of God on the sin of Adam. Though the ground would bring forth thorns and thistles, its strength to produce abundant crops was not removed </a:t>
            </a: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3:18). </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But for shedding the righteous blood of Abel, Cain was placed under a curse, in which the ground would no longer be able to yield crop as it should be.</a:t>
            </a: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endParaRPr>
          </a:p>
          <a:p>
            <a:pPr lvl="0" algn="just">
              <a:lnSpc>
                <a:spcPct val="80000"/>
              </a:lnSpc>
              <a:spcBef>
                <a:spcPts val="750"/>
              </a:spcBef>
            </a:pP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19483388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p:nvPr/>
        </p:nvSpPr>
        <p:spPr>
          <a:xfrm>
            <a:off x="0" y="315195"/>
            <a:ext cx="8862739" cy="1671339"/>
          </a:xfrm>
          <a:prstGeom prst="rect">
            <a:avLst/>
          </a:prstGeom>
        </p:spPr>
        <p:txBody>
          <a:bodyPr vert="horz" lIns="68580" tIns="34290" rIns="68580" bIns="34290" rtlCol="0">
            <a:noAutofit/>
          </a:bodyPr>
          <a:lstStyle/>
          <a:p>
            <a:pPr lvl="0" algn="just">
              <a:lnSpc>
                <a:spcPct val="80000"/>
              </a:lnSpc>
              <a:spcBef>
                <a:spcPts val="750"/>
              </a:spcBef>
            </a:pPr>
            <a:r>
              <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Copperplate Gothic Bold" panose="020E0705020206020404" pitchFamily="34" charset="0"/>
              </a:rPr>
              <a:t>Gen 4:13-14</a:t>
            </a:r>
          </a:p>
          <a:p>
            <a:pPr lvl="0" algn="just">
              <a:lnSpc>
                <a:spcPct val="80000"/>
              </a:lnSpc>
              <a:spcBef>
                <a:spcPts val="750"/>
              </a:spcBef>
            </a:pP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Cain protested to the Lord that his punishment was too much for him to bear. God's curse not only drove him from the face of the earth but also </a:t>
            </a:r>
            <a:r>
              <a:rPr kumimoji="0" lang="en-GB" sz="3100" b="1" i="1"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"from thy presence shall l be hid". </a:t>
            </a:r>
            <a:r>
              <a:rPr kumimoji="0" lang="en-GB" sz="3100" b="0" i="0" u="none" strike="noStrike" kern="1200" cap="none" spc="0" normalizeH="0" baseline="0" noProof="0" dirty="0">
                <a:ln>
                  <a:noFill/>
                </a:ln>
                <a:solidFill>
                  <a:schemeClr val="bg1"/>
                </a:solidFill>
                <a:effectLst>
                  <a:outerShdw blurRad="38100" dist="38100" dir="2700000" algn="tl">
                    <a:srgbClr val="000000">
                      <a:alpha val="43137"/>
                    </a:srgbClr>
                  </a:outerShdw>
                </a:effectLst>
                <a:uLnTx/>
                <a:uFillTx/>
                <a:latin typeface="+mn-lt"/>
                <a:ea typeface="+mn-ea"/>
                <a:cs typeface="+mn-cs"/>
              </a:rPr>
              <a:t>From God’s presence and from God's favour.</a:t>
            </a:r>
            <a:endParaRPr kumimoji="0" lang="en-GB" sz="3100" b="1" i="0" u="none" strike="noStrike" kern="1200" cap="none" spc="0" normalizeH="0" baseline="0" noProof="0" dirty="0">
              <a:ln>
                <a:noFill/>
              </a:ln>
              <a:solidFill>
                <a:srgbClr val="FFC000"/>
              </a:solidFill>
              <a:effectLst>
                <a:outerShdw blurRad="38100" dist="38100" dir="2700000" algn="tl">
                  <a:srgbClr val="000000">
                    <a:alpha val="43137"/>
                  </a:srgbClr>
                </a:outerShdw>
              </a:effectLst>
              <a:uLnTx/>
              <a:uFillTx/>
              <a:latin typeface="+mn-lt"/>
              <a:ea typeface="+mn-ea"/>
              <a:cs typeface="+mn-cs"/>
            </a:endParaRPr>
          </a:p>
        </p:txBody>
      </p:sp>
    </p:spTree>
    <p:extLst>
      <p:ext uri="{BB962C8B-B14F-4D97-AF65-F5344CB8AC3E}">
        <p14:creationId xmlns:p14="http://schemas.microsoft.com/office/powerpoint/2010/main" val="28266033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427</TotalTime>
  <Words>911</Words>
  <Application>Microsoft Office PowerPoint</Application>
  <PresentationFormat>On-screen Show (16:9)</PresentationFormat>
  <Paragraphs>41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Copperplate Gothic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position of a believer</dc:title>
  <dc:creator>hp</dc:creator>
  <cp:lastModifiedBy>VMIX</cp:lastModifiedBy>
  <cp:revision>106</cp:revision>
  <dcterms:created xsi:type="dcterms:W3CDTF">2024-03-18T14:40:00Z</dcterms:created>
  <dcterms:modified xsi:type="dcterms:W3CDTF">2024-10-20T07:01:28Z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1227B82A8ABB4FD288EB30B2BD0421AE_12</vt:lpwstr>
  </property>
  <property fmtid="{D5CDD505-2E9C-101B-9397-08002B2CF9AE}" pid="3" name="KSOProductBuildVer">
    <vt:lpwstr>1033-12.2.0.17153</vt:lpwstr>
  </property>
</Properties>
</file>