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309" r:id="rId3"/>
    <p:sldId id="310" r:id="rId4"/>
    <p:sldId id="311" r:id="rId5"/>
    <p:sldId id="312" r:id="rId6"/>
    <p:sldId id="313" r:id="rId7"/>
    <p:sldId id="314" r:id="rId8"/>
    <p:sldId id="315" r:id="rId9"/>
    <p:sldId id="316" r:id="rId10"/>
    <p:sldId id="317" r:id="rId11"/>
    <p:sldId id="318" r:id="rId12"/>
    <p:sldId id="319" r:id="rId13"/>
    <p:sldId id="32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40" d="100"/>
          <a:sy n="40" d="100"/>
        </p:scale>
        <p:origin x="1896" y="6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7/27/2025</a:t>
            </a:fld>
            <a:endParaRPr lang="en-US" dirty="0"/>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7/27/2025</a:t>
            </a:fld>
            <a:endParaRPr lang="en-US" dirty="0"/>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7/27/2025</a:t>
            </a:fld>
            <a:endParaRPr lang="en-US" dirty="0"/>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7/27/2025</a:t>
            </a:fld>
            <a:endParaRPr lang="en-US" dirty="0"/>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7/27/2025</a:t>
            </a:fld>
            <a:endParaRPr lang="en-US" dirty="0"/>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7/27/2025</a:t>
            </a:fld>
            <a:endParaRPr lang="en-US" dirty="0"/>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7/27/2025</a:t>
            </a:fld>
            <a:endParaRPr lang="en-US" dirty="0"/>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7/27/2025</a:t>
            </a:fld>
            <a:endParaRPr lang="en-US" dirty="0"/>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7/27/2025</a:t>
            </a:fld>
            <a:endParaRPr lang="en-US" dirty="0"/>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7/27/2025</a:t>
            </a:fld>
            <a:endParaRPr lang="en-US" dirty="0"/>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7/27/2025</a:t>
            </a:fld>
            <a:endParaRPr lang="en-US" dirty="0"/>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7/27/2025</a:t>
            </a:fld>
            <a:endParaRPr lang="en-US" dirty="0"/>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dirty="0"/>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94A55D3-48E4-D489-62C0-F3D767ABCDD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C48199E-5F78-657D-07AD-469E449B8711}"/>
              </a:ext>
            </a:extLst>
          </p:cNvPr>
          <p:cNvSpPr txBox="1"/>
          <p:nvPr/>
        </p:nvSpPr>
        <p:spPr>
          <a:xfrm>
            <a:off x="288759" y="766176"/>
            <a:ext cx="6491096" cy="835100"/>
          </a:xfrm>
          <a:prstGeom prst="rect">
            <a:avLst/>
          </a:prstGeom>
          <a:noFill/>
        </p:spPr>
        <p:txBody>
          <a:bodyPr wrap="square" rtlCol="0">
            <a:spAutoFit/>
          </a:bodyPr>
          <a:lstStyle/>
          <a:p>
            <a:pPr algn="ctr">
              <a:lnSpc>
                <a:spcPct val="80000"/>
              </a:lnSpc>
            </a:pPr>
            <a:r>
              <a:rPr lang="en-GB" sz="6000" dirty="0">
                <a:solidFill>
                  <a:srgbClr val="FFC000"/>
                </a:solidFill>
                <a:effectLst>
                  <a:outerShdw blurRad="38100" dist="38100" dir="2700000" algn="tl">
                    <a:srgbClr val="000000">
                      <a:alpha val="43137"/>
                    </a:srgbClr>
                  </a:outerShdw>
                </a:effectLst>
                <a:latin typeface="Copperplate Gothic Bold" panose="020E0705020206020404" pitchFamily="34" charset="0"/>
              </a:rPr>
              <a:t>Focus On</a:t>
            </a:r>
          </a:p>
        </p:txBody>
      </p:sp>
      <p:pic>
        <p:nvPicPr>
          <p:cNvPr id="5" name="Picture 4">
            <a:extLst>
              <a:ext uri="{FF2B5EF4-FFF2-40B4-BE49-F238E27FC236}">
                <a16:creationId xmlns:a16="http://schemas.microsoft.com/office/drawing/2014/main" id="{CC588006-4C02-B30C-F028-BFDC3DDFAB6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876116" y="853359"/>
            <a:ext cx="5148683" cy="5148683"/>
          </a:xfrm>
          <a:prstGeom prst="rect">
            <a:avLst/>
          </a:prstGeom>
        </p:spPr>
      </p:pic>
      <p:sp>
        <p:nvSpPr>
          <p:cNvPr id="2" name="Rectangle 1">
            <a:extLst>
              <a:ext uri="{FF2B5EF4-FFF2-40B4-BE49-F238E27FC236}">
                <a16:creationId xmlns:a16="http://schemas.microsoft.com/office/drawing/2014/main" id="{46ED2B95-397A-1CAC-7CA7-CD9FCD0A2807}"/>
              </a:ext>
            </a:extLst>
          </p:cNvPr>
          <p:cNvSpPr/>
          <p:nvPr/>
        </p:nvSpPr>
        <p:spPr>
          <a:xfrm>
            <a:off x="0" y="406406"/>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BA4110D-9463-4C06-4DCB-070621C707ED}"/>
              </a:ext>
            </a:extLst>
          </p:cNvPr>
          <p:cNvSpPr/>
          <p:nvPr/>
        </p:nvSpPr>
        <p:spPr>
          <a:xfrm>
            <a:off x="0" y="6357772"/>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53CDDEA6-2D0F-B0FC-6BAA-A6433438FB17}"/>
              </a:ext>
            </a:extLst>
          </p:cNvPr>
          <p:cNvSpPr txBox="1"/>
          <p:nvPr/>
        </p:nvSpPr>
        <p:spPr>
          <a:xfrm>
            <a:off x="302239" y="4471271"/>
            <a:ext cx="6491096" cy="1573764"/>
          </a:xfrm>
          <a:prstGeom prst="rect">
            <a:avLst/>
          </a:prstGeom>
          <a:noFill/>
        </p:spPr>
        <p:txBody>
          <a:bodyPr wrap="square" rtlCol="0">
            <a:spAutoFit/>
          </a:bodyPr>
          <a:lstStyle/>
          <a:p>
            <a:pPr algn="ctr">
              <a:lnSpc>
                <a:spcPct val="80000"/>
              </a:lnSpc>
            </a:pPr>
            <a:r>
              <a:rPr lang="en-GB" sz="6000" dirty="0">
                <a:solidFill>
                  <a:schemeClr val="bg1"/>
                </a:solidFill>
                <a:effectLst>
                  <a:outerShdw blurRad="38100" dist="38100" dir="2700000" algn="tl">
                    <a:srgbClr val="000000">
                      <a:alpha val="43137"/>
                    </a:srgbClr>
                  </a:outerShdw>
                </a:effectLst>
                <a:latin typeface="Copperplate Gothic Bold" panose="020E0705020206020404" pitchFamily="34" charset="0"/>
              </a:rPr>
              <a:t>Pharaoh Let My People Go</a:t>
            </a:r>
            <a:endParaRPr lang="en-US" sz="6000" dirty="0">
              <a:solidFill>
                <a:schemeClr val="bg1"/>
              </a:solidFill>
              <a:effectLst>
                <a:outerShdw blurRad="38100" dist="38100" dir="2700000" algn="tl">
                  <a:srgbClr val="000000">
                    <a:alpha val="43137"/>
                  </a:srgbClr>
                </a:outerShdw>
              </a:effectLst>
              <a:latin typeface="Copperplate Gothic Bold" panose="020E0705020206020404" pitchFamily="34" charset="0"/>
            </a:endParaRPr>
          </a:p>
        </p:txBody>
      </p:sp>
      <p:sp>
        <p:nvSpPr>
          <p:cNvPr id="4" name="TextBox 3">
            <a:extLst>
              <a:ext uri="{FF2B5EF4-FFF2-40B4-BE49-F238E27FC236}">
                <a16:creationId xmlns:a16="http://schemas.microsoft.com/office/drawing/2014/main" id="{BCDFD0B3-5ADD-193E-2466-B4C5A85D882D}"/>
              </a:ext>
            </a:extLst>
          </p:cNvPr>
          <p:cNvSpPr txBox="1"/>
          <p:nvPr/>
        </p:nvSpPr>
        <p:spPr>
          <a:xfrm>
            <a:off x="-58295" y="1544148"/>
            <a:ext cx="7136251" cy="909416"/>
          </a:xfrm>
          <a:prstGeom prst="rect">
            <a:avLst/>
          </a:prstGeom>
          <a:noFill/>
        </p:spPr>
        <p:txBody>
          <a:bodyPr wrap="square" rtlCol="0">
            <a:spAutoFit/>
          </a:bodyPr>
          <a:lstStyle/>
          <a:p>
            <a:pPr algn="ctr">
              <a:lnSpc>
                <a:spcPct val="80000"/>
              </a:lnSpc>
            </a:pPr>
            <a:r>
              <a:rPr lang="en-GB" sz="6600" dirty="0">
                <a:solidFill>
                  <a:srgbClr val="FFC000"/>
                </a:solidFill>
                <a:effectLst>
                  <a:outerShdw blurRad="38100" dist="38100" dir="2700000" algn="tl">
                    <a:srgbClr val="000000">
                      <a:alpha val="43137"/>
                    </a:srgbClr>
                  </a:outerShdw>
                </a:effectLst>
                <a:latin typeface="Copperplate Gothic Bold" panose="020E0705020206020404" pitchFamily="34" charset="0"/>
              </a:rPr>
              <a:t>THE</a:t>
            </a:r>
          </a:p>
        </p:txBody>
      </p:sp>
      <p:sp>
        <p:nvSpPr>
          <p:cNvPr id="8" name="TextBox 7">
            <a:extLst>
              <a:ext uri="{FF2B5EF4-FFF2-40B4-BE49-F238E27FC236}">
                <a16:creationId xmlns:a16="http://schemas.microsoft.com/office/drawing/2014/main" id="{16FCC509-8DD4-D3E7-C04E-453D92B99603}"/>
              </a:ext>
            </a:extLst>
          </p:cNvPr>
          <p:cNvSpPr txBox="1"/>
          <p:nvPr/>
        </p:nvSpPr>
        <p:spPr>
          <a:xfrm>
            <a:off x="302239" y="3428931"/>
            <a:ext cx="6491096" cy="835100"/>
          </a:xfrm>
          <a:prstGeom prst="rect">
            <a:avLst/>
          </a:prstGeom>
          <a:noFill/>
        </p:spPr>
        <p:txBody>
          <a:bodyPr wrap="square" rtlCol="0">
            <a:spAutoFit/>
          </a:bodyPr>
          <a:lstStyle/>
          <a:p>
            <a:pPr algn="ctr">
              <a:lnSpc>
                <a:spcPct val="80000"/>
              </a:lnSpc>
            </a:pPr>
            <a:r>
              <a:rPr lang="en-GB" sz="6000" dirty="0">
                <a:solidFill>
                  <a:srgbClr val="FFC000"/>
                </a:solidFill>
                <a:effectLst>
                  <a:outerShdw blurRad="38100" dist="38100" dir="2700000" algn="tl">
                    <a:srgbClr val="000000">
                      <a:alpha val="43137"/>
                    </a:srgbClr>
                  </a:outerShdw>
                </a:effectLst>
                <a:latin typeface="Copperplate Gothic Bold" panose="020E0705020206020404" pitchFamily="34" charset="0"/>
              </a:rPr>
              <a:t>Not The Signs.</a:t>
            </a:r>
          </a:p>
        </p:txBody>
      </p:sp>
      <p:sp>
        <p:nvSpPr>
          <p:cNvPr id="9" name="Double Brace 8">
            <a:extLst>
              <a:ext uri="{FF2B5EF4-FFF2-40B4-BE49-F238E27FC236}">
                <a16:creationId xmlns:a16="http://schemas.microsoft.com/office/drawing/2014/main" id="{BCB40A59-3213-3B70-7B7A-CF9E73FCCC86}"/>
              </a:ext>
            </a:extLst>
          </p:cNvPr>
          <p:cNvSpPr/>
          <p:nvPr/>
        </p:nvSpPr>
        <p:spPr>
          <a:xfrm>
            <a:off x="340275" y="4323779"/>
            <a:ext cx="6439580" cy="1694306"/>
          </a:xfrm>
          <a:prstGeom prst="bracePair">
            <a:avLst/>
          </a:prstGeom>
          <a:ln w="38100">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43C9CD82-75CD-CC54-2012-A98425DCB817}"/>
              </a:ext>
            </a:extLst>
          </p:cNvPr>
          <p:cNvSpPr txBox="1"/>
          <p:nvPr/>
        </p:nvSpPr>
        <p:spPr>
          <a:xfrm>
            <a:off x="-58295" y="2413459"/>
            <a:ext cx="7136251" cy="1181798"/>
          </a:xfrm>
          <a:prstGeom prst="rect">
            <a:avLst/>
          </a:prstGeom>
          <a:noFill/>
        </p:spPr>
        <p:txBody>
          <a:bodyPr wrap="square" rtlCol="0">
            <a:spAutoFit/>
          </a:bodyPr>
          <a:lstStyle/>
          <a:p>
            <a:pPr algn="ctr">
              <a:lnSpc>
                <a:spcPct val="80000"/>
              </a:lnSpc>
            </a:pPr>
            <a:r>
              <a:rPr lang="en-GB" sz="8800" dirty="0">
                <a:solidFill>
                  <a:srgbClr val="FFC000"/>
                </a:solidFill>
                <a:effectLst>
                  <a:outerShdw blurRad="38100" dist="38100" dir="2700000" algn="tl">
                    <a:srgbClr val="000000">
                      <a:alpha val="43137"/>
                    </a:srgbClr>
                  </a:outerShdw>
                </a:effectLst>
                <a:latin typeface="Copperplate Gothic Bold" panose="020E0705020206020404" pitchFamily="34" charset="0"/>
              </a:rPr>
              <a:t>MESSAGE</a:t>
            </a:r>
          </a:p>
        </p:txBody>
      </p:sp>
      <p:sp>
        <p:nvSpPr>
          <p:cNvPr id="11" name="Rectangle 10">
            <a:extLst>
              <a:ext uri="{FF2B5EF4-FFF2-40B4-BE49-F238E27FC236}">
                <a16:creationId xmlns:a16="http://schemas.microsoft.com/office/drawing/2014/main" id="{A9E4CD44-551D-08EC-9A1C-62D1C1F3BDDA}"/>
              </a:ext>
            </a:extLst>
          </p:cNvPr>
          <p:cNvSpPr/>
          <p:nvPr/>
        </p:nvSpPr>
        <p:spPr>
          <a:xfrm>
            <a:off x="6876116" y="853359"/>
            <a:ext cx="5148683" cy="5148683"/>
          </a:xfrm>
          <a:prstGeom prst="rect">
            <a:avLst/>
          </a:prstGeom>
          <a:noFill/>
          <a:ln w="571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9339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FBB0674-4B1E-A067-239F-EAFDCAE836E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1A2ED14-0F47-9EA0-E7D2-66B866EDBD9C}"/>
              </a:ext>
            </a:extLst>
          </p:cNvPr>
          <p:cNvSpPr txBox="1"/>
          <p:nvPr/>
        </p:nvSpPr>
        <p:spPr>
          <a:xfrm>
            <a:off x="296213" y="189092"/>
            <a:ext cx="11733861" cy="1186928"/>
          </a:xfrm>
          <a:prstGeom prst="rect">
            <a:avLst/>
          </a:prstGeom>
          <a:noFill/>
        </p:spPr>
        <p:txBody>
          <a:bodyPr wrap="square" rtlCol="0">
            <a:spAutoFit/>
          </a:bodyPr>
          <a:lstStyle/>
          <a:p>
            <a:pPr>
              <a:lnSpc>
                <a:spcPct val="80000"/>
              </a:lnSpc>
              <a:spcAft>
                <a:spcPts val="600"/>
              </a:spcAft>
            </a:pPr>
            <a:r>
              <a:rPr lang="en-GB" sz="44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III. 	MODERN ERROR: SIGNS WITHOUT 	SUBSTANCE</a:t>
            </a:r>
            <a:endParaRPr lang="en-GB" sz="44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52EDE7B-FB67-9475-D694-0EE3B0C62847}"/>
              </a:ext>
            </a:extLst>
          </p:cNvPr>
          <p:cNvSpPr txBox="1"/>
          <p:nvPr/>
        </p:nvSpPr>
        <p:spPr>
          <a:xfrm>
            <a:off x="296214" y="1229821"/>
            <a:ext cx="11500834" cy="5509200"/>
          </a:xfrm>
          <a:prstGeom prst="rect">
            <a:avLst/>
          </a:prstGeom>
          <a:noFill/>
        </p:spPr>
        <p:txBody>
          <a:bodyPr wrap="square" rtlCol="0">
            <a:spAutoFit/>
          </a:bodyPr>
          <a:lstStyle/>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 Many Pastors Focus on Signs 	Without Preaching the Word </a:t>
            </a:r>
          </a:p>
          <a:p>
            <a:pPr>
              <a:lnSpc>
                <a:spcPct val="80000"/>
              </a:lnSpc>
              <a:spcAft>
                <a:spcPts val="600"/>
              </a:spcAft>
            </a:pPr>
            <a:endParaRPr lang="en-GB" sz="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“Oga Pastor, after the power display, what next?” 2 Timothy 4:3-4 Some ministries hold members captive with signs, without giving them the truth that sets free (John 8:32).</a:t>
            </a:r>
          </a:p>
        </p:txBody>
      </p:sp>
    </p:spTree>
    <p:extLst>
      <p:ext uri="{BB962C8B-B14F-4D97-AF65-F5344CB8AC3E}">
        <p14:creationId xmlns:p14="http://schemas.microsoft.com/office/powerpoint/2010/main" val="398646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39B49A8-BA03-91EE-FE52-85896C5D8FB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C44336B-821B-AAD7-BE13-846CCF21EA39}"/>
              </a:ext>
            </a:extLst>
          </p:cNvPr>
          <p:cNvSpPr txBox="1"/>
          <p:nvPr/>
        </p:nvSpPr>
        <p:spPr>
          <a:xfrm>
            <a:off x="296214" y="628246"/>
            <a:ext cx="11500834" cy="2326791"/>
          </a:xfrm>
          <a:prstGeom prst="rect">
            <a:avLst/>
          </a:prstGeom>
          <a:noFill/>
        </p:spPr>
        <p:txBody>
          <a:bodyPr wrap="square" rtlCol="0">
            <a:spAutoFit/>
          </a:bodyPr>
          <a:lstStyle/>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b. The Real Evidence God Is With 	You: The Message john 17:8, 	Mark 	16:20. </a:t>
            </a:r>
          </a:p>
        </p:txBody>
      </p:sp>
    </p:spTree>
    <p:extLst>
      <p:ext uri="{BB962C8B-B14F-4D97-AF65-F5344CB8AC3E}">
        <p14:creationId xmlns:p14="http://schemas.microsoft.com/office/powerpoint/2010/main" val="32637189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EE8A4B2C-BC9A-D86D-256B-A2AEDF39369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7F4A78F-4175-5AFA-65CB-2D54D68DD623}"/>
              </a:ext>
            </a:extLst>
          </p:cNvPr>
          <p:cNvSpPr txBox="1"/>
          <p:nvPr/>
        </p:nvSpPr>
        <p:spPr>
          <a:xfrm>
            <a:off x="296213" y="189092"/>
            <a:ext cx="11733861" cy="695511"/>
          </a:xfrm>
          <a:prstGeom prst="rect">
            <a:avLst/>
          </a:prstGeom>
          <a:noFill/>
        </p:spPr>
        <p:txBody>
          <a:bodyPr wrap="square" rtlCol="0">
            <a:spAutoFit/>
          </a:bodyPr>
          <a:lstStyle/>
          <a:p>
            <a:pPr>
              <a:lnSpc>
                <a:spcPct val="80000"/>
              </a:lnSpc>
              <a:spcAft>
                <a:spcPts val="600"/>
              </a:spcAft>
            </a:pPr>
            <a:r>
              <a:rPr lang="en-GB" sz="48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 IV. WHAT IS THE MESSAGE? </a:t>
            </a:r>
            <a:endParaRPr lang="en-GB" sz="4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3AF7CA97-EF9F-9134-D337-2E5AC9E63064}"/>
              </a:ext>
            </a:extLst>
          </p:cNvPr>
          <p:cNvSpPr txBox="1"/>
          <p:nvPr/>
        </p:nvSpPr>
        <p:spPr>
          <a:xfrm>
            <a:off x="296214" y="1061380"/>
            <a:ext cx="11500834" cy="5736955"/>
          </a:xfrm>
          <a:prstGeom prst="rect">
            <a:avLst/>
          </a:prstGeom>
          <a:noFill/>
        </p:spPr>
        <p:txBody>
          <a:bodyPr wrap="square" rtlCol="0">
            <a:spAutoFit/>
          </a:bodyPr>
          <a:lstStyle/>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Exodus 9:1 </a:t>
            </a:r>
          </a:p>
          <a:p>
            <a:pPr>
              <a:lnSpc>
                <a:spcPct val="80000"/>
              </a:lnSpc>
              <a:spcAft>
                <a:spcPts val="600"/>
              </a:spcAft>
            </a:pPr>
            <a:endParaRPr lang="en-GB" sz="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80000"/>
              </a:lnSpc>
              <a:spcAft>
                <a:spcPts val="600"/>
              </a:spcAft>
            </a:pPr>
            <a:r>
              <a:rPr lang="en-GB" sz="6000" dirty="0">
                <a:solidFill>
                  <a:srgbClr val="FFFF00"/>
                </a:solidFill>
                <a:latin typeface="Calibri" panose="020F0502020204030204" pitchFamily="34" charset="0"/>
                <a:ea typeface="Calibri" panose="020F0502020204030204" pitchFamily="34" charset="0"/>
                <a:cs typeface="Times New Roman" panose="02020603050405020304" pitchFamily="18" charset="0"/>
              </a:rPr>
              <a:t>SEMON NOTE: </a:t>
            </a: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God is not just showing power—He is calling people out of Egypt (sin, bondage) into worship in Spirit and truth. </a:t>
            </a:r>
          </a:p>
          <a:p>
            <a:pPr>
              <a:lnSpc>
                <a:spcPct val="80000"/>
              </a:lnSpc>
              <a:spcAft>
                <a:spcPts val="600"/>
              </a:spcAft>
            </a:pPr>
            <a:endParaRPr lang="en-GB" sz="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b. 	Christ is the Message Heb. 1:1-2. 	Acts 10:36. Acts 4:12.  </a:t>
            </a:r>
          </a:p>
        </p:txBody>
      </p:sp>
    </p:spTree>
    <p:extLst>
      <p:ext uri="{BB962C8B-B14F-4D97-AF65-F5344CB8AC3E}">
        <p14:creationId xmlns:p14="http://schemas.microsoft.com/office/powerpoint/2010/main" val="2447465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7A5D0AAF-049C-1959-67DA-F79B3113D21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2366E5A-ACFD-1F4D-0FCB-1FAE0007A601}"/>
              </a:ext>
            </a:extLst>
          </p:cNvPr>
          <p:cNvSpPr txBox="1"/>
          <p:nvPr/>
        </p:nvSpPr>
        <p:spPr>
          <a:xfrm>
            <a:off x="296214" y="459805"/>
            <a:ext cx="11500834" cy="4942892"/>
          </a:xfrm>
          <a:prstGeom prst="rect">
            <a:avLst/>
          </a:prstGeom>
          <a:noFill/>
        </p:spPr>
        <p:txBody>
          <a:bodyPr wrap="square" rtlCol="0">
            <a:spAutoFit/>
          </a:bodyPr>
          <a:lstStyle/>
          <a:p>
            <a:pPr>
              <a:lnSpc>
                <a:spcPct val="80000"/>
              </a:lnSpc>
              <a:spcAft>
                <a:spcPts val="600"/>
              </a:spcAft>
            </a:pPr>
            <a:r>
              <a:rPr lang="en-GB" sz="60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CONCLUSION: </a:t>
            </a:r>
            <a:r>
              <a:rPr lang="en-GB" sz="6000" dirty="0">
                <a:solidFill>
                  <a:schemeClr val="bg1"/>
                </a:solidFill>
                <a:latin typeface="Copperplate Gothic Bold" panose="020E0705020206020404" pitchFamily="34" charset="0"/>
                <a:ea typeface="Calibri" panose="020F0502020204030204" pitchFamily="34" charset="0"/>
                <a:cs typeface="Times New Roman" panose="02020603050405020304" pitchFamily="18" charset="0"/>
              </a:rPr>
              <a:t>FOCUS ON THE MESSAGE </a:t>
            </a:r>
          </a:p>
          <a:p>
            <a:pPr>
              <a:lnSpc>
                <a:spcPct val="80000"/>
              </a:lnSpc>
              <a:spcAft>
                <a:spcPts val="600"/>
              </a:spcAft>
            </a:pPr>
            <a:endParaRPr lang="en-GB"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Signs are temporary; the Word is eternal (Isaiah 40:8). Let us not be among those who follow signs, but never obey the voice of God.</a:t>
            </a:r>
          </a:p>
        </p:txBody>
      </p:sp>
    </p:spTree>
    <p:extLst>
      <p:ext uri="{BB962C8B-B14F-4D97-AF65-F5344CB8AC3E}">
        <p14:creationId xmlns:p14="http://schemas.microsoft.com/office/powerpoint/2010/main" val="1457227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543D464-4291-C4C2-99B6-E1A6720BF99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C64B86C-EF71-B749-557A-C0C6652839ED}"/>
              </a:ext>
            </a:extLst>
          </p:cNvPr>
          <p:cNvSpPr txBox="1"/>
          <p:nvPr/>
        </p:nvSpPr>
        <p:spPr>
          <a:xfrm>
            <a:off x="296213" y="189092"/>
            <a:ext cx="11733861" cy="2326791"/>
          </a:xfrm>
          <a:prstGeom prst="rect">
            <a:avLst/>
          </a:prstGeom>
          <a:noFill/>
        </p:spPr>
        <p:txBody>
          <a:bodyPr wrap="square" rtlCol="0">
            <a:spAutoFit/>
          </a:bodyPr>
          <a:lstStyle/>
          <a:p>
            <a:pPr>
              <a:lnSpc>
                <a:spcPct val="80000"/>
              </a:lnSpc>
              <a:spcAft>
                <a:spcPts val="600"/>
              </a:spcAft>
            </a:pPr>
            <a:r>
              <a:rPr lang="en-GB" sz="48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Text : </a:t>
            </a: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Marks 16:17-18, Rom. 15:17-19, 1 Corinthians 2:4-5, Hebrews 2:4. John 4:48. Exodus 6:11–12 </a:t>
            </a:r>
          </a:p>
        </p:txBody>
      </p:sp>
      <p:sp>
        <p:nvSpPr>
          <p:cNvPr id="2" name="TextBox 1">
            <a:extLst>
              <a:ext uri="{FF2B5EF4-FFF2-40B4-BE49-F238E27FC236}">
                <a16:creationId xmlns:a16="http://schemas.microsoft.com/office/drawing/2014/main" id="{AACA3995-1468-2717-E1D3-8A3EA74EE6FF}"/>
              </a:ext>
            </a:extLst>
          </p:cNvPr>
          <p:cNvSpPr txBox="1"/>
          <p:nvPr/>
        </p:nvSpPr>
        <p:spPr>
          <a:xfrm>
            <a:off x="296214" y="2703689"/>
            <a:ext cx="11500834" cy="3733330"/>
          </a:xfrm>
          <a:prstGeom prst="rect">
            <a:avLst/>
          </a:prstGeom>
          <a:noFill/>
        </p:spPr>
        <p:txBody>
          <a:bodyPr wrap="square" rtlCol="0">
            <a:spAutoFit/>
          </a:bodyPr>
          <a:lstStyle/>
          <a:p>
            <a:pPr>
              <a:lnSpc>
                <a:spcPct val="80000"/>
              </a:lnSpc>
              <a:spcAft>
                <a:spcPts val="600"/>
              </a:spcAft>
            </a:pPr>
            <a:r>
              <a:rPr lang="en-GB" sz="48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INTRODUCTION:</a:t>
            </a:r>
            <a:r>
              <a:rPr lang="en-GB" sz="4800" dirty="0">
                <a:solidFill>
                  <a:srgbClr val="FFFF00"/>
                </a:solidFill>
                <a:latin typeface="Calibri" panose="020F0502020204030204" pitchFamily="34" charset="0"/>
                <a:ea typeface="Calibri" panose="020F0502020204030204" pitchFamily="34" charset="0"/>
                <a:cs typeface="Times New Roman" panose="02020603050405020304" pitchFamily="18" charset="0"/>
              </a:rPr>
              <a:t> </a:t>
            </a:r>
          </a:p>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Both Moses and magicians performed signs—but only one had the true message from God. Signs attract, but the message transforms. </a:t>
            </a:r>
          </a:p>
        </p:txBody>
      </p:sp>
    </p:spTree>
    <p:extLst>
      <p:ext uri="{BB962C8B-B14F-4D97-AF65-F5344CB8AC3E}">
        <p14:creationId xmlns:p14="http://schemas.microsoft.com/office/powerpoint/2010/main" val="2576670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6C50584-4586-ECF6-F8D8-D069E039301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D0FD7C3-1366-7488-C4B2-077D2E5D15D8}"/>
              </a:ext>
            </a:extLst>
          </p:cNvPr>
          <p:cNvSpPr txBox="1"/>
          <p:nvPr/>
        </p:nvSpPr>
        <p:spPr>
          <a:xfrm>
            <a:off x="296214" y="131939"/>
            <a:ext cx="11500834" cy="6758773"/>
          </a:xfrm>
          <a:prstGeom prst="rect">
            <a:avLst/>
          </a:prstGeom>
          <a:noFill/>
        </p:spPr>
        <p:txBody>
          <a:bodyPr wrap="square" rtlCol="0">
            <a:spAutoFit/>
          </a:bodyPr>
          <a:lstStyle/>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Many have become obsessed with signs, ignoring the real message God is communicating. This is where denomination miss it. The wonders and signs are not the message but an attraction but many have left the message and focus on the signs. Permit me to say that signs do not save but the message saves. …</a:t>
            </a:r>
          </a:p>
        </p:txBody>
      </p:sp>
    </p:spTree>
    <p:extLst>
      <p:ext uri="{BB962C8B-B14F-4D97-AF65-F5344CB8AC3E}">
        <p14:creationId xmlns:p14="http://schemas.microsoft.com/office/powerpoint/2010/main" val="1254272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C56D8587-2E0D-B48C-6514-F6207ADC500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34E0B3C-F75F-62D0-4081-97DAF0701FFA}"/>
              </a:ext>
            </a:extLst>
          </p:cNvPr>
          <p:cNvSpPr txBox="1"/>
          <p:nvPr/>
        </p:nvSpPr>
        <p:spPr>
          <a:xfrm>
            <a:off x="296214" y="131939"/>
            <a:ext cx="11500834" cy="6758773"/>
          </a:xfrm>
          <a:prstGeom prst="rect">
            <a:avLst/>
          </a:prstGeom>
          <a:noFill/>
        </p:spPr>
        <p:txBody>
          <a:bodyPr wrap="square" rtlCol="0">
            <a:spAutoFit/>
          </a:bodyPr>
          <a:lstStyle/>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…What is the message </a:t>
            </a:r>
            <a:r>
              <a:rPr lang="en-GB" sz="60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oga</a:t>
            </a: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pastor, don't only show us the signs, after the display of powers </a:t>
            </a:r>
            <a:r>
              <a:rPr lang="en-GB" sz="60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oga</a:t>
            </a: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pastor, what next? The message is let my people go that they may worship me in truth and spirit. Many pastors in the word has cage their members with signs and wonders. Oga pastor the evident God is with you is not...</a:t>
            </a:r>
          </a:p>
        </p:txBody>
      </p:sp>
    </p:spTree>
    <p:extLst>
      <p:ext uri="{BB962C8B-B14F-4D97-AF65-F5344CB8AC3E}">
        <p14:creationId xmlns:p14="http://schemas.microsoft.com/office/powerpoint/2010/main" val="3147320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B45C8F1-0AC3-56A4-C030-3273EE2B649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E1A745-8EEB-0567-2053-91C0836B0DA1}"/>
              </a:ext>
            </a:extLst>
          </p:cNvPr>
          <p:cNvSpPr txBox="1"/>
          <p:nvPr/>
        </p:nvSpPr>
        <p:spPr>
          <a:xfrm>
            <a:off x="296214" y="131939"/>
            <a:ext cx="11500834" cy="3804118"/>
          </a:xfrm>
          <a:prstGeom prst="rect">
            <a:avLst/>
          </a:prstGeom>
          <a:noFill/>
        </p:spPr>
        <p:txBody>
          <a:bodyPr wrap="square" rtlCol="0">
            <a:spAutoFit/>
          </a:bodyPr>
          <a:lstStyle/>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the signs only but the Message. The message comes before the signs. My sermon topic here is focus on the message not the signs. Deuteronomy 13:1-4. </a:t>
            </a:r>
          </a:p>
        </p:txBody>
      </p:sp>
      <p:sp>
        <p:nvSpPr>
          <p:cNvPr id="3" name="TextBox 2">
            <a:extLst>
              <a:ext uri="{FF2B5EF4-FFF2-40B4-BE49-F238E27FC236}">
                <a16:creationId xmlns:a16="http://schemas.microsoft.com/office/drawing/2014/main" id="{CBFE1B30-0D10-09A1-618B-2BE98594CA7D}"/>
              </a:ext>
            </a:extLst>
          </p:cNvPr>
          <p:cNvSpPr txBox="1"/>
          <p:nvPr/>
        </p:nvSpPr>
        <p:spPr>
          <a:xfrm>
            <a:off x="296213" y="3960992"/>
            <a:ext cx="11733861" cy="3065455"/>
          </a:xfrm>
          <a:prstGeom prst="rect">
            <a:avLst/>
          </a:prstGeom>
          <a:noFill/>
        </p:spPr>
        <p:txBody>
          <a:bodyPr wrap="square" rtlCol="0">
            <a:spAutoFit/>
          </a:bodyPr>
          <a:lstStyle/>
          <a:p>
            <a:pPr>
              <a:lnSpc>
                <a:spcPct val="80000"/>
              </a:lnSpc>
              <a:spcAft>
                <a:spcPts val="600"/>
              </a:spcAft>
            </a:pPr>
            <a:r>
              <a:rPr lang="en-GB" sz="48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Sermon Note: </a:t>
            </a: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every sign and wonder either comes from God (Acts 5:12), man (Mathew 24:24) or devil. (Exodus 7:11-12) </a:t>
            </a:r>
          </a:p>
        </p:txBody>
      </p:sp>
    </p:spTree>
    <p:extLst>
      <p:ext uri="{BB962C8B-B14F-4D97-AF65-F5344CB8AC3E}">
        <p14:creationId xmlns:p14="http://schemas.microsoft.com/office/powerpoint/2010/main" val="2393247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7883510-BEC2-1351-F192-8E2F5B2D8EA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ABF83C9-EB66-EC75-6C61-19F946C81051}"/>
              </a:ext>
            </a:extLst>
          </p:cNvPr>
          <p:cNvSpPr txBox="1"/>
          <p:nvPr/>
        </p:nvSpPr>
        <p:spPr>
          <a:xfrm>
            <a:off x="296213" y="189092"/>
            <a:ext cx="11733861" cy="695511"/>
          </a:xfrm>
          <a:prstGeom prst="rect">
            <a:avLst/>
          </a:prstGeom>
          <a:noFill/>
        </p:spPr>
        <p:txBody>
          <a:bodyPr wrap="square" rtlCol="0">
            <a:spAutoFit/>
          </a:bodyPr>
          <a:lstStyle/>
          <a:p>
            <a:pPr>
              <a:lnSpc>
                <a:spcPct val="80000"/>
              </a:lnSpc>
              <a:spcAft>
                <a:spcPts val="600"/>
              </a:spcAft>
            </a:pPr>
            <a:r>
              <a:rPr lang="en-GB" sz="48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I . SIGNS ARE NOT THE MESSAGE</a:t>
            </a:r>
            <a:endPar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70985412-A779-8530-D094-FE775B14E5FC}"/>
              </a:ext>
            </a:extLst>
          </p:cNvPr>
          <p:cNvSpPr txBox="1"/>
          <p:nvPr/>
        </p:nvSpPr>
        <p:spPr>
          <a:xfrm>
            <a:off x="296214" y="965129"/>
            <a:ext cx="11500834" cy="5813899"/>
          </a:xfrm>
          <a:prstGeom prst="rect">
            <a:avLst/>
          </a:prstGeom>
          <a:noFill/>
        </p:spPr>
        <p:txBody>
          <a:bodyPr wrap="square" rtlCol="0">
            <a:spAutoFit/>
          </a:bodyPr>
          <a:lstStyle/>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a. 	Signs Draw Attention, but They 	Are Not the End Goal John 6:26 </a:t>
            </a:r>
          </a:p>
          <a:p>
            <a:pPr>
              <a:lnSpc>
                <a:spcPct val="80000"/>
              </a:lnSpc>
              <a:spcAft>
                <a:spcPts val="600"/>
              </a:spcAft>
            </a:pPr>
            <a:endParaRPr lang="en-GB" sz="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b. 	Signs can be counterfeited; the 	message cannot . Exodus 7:11. </a:t>
            </a:r>
          </a:p>
          <a:p>
            <a:pPr>
              <a:lnSpc>
                <a:spcPct val="80000"/>
              </a:lnSpc>
              <a:spcAft>
                <a:spcPts val="600"/>
              </a:spcAft>
            </a:pPr>
            <a:endParaRPr lang="en-GB" sz="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C . Signs can be misleading if not 	anchored to truth Matt. 24:24, </a:t>
            </a:r>
          </a:p>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2 Thessalonians 2:9-10</a:t>
            </a:r>
          </a:p>
        </p:txBody>
      </p:sp>
    </p:spTree>
    <p:extLst>
      <p:ext uri="{BB962C8B-B14F-4D97-AF65-F5344CB8AC3E}">
        <p14:creationId xmlns:p14="http://schemas.microsoft.com/office/powerpoint/2010/main" val="36389414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6B9B2B8-E2C9-3BAC-11ED-D8C3E48FB5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916B4D4-2BF5-D832-A7F8-26252AAE2146}"/>
              </a:ext>
            </a:extLst>
          </p:cNvPr>
          <p:cNvSpPr txBox="1"/>
          <p:nvPr/>
        </p:nvSpPr>
        <p:spPr>
          <a:xfrm>
            <a:off x="296214" y="315428"/>
            <a:ext cx="11500834" cy="2326791"/>
          </a:xfrm>
          <a:prstGeom prst="rect">
            <a:avLst/>
          </a:prstGeom>
          <a:noFill/>
        </p:spPr>
        <p:txBody>
          <a:bodyPr wrap="square" rtlCol="0">
            <a:spAutoFit/>
          </a:bodyPr>
          <a:lstStyle/>
          <a:p>
            <a:pPr>
              <a:lnSpc>
                <a:spcPct val="80000"/>
              </a:lnSpc>
              <a:spcAft>
                <a:spcPts val="600"/>
              </a:spcAft>
            </a:pPr>
            <a:r>
              <a:rPr lang="en-GB" sz="60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Sermon Note: </a:t>
            </a: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Not all signs are from God. Don't be led by signs—be led by the Word. . </a:t>
            </a:r>
          </a:p>
        </p:txBody>
      </p:sp>
    </p:spTree>
    <p:extLst>
      <p:ext uri="{BB962C8B-B14F-4D97-AF65-F5344CB8AC3E}">
        <p14:creationId xmlns:p14="http://schemas.microsoft.com/office/powerpoint/2010/main" val="97710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6A1C1F7-619D-0107-621B-F3A9BB5B33CB}"/>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149DD15-0677-FED7-9501-31591FC8A4D2}"/>
              </a:ext>
            </a:extLst>
          </p:cNvPr>
          <p:cNvSpPr txBox="1"/>
          <p:nvPr/>
        </p:nvSpPr>
        <p:spPr>
          <a:xfrm>
            <a:off x="296213" y="189092"/>
            <a:ext cx="11733861" cy="595035"/>
          </a:xfrm>
          <a:prstGeom prst="rect">
            <a:avLst/>
          </a:prstGeom>
          <a:noFill/>
        </p:spPr>
        <p:txBody>
          <a:bodyPr wrap="square" rtlCol="0">
            <a:spAutoFit/>
          </a:bodyPr>
          <a:lstStyle/>
          <a:p>
            <a:pPr>
              <a:lnSpc>
                <a:spcPct val="80000"/>
              </a:lnSpc>
              <a:spcAft>
                <a:spcPts val="600"/>
              </a:spcAft>
            </a:pPr>
            <a:r>
              <a:rPr lang="en-GB" sz="40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II . THE MESSAGE IS THE TRUE POWER</a:t>
            </a:r>
            <a:endParaRPr lang="en-GB" sz="4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A6A90E0A-C490-CE8E-75D7-0A47C6E1678F}"/>
              </a:ext>
            </a:extLst>
          </p:cNvPr>
          <p:cNvSpPr txBox="1"/>
          <p:nvPr/>
        </p:nvSpPr>
        <p:spPr>
          <a:xfrm>
            <a:off x="296214" y="844813"/>
            <a:ext cx="11500834" cy="5660011"/>
          </a:xfrm>
          <a:prstGeom prst="rect">
            <a:avLst/>
          </a:prstGeom>
          <a:noFill/>
        </p:spPr>
        <p:txBody>
          <a:bodyPr wrap="square" rtlCol="0">
            <a:spAutoFit/>
          </a:bodyPr>
          <a:lstStyle/>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a . The Message Comes First Exodus 	5:1 Before any signs, God gave 	Moses the message. The signs 	were meant to support the 	message, not to replace it. </a:t>
            </a:r>
          </a:p>
          <a:p>
            <a:pPr>
              <a:lnSpc>
                <a:spcPct val="80000"/>
              </a:lnSpc>
              <a:spcAft>
                <a:spcPts val="600"/>
              </a:spcAft>
            </a:pPr>
            <a:endParaRPr lang="en-GB" sz="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80000"/>
              </a:lnSpc>
              <a:spcAft>
                <a:spcPts val="600"/>
              </a:spcAft>
            </a:pPr>
            <a:endParaRPr lang="en-GB" sz="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80000"/>
              </a:lnSpc>
              <a:spcAft>
                <a:spcPts val="600"/>
              </a:spcAft>
            </a:pP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b. The Message Saves, Not the Signs  	Romans 1:16.  1 Corinth. 1:21-23.  </a:t>
            </a:r>
          </a:p>
        </p:txBody>
      </p:sp>
    </p:spTree>
    <p:extLst>
      <p:ext uri="{BB962C8B-B14F-4D97-AF65-F5344CB8AC3E}">
        <p14:creationId xmlns:p14="http://schemas.microsoft.com/office/powerpoint/2010/main" val="2081229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EBC10B81-39A2-A667-64DB-863D48AE97D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1CA9121-592F-4F30-3B03-9C4F4DCAAA96}"/>
              </a:ext>
            </a:extLst>
          </p:cNvPr>
          <p:cNvSpPr txBox="1"/>
          <p:nvPr/>
        </p:nvSpPr>
        <p:spPr>
          <a:xfrm>
            <a:off x="296214" y="363553"/>
            <a:ext cx="11500834" cy="2326791"/>
          </a:xfrm>
          <a:prstGeom prst="rect">
            <a:avLst/>
          </a:prstGeom>
          <a:noFill/>
        </p:spPr>
        <p:txBody>
          <a:bodyPr wrap="square" rtlCol="0">
            <a:spAutoFit/>
          </a:bodyPr>
          <a:lstStyle/>
          <a:p>
            <a:pPr>
              <a:lnSpc>
                <a:spcPct val="80000"/>
              </a:lnSpc>
              <a:spcAft>
                <a:spcPts val="600"/>
              </a:spcAft>
            </a:pPr>
            <a:r>
              <a:rPr lang="en-GB" sz="6000" dirty="0">
                <a:solidFill>
                  <a:srgbClr val="FFFF00"/>
                </a:solidFill>
                <a:latin typeface="Copperplate Gothic Bold" panose="020E0705020206020404" pitchFamily="34" charset="0"/>
                <a:ea typeface="Calibri" panose="020F0502020204030204" pitchFamily="34" charset="0"/>
                <a:cs typeface="Times New Roman" panose="02020603050405020304" pitchFamily="18" charset="0"/>
              </a:rPr>
              <a:t>Sermon note: </a:t>
            </a:r>
            <a:r>
              <a:rPr lang="en-GB" sz="6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Many are excited by signs, but signs do not save—the gospel message does.</a:t>
            </a:r>
          </a:p>
        </p:txBody>
      </p:sp>
    </p:spTree>
    <p:extLst>
      <p:ext uri="{BB962C8B-B14F-4D97-AF65-F5344CB8AC3E}">
        <p14:creationId xmlns:p14="http://schemas.microsoft.com/office/powerpoint/2010/main" val="1095045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1786</TotalTime>
  <Words>584</Words>
  <Application>Microsoft Office PowerPoint</Application>
  <PresentationFormat>Widescreen</PresentationFormat>
  <Paragraphs>40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SUBMACHINE</cp:lastModifiedBy>
  <cp:revision>43</cp:revision>
  <dcterms:created xsi:type="dcterms:W3CDTF">2025-04-26T22:44:26Z</dcterms:created>
  <dcterms:modified xsi:type="dcterms:W3CDTF">2025-07-27T07:47:51Z</dcterms:modified>
</cp:coreProperties>
</file>