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9" r:id="rId5"/>
    <p:sldId id="259" r:id="rId6"/>
    <p:sldId id="271" r:id="rId7"/>
    <p:sldId id="272" r:id="rId8"/>
    <p:sldId id="260" r:id="rId9"/>
    <p:sldId id="273" r:id="rId10"/>
    <p:sldId id="261" r:id="rId11"/>
    <p:sldId id="274" r:id="rId12"/>
    <p:sldId id="275" r:id="rId13"/>
    <p:sldId id="262" r:id="rId14"/>
    <p:sldId id="263" r:id="rId15"/>
    <p:sldId id="276" r:id="rId16"/>
    <p:sldId id="277" r:id="rId17"/>
    <p:sldId id="264" r:id="rId18"/>
    <p:sldId id="265" r:id="rId19"/>
    <p:sldId id="266" r:id="rId20"/>
    <p:sldId id="279" r:id="rId21"/>
    <p:sldId id="267" r:id="rId22"/>
    <p:sldId id="280" r:id="rId23"/>
    <p:sldId id="268"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03" d="100"/>
          <a:sy n="103" d="100"/>
        </p:scale>
        <p:origin x="138" y="24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93DECE2F-2AE0-47DC-8880-269F07A6AD27}" type="datetimeFigureOut">
              <a:rPr lang="en-GB" smtClean="0"/>
              <a:t>09/03/2025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DBCF0BC-B2D0-4269-B169-C9F353F4929E}" type="slidenum">
              <a:rPr lang="en-GB" smtClean="0"/>
              <a:t>‹#›</a:t>
            </a:fld>
            <a:endParaRPr lang="en-GB"/>
          </a:p>
        </p:txBody>
      </p:sp>
    </p:spTree>
    <p:extLst>
      <p:ext uri="{BB962C8B-B14F-4D97-AF65-F5344CB8AC3E}">
        <p14:creationId xmlns:p14="http://schemas.microsoft.com/office/powerpoint/2010/main" val="26111793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3DECE2F-2AE0-47DC-8880-269F07A6AD27}" type="datetimeFigureOut">
              <a:rPr lang="en-GB" smtClean="0"/>
              <a:t>09/03/2025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DBCF0BC-B2D0-4269-B169-C9F353F4929E}" type="slidenum">
              <a:rPr lang="en-GB" smtClean="0"/>
              <a:t>‹#›</a:t>
            </a:fld>
            <a:endParaRPr lang="en-GB"/>
          </a:p>
        </p:txBody>
      </p:sp>
    </p:spTree>
    <p:extLst>
      <p:ext uri="{BB962C8B-B14F-4D97-AF65-F5344CB8AC3E}">
        <p14:creationId xmlns:p14="http://schemas.microsoft.com/office/powerpoint/2010/main" val="33908309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3DECE2F-2AE0-47DC-8880-269F07A6AD27}" type="datetimeFigureOut">
              <a:rPr lang="en-GB" smtClean="0"/>
              <a:t>09/03/2025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DBCF0BC-B2D0-4269-B169-C9F353F4929E}" type="slidenum">
              <a:rPr lang="en-GB" smtClean="0"/>
              <a:t>‹#›</a:t>
            </a:fld>
            <a:endParaRPr lang="en-GB"/>
          </a:p>
        </p:txBody>
      </p:sp>
    </p:spTree>
    <p:extLst>
      <p:ext uri="{BB962C8B-B14F-4D97-AF65-F5344CB8AC3E}">
        <p14:creationId xmlns:p14="http://schemas.microsoft.com/office/powerpoint/2010/main" val="5682346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3DECE2F-2AE0-47DC-8880-269F07A6AD27}" type="datetimeFigureOut">
              <a:rPr lang="en-GB" smtClean="0"/>
              <a:t>09/03/2025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DBCF0BC-B2D0-4269-B169-C9F353F4929E}" type="slidenum">
              <a:rPr lang="en-GB" smtClean="0"/>
              <a:t>‹#›</a:t>
            </a:fld>
            <a:endParaRPr lang="en-GB"/>
          </a:p>
        </p:txBody>
      </p:sp>
    </p:spTree>
    <p:extLst>
      <p:ext uri="{BB962C8B-B14F-4D97-AF65-F5344CB8AC3E}">
        <p14:creationId xmlns:p14="http://schemas.microsoft.com/office/powerpoint/2010/main" val="6717293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3DECE2F-2AE0-47DC-8880-269F07A6AD27}" type="datetimeFigureOut">
              <a:rPr lang="en-GB" smtClean="0"/>
              <a:t>09/03/2025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DBCF0BC-B2D0-4269-B169-C9F353F4929E}" type="slidenum">
              <a:rPr lang="en-GB" smtClean="0"/>
              <a:t>‹#›</a:t>
            </a:fld>
            <a:endParaRPr lang="en-GB"/>
          </a:p>
        </p:txBody>
      </p:sp>
    </p:spTree>
    <p:extLst>
      <p:ext uri="{BB962C8B-B14F-4D97-AF65-F5344CB8AC3E}">
        <p14:creationId xmlns:p14="http://schemas.microsoft.com/office/powerpoint/2010/main" val="17659549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93DECE2F-2AE0-47DC-8880-269F07A6AD27}" type="datetimeFigureOut">
              <a:rPr lang="en-GB" smtClean="0"/>
              <a:t>09/03/2025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DBCF0BC-B2D0-4269-B169-C9F353F4929E}" type="slidenum">
              <a:rPr lang="en-GB" smtClean="0"/>
              <a:t>‹#›</a:t>
            </a:fld>
            <a:endParaRPr lang="en-GB"/>
          </a:p>
        </p:txBody>
      </p:sp>
    </p:spTree>
    <p:extLst>
      <p:ext uri="{BB962C8B-B14F-4D97-AF65-F5344CB8AC3E}">
        <p14:creationId xmlns:p14="http://schemas.microsoft.com/office/powerpoint/2010/main" val="35562096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93DECE2F-2AE0-47DC-8880-269F07A6AD27}" type="datetimeFigureOut">
              <a:rPr lang="en-GB" smtClean="0"/>
              <a:t>09/03/2025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DBCF0BC-B2D0-4269-B169-C9F353F4929E}" type="slidenum">
              <a:rPr lang="en-GB" smtClean="0"/>
              <a:t>‹#›</a:t>
            </a:fld>
            <a:endParaRPr lang="en-GB"/>
          </a:p>
        </p:txBody>
      </p:sp>
    </p:spTree>
    <p:extLst>
      <p:ext uri="{BB962C8B-B14F-4D97-AF65-F5344CB8AC3E}">
        <p14:creationId xmlns:p14="http://schemas.microsoft.com/office/powerpoint/2010/main" val="104472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93DECE2F-2AE0-47DC-8880-269F07A6AD27}" type="datetimeFigureOut">
              <a:rPr lang="en-GB" smtClean="0"/>
              <a:t>09/03/2025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DBCF0BC-B2D0-4269-B169-C9F353F4929E}" type="slidenum">
              <a:rPr lang="en-GB" smtClean="0"/>
              <a:t>‹#›</a:t>
            </a:fld>
            <a:endParaRPr lang="en-GB"/>
          </a:p>
        </p:txBody>
      </p:sp>
    </p:spTree>
    <p:extLst>
      <p:ext uri="{BB962C8B-B14F-4D97-AF65-F5344CB8AC3E}">
        <p14:creationId xmlns:p14="http://schemas.microsoft.com/office/powerpoint/2010/main" val="30913068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DECE2F-2AE0-47DC-8880-269F07A6AD27}" type="datetimeFigureOut">
              <a:rPr lang="en-GB" smtClean="0"/>
              <a:t>09/03/2025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DBCF0BC-B2D0-4269-B169-C9F353F4929E}" type="slidenum">
              <a:rPr lang="en-GB" smtClean="0"/>
              <a:t>‹#›</a:t>
            </a:fld>
            <a:endParaRPr lang="en-GB"/>
          </a:p>
        </p:txBody>
      </p:sp>
    </p:spTree>
    <p:extLst>
      <p:ext uri="{BB962C8B-B14F-4D97-AF65-F5344CB8AC3E}">
        <p14:creationId xmlns:p14="http://schemas.microsoft.com/office/powerpoint/2010/main" val="3622982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3DECE2F-2AE0-47DC-8880-269F07A6AD27}" type="datetimeFigureOut">
              <a:rPr lang="en-GB" smtClean="0"/>
              <a:t>09/03/2025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DBCF0BC-B2D0-4269-B169-C9F353F4929E}" type="slidenum">
              <a:rPr lang="en-GB" smtClean="0"/>
              <a:t>‹#›</a:t>
            </a:fld>
            <a:endParaRPr lang="en-GB"/>
          </a:p>
        </p:txBody>
      </p:sp>
    </p:spTree>
    <p:extLst>
      <p:ext uri="{BB962C8B-B14F-4D97-AF65-F5344CB8AC3E}">
        <p14:creationId xmlns:p14="http://schemas.microsoft.com/office/powerpoint/2010/main" val="13047059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3DECE2F-2AE0-47DC-8880-269F07A6AD27}" type="datetimeFigureOut">
              <a:rPr lang="en-GB" smtClean="0"/>
              <a:t>09/03/2025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DBCF0BC-B2D0-4269-B169-C9F353F4929E}" type="slidenum">
              <a:rPr lang="en-GB" smtClean="0"/>
              <a:t>‹#›</a:t>
            </a:fld>
            <a:endParaRPr lang="en-GB"/>
          </a:p>
        </p:txBody>
      </p:sp>
    </p:spTree>
    <p:extLst>
      <p:ext uri="{BB962C8B-B14F-4D97-AF65-F5344CB8AC3E}">
        <p14:creationId xmlns:p14="http://schemas.microsoft.com/office/powerpoint/2010/main" val="18606085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3DECE2F-2AE0-47DC-8880-269F07A6AD27}" type="datetimeFigureOut">
              <a:rPr lang="en-GB" smtClean="0"/>
              <a:t>09/03/2025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BCF0BC-B2D0-4269-B169-C9F353F4929E}" type="slidenum">
              <a:rPr lang="en-GB" smtClean="0"/>
              <a:t>‹#›</a:t>
            </a:fld>
            <a:endParaRPr lang="en-GB"/>
          </a:p>
        </p:txBody>
      </p:sp>
    </p:spTree>
    <p:extLst>
      <p:ext uri="{BB962C8B-B14F-4D97-AF65-F5344CB8AC3E}">
        <p14:creationId xmlns:p14="http://schemas.microsoft.com/office/powerpoint/2010/main" val="36507039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78172" y="2069715"/>
            <a:ext cx="11065079" cy="2387600"/>
          </a:xfrm>
        </p:spPr>
        <p:txBody>
          <a:bodyPr>
            <a:normAutofit/>
          </a:bodyPr>
          <a:lstStyle/>
          <a:p>
            <a:r>
              <a:rPr lang="en-US" b="1" dirty="0">
                <a:solidFill>
                  <a:srgbClr val="FFC000"/>
                </a:solidFill>
                <a:latin typeface="Verdana" panose="020B0604030504040204" pitchFamily="34" charset="0"/>
                <a:ea typeface="Verdana" panose="020B0604030504040204" pitchFamily="34" charset="0"/>
              </a:rPr>
              <a:t>Repentance from Dead Works </a:t>
            </a:r>
            <a:br>
              <a:rPr lang="en-US" b="1" dirty="0">
                <a:solidFill>
                  <a:srgbClr val="FFC000"/>
                </a:solidFill>
                <a:latin typeface="Verdana" panose="020B0604030504040204" pitchFamily="34" charset="0"/>
                <a:ea typeface="Verdana" panose="020B0604030504040204" pitchFamily="34" charset="0"/>
              </a:rPr>
            </a:br>
            <a:r>
              <a:rPr lang="en-US" sz="3200" b="1" dirty="0">
                <a:solidFill>
                  <a:srgbClr val="FFC000"/>
                </a:solidFill>
                <a:latin typeface="Verdana" panose="020B0604030504040204" pitchFamily="34" charset="0"/>
                <a:ea typeface="Verdana" panose="020B0604030504040204" pitchFamily="34" charset="0"/>
              </a:rPr>
              <a:t>(Self-Righteousness) </a:t>
            </a:r>
            <a:endParaRPr lang="en-GB" dirty="0">
              <a:solidFill>
                <a:srgbClr val="FFC000"/>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39624616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5373" y="365125"/>
            <a:ext cx="11705968" cy="1325563"/>
          </a:xfrm>
        </p:spPr>
        <p:txBody>
          <a:bodyPr/>
          <a:lstStyle/>
          <a:p>
            <a:r>
              <a:rPr lang="en-US" b="1" dirty="0">
                <a:solidFill>
                  <a:srgbClr val="FFFF00"/>
                </a:solidFill>
                <a:latin typeface="Verdana" panose="020B0604030504040204" pitchFamily="34" charset="0"/>
                <a:ea typeface="Verdana" panose="020B0604030504040204" pitchFamily="34" charset="0"/>
              </a:rPr>
              <a:t>5. What is a Dead Work?</a:t>
            </a:r>
            <a:endParaRPr lang="en-GB" b="1" dirty="0">
              <a:solidFill>
                <a:srgbClr val="FFFF00"/>
              </a:solidFill>
              <a:latin typeface="Verdana" panose="020B0604030504040204" pitchFamily="34" charset="0"/>
              <a:ea typeface="Verdana" panose="020B0604030504040204" pitchFamily="34" charset="0"/>
            </a:endParaRPr>
          </a:p>
        </p:txBody>
      </p:sp>
      <p:sp>
        <p:nvSpPr>
          <p:cNvPr id="3" name="Content Placeholder 2"/>
          <p:cNvSpPr>
            <a:spLocks noGrp="1"/>
          </p:cNvSpPr>
          <p:nvPr>
            <p:ph idx="1"/>
          </p:nvPr>
        </p:nvSpPr>
        <p:spPr/>
        <p:txBody>
          <a:bodyPr>
            <a:normAutofit/>
          </a:bodyPr>
          <a:lstStyle/>
          <a:p>
            <a:pPr marL="0" indent="0">
              <a:buNone/>
            </a:pPr>
            <a:r>
              <a:rPr lang="en-US" sz="4400" dirty="0">
                <a:solidFill>
                  <a:schemeClr val="bg1"/>
                </a:solidFill>
              </a:rPr>
              <a:t>No man can do any truly righteous work from himself. Since the fall, all of man's works were dead works. </a:t>
            </a:r>
            <a:r>
              <a:rPr lang="en-US" sz="4400" dirty="0">
                <a:solidFill>
                  <a:srgbClr val="FFC000"/>
                </a:solidFill>
              </a:rPr>
              <a:t>(Isa 41:26, Rom 3:10)</a:t>
            </a:r>
            <a:endParaRPr lang="en-US" sz="4400" b="0" dirty="0">
              <a:solidFill>
                <a:srgbClr val="FFC000"/>
              </a:solidFill>
              <a:effectLst/>
            </a:endParaRPr>
          </a:p>
          <a:p>
            <a:pPr marL="0" indent="0">
              <a:buNone/>
            </a:pPr>
            <a:r>
              <a:rPr lang="en-US" sz="4400" dirty="0">
                <a:solidFill>
                  <a:schemeClr val="bg1"/>
                </a:solidFill>
              </a:rPr>
              <a:t>We will first understand what is a dead work and then see some Biblical examples of dead/unrighteous works </a:t>
            </a:r>
            <a:endParaRPr lang="en-US" sz="4400" b="0" dirty="0">
              <a:solidFill>
                <a:schemeClr val="bg1"/>
              </a:solidFill>
              <a:effectLst/>
            </a:endParaRPr>
          </a:p>
        </p:txBody>
      </p:sp>
    </p:spTree>
    <p:extLst>
      <p:ext uri="{BB962C8B-B14F-4D97-AF65-F5344CB8AC3E}">
        <p14:creationId xmlns:p14="http://schemas.microsoft.com/office/powerpoint/2010/main" val="6651161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2A7701-412F-2748-617B-9EEAAC17B86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51A1A39-2A5F-E355-EBAF-6A63DCD60D88}"/>
              </a:ext>
            </a:extLst>
          </p:cNvPr>
          <p:cNvSpPr>
            <a:spLocks noGrp="1"/>
          </p:cNvSpPr>
          <p:nvPr>
            <p:ph type="title"/>
          </p:nvPr>
        </p:nvSpPr>
        <p:spPr>
          <a:xfrm>
            <a:off x="255373" y="365125"/>
            <a:ext cx="11705968" cy="1325563"/>
          </a:xfrm>
        </p:spPr>
        <p:txBody>
          <a:bodyPr/>
          <a:lstStyle/>
          <a:p>
            <a:r>
              <a:rPr lang="en-US" b="1" dirty="0">
                <a:solidFill>
                  <a:srgbClr val="FFFF00"/>
                </a:solidFill>
                <a:latin typeface="Verdana" panose="020B0604030504040204" pitchFamily="34" charset="0"/>
                <a:ea typeface="Verdana" panose="020B0604030504040204" pitchFamily="34" charset="0"/>
              </a:rPr>
              <a:t>5. What is a Dead Work?</a:t>
            </a:r>
            <a:endParaRPr lang="en-GB" b="1" dirty="0">
              <a:solidFill>
                <a:srgbClr val="FFFF00"/>
              </a:solidFill>
              <a:latin typeface="Verdana" panose="020B0604030504040204" pitchFamily="34" charset="0"/>
              <a:ea typeface="Verdana" panose="020B0604030504040204" pitchFamily="34" charset="0"/>
            </a:endParaRPr>
          </a:p>
        </p:txBody>
      </p:sp>
      <p:sp>
        <p:nvSpPr>
          <p:cNvPr id="3" name="Content Placeholder 2">
            <a:extLst>
              <a:ext uri="{FF2B5EF4-FFF2-40B4-BE49-F238E27FC236}">
                <a16:creationId xmlns:a16="http://schemas.microsoft.com/office/drawing/2014/main" id="{C18F0738-4A53-D1F5-AFA7-75638E207174}"/>
              </a:ext>
            </a:extLst>
          </p:cNvPr>
          <p:cNvSpPr>
            <a:spLocks noGrp="1"/>
          </p:cNvSpPr>
          <p:nvPr>
            <p:ph idx="1"/>
          </p:nvPr>
        </p:nvSpPr>
        <p:spPr/>
        <p:txBody>
          <a:bodyPr>
            <a:normAutofit/>
          </a:bodyPr>
          <a:lstStyle/>
          <a:p>
            <a:pPr fontAlgn="base"/>
            <a:r>
              <a:rPr lang="en-US" sz="4000" dirty="0">
                <a:solidFill>
                  <a:schemeClr val="bg1"/>
                </a:solidFill>
              </a:rPr>
              <a:t>Any work that does not originate from the Spirit of God (born of strife, fear, or selfishness). It is any work that originates from Self, the flesh, the old man. It is any work that is not empowered by God. Any work that does not give God glory. (Pharisees do righteous works to be seen by men) </a:t>
            </a:r>
            <a:r>
              <a:rPr lang="en-US" sz="4000" dirty="0">
                <a:solidFill>
                  <a:srgbClr val="FFC000"/>
                </a:solidFill>
              </a:rPr>
              <a:t>Matt 6:1-4; 23:5</a:t>
            </a:r>
          </a:p>
        </p:txBody>
      </p:sp>
    </p:spTree>
    <p:extLst>
      <p:ext uri="{BB962C8B-B14F-4D97-AF65-F5344CB8AC3E}">
        <p14:creationId xmlns:p14="http://schemas.microsoft.com/office/powerpoint/2010/main" val="13909420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60DBB9-3611-9D86-B1B1-FC18F128E76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B3F68FD-0E46-C189-55A0-E639314CDA69}"/>
              </a:ext>
            </a:extLst>
          </p:cNvPr>
          <p:cNvSpPr>
            <a:spLocks noGrp="1"/>
          </p:cNvSpPr>
          <p:nvPr>
            <p:ph type="title"/>
          </p:nvPr>
        </p:nvSpPr>
        <p:spPr>
          <a:xfrm>
            <a:off x="255373" y="365125"/>
            <a:ext cx="11705968" cy="1325563"/>
          </a:xfrm>
        </p:spPr>
        <p:txBody>
          <a:bodyPr/>
          <a:lstStyle/>
          <a:p>
            <a:r>
              <a:rPr lang="en-US" b="1" dirty="0">
                <a:solidFill>
                  <a:srgbClr val="FFFF00"/>
                </a:solidFill>
                <a:latin typeface="Verdana" panose="020B0604030504040204" pitchFamily="34" charset="0"/>
                <a:ea typeface="Verdana" panose="020B0604030504040204" pitchFamily="34" charset="0"/>
              </a:rPr>
              <a:t>5. What is a Dead Work?</a:t>
            </a:r>
            <a:endParaRPr lang="en-GB" b="1" dirty="0">
              <a:solidFill>
                <a:srgbClr val="FFFF00"/>
              </a:solidFill>
              <a:latin typeface="Verdana" panose="020B0604030504040204" pitchFamily="34" charset="0"/>
              <a:ea typeface="Verdana" panose="020B0604030504040204" pitchFamily="34" charset="0"/>
            </a:endParaRPr>
          </a:p>
        </p:txBody>
      </p:sp>
      <p:sp>
        <p:nvSpPr>
          <p:cNvPr id="3" name="Content Placeholder 2">
            <a:extLst>
              <a:ext uri="{FF2B5EF4-FFF2-40B4-BE49-F238E27FC236}">
                <a16:creationId xmlns:a16="http://schemas.microsoft.com/office/drawing/2014/main" id="{0686BDF2-3FAB-4B94-D63F-C66CC8F22B1A}"/>
              </a:ext>
            </a:extLst>
          </p:cNvPr>
          <p:cNvSpPr>
            <a:spLocks noGrp="1"/>
          </p:cNvSpPr>
          <p:nvPr>
            <p:ph idx="1"/>
          </p:nvPr>
        </p:nvSpPr>
        <p:spPr/>
        <p:txBody>
          <a:bodyPr>
            <a:noAutofit/>
          </a:bodyPr>
          <a:lstStyle/>
          <a:p>
            <a:pPr fontAlgn="base"/>
            <a:r>
              <a:rPr lang="en-US" sz="4400" dirty="0">
                <a:solidFill>
                  <a:schemeClr val="bg1"/>
                </a:solidFill>
              </a:rPr>
              <a:t>The tragedy of Dead works is men will give you praise for doing them, but God has turned his back on your offering/service.</a:t>
            </a:r>
          </a:p>
          <a:p>
            <a:pPr fontAlgn="base"/>
            <a:r>
              <a:rPr lang="en-US" sz="4400" dirty="0">
                <a:solidFill>
                  <a:schemeClr val="bg1"/>
                </a:solidFill>
              </a:rPr>
              <a:t>It is these works that, despite being done in the name of Jesus will not pass the test of fire. </a:t>
            </a:r>
            <a:r>
              <a:rPr lang="en-US" sz="4400" dirty="0">
                <a:solidFill>
                  <a:srgbClr val="FFC000"/>
                </a:solidFill>
              </a:rPr>
              <a:t>(1 Cor 3:13-15) </a:t>
            </a:r>
            <a:r>
              <a:rPr lang="en-US" sz="4400" dirty="0">
                <a:solidFill>
                  <a:schemeClr val="bg1"/>
                </a:solidFill>
              </a:rPr>
              <a:t>or inherit the Kingdom of God</a:t>
            </a:r>
            <a:r>
              <a:rPr lang="en-US" sz="4400" dirty="0">
                <a:solidFill>
                  <a:srgbClr val="FFC000"/>
                </a:solidFill>
              </a:rPr>
              <a:t> (Matt 7:21-23)</a:t>
            </a:r>
          </a:p>
        </p:txBody>
      </p:sp>
    </p:spTree>
    <p:extLst>
      <p:ext uri="{BB962C8B-B14F-4D97-AF65-F5344CB8AC3E}">
        <p14:creationId xmlns:p14="http://schemas.microsoft.com/office/powerpoint/2010/main" val="36086744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5373" y="365125"/>
            <a:ext cx="11705968" cy="1325563"/>
          </a:xfrm>
        </p:spPr>
        <p:txBody>
          <a:bodyPr/>
          <a:lstStyle/>
          <a:p>
            <a:r>
              <a:rPr lang="en-US" b="1" dirty="0">
                <a:solidFill>
                  <a:srgbClr val="FFFF00"/>
                </a:solidFill>
                <a:latin typeface="Verdana" panose="020B0604030504040204" pitchFamily="34" charset="0"/>
                <a:ea typeface="Verdana" panose="020B0604030504040204" pitchFamily="34" charset="0"/>
              </a:rPr>
              <a:t>5. What is a Dead Work?</a:t>
            </a:r>
            <a:endParaRPr lang="en-GB" b="1" dirty="0">
              <a:solidFill>
                <a:srgbClr val="FFFF00"/>
              </a:solidFill>
              <a:latin typeface="Verdana" panose="020B0604030504040204" pitchFamily="34" charset="0"/>
              <a:ea typeface="Verdana" panose="020B0604030504040204" pitchFamily="34" charset="0"/>
            </a:endParaRPr>
          </a:p>
        </p:txBody>
      </p:sp>
      <p:sp>
        <p:nvSpPr>
          <p:cNvPr id="3" name="Content Placeholder 2"/>
          <p:cNvSpPr>
            <a:spLocks noGrp="1"/>
          </p:cNvSpPr>
          <p:nvPr>
            <p:ph idx="1"/>
          </p:nvPr>
        </p:nvSpPr>
        <p:spPr/>
        <p:txBody>
          <a:bodyPr>
            <a:normAutofit/>
          </a:bodyPr>
          <a:lstStyle/>
          <a:p>
            <a:pPr marL="0" indent="0">
              <a:buNone/>
            </a:pPr>
            <a:r>
              <a:rPr lang="en-US" sz="4400" b="1" dirty="0">
                <a:solidFill>
                  <a:schemeClr val="bg1"/>
                </a:solidFill>
              </a:rPr>
              <a:t>Examples of Dead Works;</a:t>
            </a:r>
            <a:endParaRPr lang="en-US" sz="4400" b="1" dirty="0">
              <a:solidFill>
                <a:schemeClr val="bg1"/>
              </a:solidFill>
              <a:effectLst/>
            </a:endParaRPr>
          </a:p>
          <a:p>
            <a:pPr fontAlgn="base"/>
            <a:r>
              <a:rPr lang="en-US" sz="4400" dirty="0">
                <a:solidFill>
                  <a:schemeClr val="bg1"/>
                </a:solidFill>
              </a:rPr>
              <a:t>Cain </a:t>
            </a:r>
            <a:r>
              <a:rPr lang="en-US" sz="4400" dirty="0">
                <a:solidFill>
                  <a:srgbClr val="FFC000"/>
                </a:solidFill>
              </a:rPr>
              <a:t>(Gen 4: 3-7)</a:t>
            </a:r>
          </a:p>
          <a:p>
            <a:pPr fontAlgn="base"/>
            <a:r>
              <a:rPr lang="en-US" sz="4400" dirty="0">
                <a:solidFill>
                  <a:schemeClr val="bg1"/>
                </a:solidFill>
              </a:rPr>
              <a:t>Children of Israel </a:t>
            </a:r>
            <a:r>
              <a:rPr lang="en-US" sz="4400" dirty="0">
                <a:solidFill>
                  <a:srgbClr val="FFC000"/>
                </a:solidFill>
              </a:rPr>
              <a:t>(Exodus 32:1-6)</a:t>
            </a:r>
          </a:p>
          <a:p>
            <a:pPr fontAlgn="base"/>
            <a:r>
              <a:rPr lang="en-US" sz="4400" dirty="0">
                <a:solidFill>
                  <a:schemeClr val="bg1"/>
                </a:solidFill>
              </a:rPr>
              <a:t>Saul </a:t>
            </a:r>
            <a:r>
              <a:rPr lang="en-US" sz="4400" dirty="0">
                <a:solidFill>
                  <a:srgbClr val="FFC000"/>
                </a:solidFill>
              </a:rPr>
              <a:t>(1 Sam 13:5-14)</a:t>
            </a:r>
          </a:p>
          <a:p>
            <a:pPr fontAlgn="base"/>
            <a:r>
              <a:rPr lang="en-US" sz="4400" dirty="0">
                <a:solidFill>
                  <a:schemeClr val="bg1"/>
                </a:solidFill>
              </a:rPr>
              <a:t>David </a:t>
            </a:r>
            <a:r>
              <a:rPr lang="en-US" sz="4400" dirty="0">
                <a:solidFill>
                  <a:srgbClr val="FFC000"/>
                </a:solidFill>
              </a:rPr>
              <a:t>(2 Sam 6:1-7)</a:t>
            </a:r>
          </a:p>
        </p:txBody>
      </p:sp>
    </p:spTree>
    <p:extLst>
      <p:ext uri="{BB962C8B-B14F-4D97-AF65-F5344CB8AC3E}">
        <p14:creationId xmlns:p14="http://schemas.microsoft.com/office/powerpoint/2010/main" val="6709306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330" y="365125"/>
            <a:ext cx="11986054" cy="1325563"/>
          </a:xfrm>
        </p:spPr>
        <p:txBody>
          <a:bodyPr/>
          <a:lstStyle/>
          <a:p>
            <a:r>
              <a:rPr lang="en-US" b="1" dirty="0">
                <a:solidFill>
                  <a:srgbClr val="FFFF00"/>
                </a:solidFill>
                <a:latin typeface="Verdana" panose="020B0604030504040204" pitchFamily="34" charset="0"/>
                <a:ea typeface="Verdana" panose="020B0604030504040204" pitchFamily="34" charset="0"/>
              </a:rPr>
              <a:t>6. Illustration using Ezekiel 36:25-26</a:t>
            </a:r>
          </a:p>
        </p:txBody>
      </p:sp>
      <p:sp>
        <p:nvSpPr>
          <p:cNvPr id="3" name="Content Placeholder 2"/>
          <p:cNvSpPr>
            <a:spLocks noGrp="1"/>
          </p:cNvSpPr>
          <p:nvPr>
            <p:ph idx="1"/>
          </p:nvPr>
        </p:nvSpPr>
        <p:spPr/>
        <p:txBody>
          <a:bodyPr>
            <a:noAutofit/>
          </a:bodyPr>
          <a:lstStyle/>
          <a:p>
            <a:pPr marL="0" indent="0">
              <a:buNone/>
            </a:pPr>
            <a:r>
              <a:rPr lang="en-US" sz="3600" dirty="0">
                <a:solidFill>
                  <a:schemeClr val="bg1"/>
                </a:solidFill>
              </a:rPr>
              <a:t>Despite all God did in delivering Israel from Egypt and providing for them in the wilderness, they still doubted God. Why? Because they didn't know his righteous ways only his acts. </a:t>
            </a:r>
            <a:r>
              <a:rPr lang="en-US" sz="3600" dirty="0" err="1">
                <a:solidFill>
                  <a:srgbClr val="FFC000"/>
                </a:solidFill>
              </a:rPr>
              <a:t>Psa</a:t>
            </a:r>
            <a:r>
              <a:rPr lang="en-US" sz="3600" dirty="0">
                <a:solidFill>
                  <a:srgbClr val="FFC000"/>
                </a:solidFill>
              </a:rPr>
              <a:t> 103:7 </a:t>
            </a:r>
            <a:endParaRPr lang="en-US" sz="3600" b="0" dirty="0">
              <a:solidFill>
                <a:srgbClr val="FFC000"/>
              </a:solidFill>
              <a:effectLst/>
            </a:endParaRPr>
          </a:p>
          <a:p>
            <a:r>
              <a:rPr lang="en-US" sz="4800" dirty="0">
                <a:solidFill>
                  <a:schemeClr val="bg1"/>
                </a:solidFill>
              </a:rPr>
              <a:t>The children of Israel were miracle seekers. Looking for comfort and pleasure in this world at any cost, even slavery. </a:t>
            </a:r>
            <a:r>
              <a:rPr lang="en-US" sz="4800" dirty="0">
                <a:solidFill>
                  <a:srgbClr val="FFC000"/>
                </a:solidFill>
              </a:rPr>
              <a:t>Exo 14:8-12</a:t>
            </a:r>
            <a:endParaRPr lang="en-US" sz="4800" b="0" dirty="0">
              <a:solidFill>
                <a:srgbClr val="FFC000"/>
              </a:solidFill>
              <a:effectLst/>
            </a:endParaRPr>
          </a:p>
        </p:txBody>
      </p:sp>
    </p:spTree>
    <p:extLst>
      <p:ext uri="{BB962C8B-B14F-4D97-AF65-F5344CB8AC3E}">
        <p14:creationId xmlns:p14="http://schemas.microsoft.com/office/powerpoint/2010/main" val="21152837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84C8A4-573B-55EA-5F7F-2CF8CD47AC9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38CD34-C9A1-F7A6-4B14-E7FA6001D6F4}"/>
              </a:ext>
            </a:extLst>
          </p:cNvPr>
          <p:cNvSpPr>
            <a:spLocks noGrp="1"/>
          </p:cNvSpPr>
          <p:nvPr>
            <p:ph type="title"/>
          </p:nvPr>
        </p:nvSpPr>
        <p:spPr>
          <a:xfrm>
            <a:off x="115330" y="365125"/>
            <a:ext cx="11986054" cy="1325563"/>
          </a:xfrm>
        </p:spPr>
        <p:txBody>
          <a:bodyPr/>
          <a:lstStyle/>
          <a:p>
            <a:r>
              <a:rPr lang="en-US" b="1" dirty="0">
                <a:solidFill>
                  <a:srgbClr val="FFFF00"/>
                </a:solidFill>
                <a:latin typeface="Verdana" panose="020B0604030504040204" pitchFamily="34" charset="0"/>
                <a:ea typeface="Verdana" panose="020B0604030504040204" pitchFamily="34" charset="0"/>
              </a:rPr>
              <a:t>6. Illustration using Ezekiel 36:25-26</a:t>
            </a:r>
          </a:p>
        </p:txBody>
      </p:sp>
      <p:sp>
        <p:nvSpPr>
          <p:cNvPr id="3" name="Content Placeholder 2">
            <a:extLst>
              <a:ext uri="{FF2B5EF4-FFF2-40B4-BE49-F238E27FC236}">
                <a16:creationId xmlns:a16="http://schemas.microsoft.com/office/drawing/2014/main" id="{DF9B3224-250F-629C-762C-B1EA2E952804}"/>
              </a:ext>
            </a:extLst>
          </p:cNvPr>
          <p:cNvSpPr>
            <a:spLocks noGrp="1"/>
          </p:cNvSpPr>
          <p:nvPr>
            <p:ph idx="1"/>
          </p:nvPr>
        </p:nvSpPr>
        <p:spPr/>
        <p:txBody>
          <a:bodyPr>
            <a:normAutofit lnSpcReduction="10000"/>
          </a:bodyPr>
          <a:lstStyle/>
          <a:p>
            <a:r>
              <a:rPr lang="en-US" sz="3600" dirty="0">
                <a:solidFill>
                  <a:schemeClr val="bg1"/>
                </a:solidFill>
              </a:rPr>
              <a:t>The Israelites pictured God to be like one of the gods of Egypt who gave them comfort but under the terms of slavery. They served God with this wicked understanding, comparing the God of Israel to the gods of Egypt who will give you some comfort, but you will be their slave. </a:t>
            </a:r>
            <a:endParaRPr lang="en-US" sz="3600" b="0" dirty="0">
              <a:solidFill>
                <a:schemeClr val="bg1"/>
              </a:solidFill>
              <a:effectLst/>
            </a:endParaRPr>
          </a:p>
          <a:p>
            <a:r>
              <a:rPr lang="en-US" sz="3600" dirty="0">
                <a:solidFill>
                  <a:schemeClr val="bg1"/>
                </a:solidFill>
              </a:rPr>
              <a:t>So, in their mind, if the God of Moses did not give them what they wanted quickly, they would look for another god to solve their problem. </a:t>
            </a:r>
            <a:r>
              <a:rPr lang="en-US" sz="3600" dirty="0" err="1">
                <a:solidFill>
                  <a:srgbClr val="FFC000"/>
                </a:solidFill>
              </a:rPr>
              <a:t>Exo</a:t>
            </a:r>
            <a:r>
              <a:rPr lang="en-US" sz="3600" dirty="0">
                <a:solidFill>
                  <a:srgbClr val="FFC000"/>
                </a:solidFill>
              </a:rPr>
              <a:t> 32:4</a:t>
            </a:r>
            <a:endParaRPr lang="en-US" sz="3600" b="0" dirty="0">
              <a:solidFill>
                <a:srgbClr val="FFC000"/>
              </a:solidFill>
              <a:effectLst/>
            </a:endParaRPr>
          </a:p>
          <a:p>
            <a:pPr marL="0" indent="0">
              <a:buNone/>
            </a:pPr>
            <a:endParaRPr lang="en-US" dirty="0">
              <a:solidFill>
                <a:schemeClr val="bg1"/>
              </a:solidFill>
            </a:endParaRPr>
          </a:p>
        </p:txBody>
      </p:sp>
    </p:spTree>
    <p:extLst>
      <p:ext uri="{BB962C8B-B14F-4D97-AF65-F5344CB8AC3E}">
        <p14:creationId xmlns:p14="http://schemas.microsoft.com/office/powerpoint/2010/main" val="24022335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D8B1AB-9842-FE1C-A40F-FB31A5161C5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2A12EF7-D21C-4C42-1017-14AA749140E0}"/>
              </a:ext>
            </a:extLst>
          </p:cNvPr>
          <p:cNvSpPr>
            <a:spLocks noGrp="1"/>
          </p:cNvSpPr>
          <p:nvPr>
            <p:ph type="title"/>
          </p:nvPr>
        </p:nvSpPr>
        <p:spPr>
          <a:xfrm>
            <a:off x="115330" y="365125"/>
            <a:ext cx="11986054" cy="1325563"/>
          </a:xfrm>
        </p:spPr>
        <p:txBody>
          <a:bodyPr/>
          <a:lstStyle/>
          <a:p>
            <a:r>
              <a:rPr lang="en-US" b="1" dirty="0">
                <a:solidFill>
                  <a:srgbClr val="FFFF00"/>
                </a:solidFill>
                <a:latin typeface="Verdana" panose="020B0604030504040204" pitchFamily="34" charset="0"/>
                <a:ea typeface="Verdana" panose="020B0604030504040204" pitchFamily="34" charset="0"/>
              </a:rPr>
              <a:t>6. Illustration using Ezekiel 36:25-26</a:t>
            </a:r>
          </a:p>
        </p:txBody>
      </p:sp>
      <p:sp>
        <p:nvSpPr>
          <p:cNvPr id="3" name="Content Placeholder 2">
            <a:extLst>
              <a:ext uri="{FF2B5EF4-FFF2-40B4-BE49-F238E27FC236}">
                <a16:creationId xmlns:a16="http://schemas.microsoft.com/office/drawing/2014/main" id="{A83DC02A-2216-13AD-3822-3283181E85EE}"/>
              </a:ext>
            </a:extLst>
          </p:cNvPr>
          <p:cNvSpPr>
            <a:spLocks noGrp="1"/>
          </p:cNvSpPr>
          <p:nvPr>
            <p:ph idx="1"/>
          </p:nvPr>
        </p:nvSpPr>
        <p:spPr/>
        <p:txBody>
          <a:bodyPr>
            <a:noAutofit/>
          </a:bodyPr>
          <a:lstStyle/>
          <a:p>
            <a:pPr marL="0" indent="0">
              <a:buNone/>
            </a:pPr>
            <a:r>
              <a:rPr lang="en-US" sz="4400" dirty="0">
                <a:solidFill>
                  <a:schemeClr val="bg1"/>
                </a:solidFill>
              </a:rPr>
              <a:t>They needed to be cleaned </a:t>
            </a:r>
            <a:r>
              <a:rPr lang="en-US" sz="4400" dirty="0" err="1">
                <a:solidFill>
                  <a:srgbClr val="FFC000"/>
                </a:solidFill>
              </a:rPr>
              <a:t>Ezek</a:t>
            </a:r>
            <a:r>
              <a:rPr lang="en-US" sz="4400" dirty="0">
                <a:solidFill>
                  <a:srgbClr val="FFC000"/>
                </a:solidFill>
              </a:rPr>
              <a:t> 36:25</a:t>
            </a:r>
            <a:endParaRPr lang="en-US" sz="4400" b="0" dirty="0">
              <a:solidFill>
                <a:srgbClr val="FFC000"/>
              </a:solidFill>
              <a:effectLst/>
            </a:endParaRPr>
          </a:p>
          <a:p>
            <a:pPr marL="0" indent="0">
              <a:buNone/>
            </a:pPr>
            <a:r>
              <a:rPr lang="en-US" sz="4400" dirty="0">
                <a:solidFill>
                  <a:schemeClr val="bg1"/>
                </a:solidFill>
              </a:rPr>
              <a:t>They needed a new heart, a heart of flesh and not of stone. </a:t>
            </a:r>
            <a:r>
              <a:rPr lang="en-US" sz="4400" dirty="0" err="1">
                <a:solidFill>
                  <a:srgbClr val="FFC000"/>
                </a:solidFill>
              </a:rPr>
              <a:t>Ezek</a:t>
            </a:r>
            <a:r>
              <a:rPr lang="en-US" sz="4400" dirty="0">
                <a:solidFill>
                  <a:srgbClr val="FFC000"/>
                </a:solidFill>
              </a:rPr>
              <a:t> 36:26. </a:t>
            </a:r>
            <a:endParaRPr lang="en-US" sz="4400" b="0" dirty="0">
              <a:solidFill>
                <a:srgbClr val="FFC000"/>
              </a:solidFill>
              <a:effectLst/>
            </a:endParaRPr>
          </a:p>
          <a:p>
            <a:pPr marL="0" indent="0">
              <a:buNone/>
            </a:pPr>
            <a:r>
              <a:rPr lang="en-US" sz="4400" dirty="0">
                <a:solidFill>
                  <a:schemeClr val="bg1"/>
                </a:solidFill>
              </a:rPr>
              <a:t>They needed to be pricked (convicted) in their heart before they could receive the gift of Righteousness to do righteous works acceptable before God. </a:t>
            </a:r>
            <a:endParaRPr lang="en-US" sz="4400" b="0" dirty="0">
              <a:solidFill>
                <a:schemeClr val="bg1"/>
              </a:solidFill>
              <a:effectLst/>
            </a:endParaRPr>
          </a:p>
        </p:txBody>
      </p:sp>
    </p:spTree>
    <p:extLst>
      <p:ext uri="{BB962C8B-B14F-4D97-AF65-F5344CB8AC3E}">
        <p14:creationId xmlns:p14="http://schemas.microsoft.com/office/powerpoint/2010/main" val="3285119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330" y="365125"/>
            <a:ext cx="11986054" cy="1325563"/>
          </a:xfrm>
        </p:spPr>
        <p:txBody>
          <a:bodyPr>
            <a:normAutofit fontScale="90000"/>
          </a:bodyPr>
          <a:lstStyle/>
          <a:p>
            <a:r>
              <a:rPr lang="en-US" b="1" dirty="0">
                <a:solidFill>
                  <a:srgbClr val="FFFF00"/>
                </a:solidFill>
                <a:latin typeface="Verdana" panose="020B0604030504040204" pitchFamily="34" charset="0"/>
                <a:ea typeface="Verdana" panose="020B0604030504040204" pitchFamily="34" charset="0"/>
              </a:rPr>
              <a:t>7. God sent his Spirit of Righteousness through the man Jesus Christ.</a:t>
            </a:r>
          </a:p>
        </p:txBody>
      </p:sp>
      <p:sp>
        <p:nvSpPr>
          <p:cNvPr id="3" name="Content Placeholder 2"/>
          <p:cNvSpPr>
            <a:spLocks noGrp="1"/>
          </p:cNvSpPr>
          <p:nvPr>
            <p:ph idx="1"/>
          </p:nvPr>
        </p:nvSpPr>
        <p:spPr/>
        <p:txBody>
          <a:bodyPr>
            <a:normAutofit/>
          </a:bodyPr>
          <a:lstStyle/>
          <a:p>
            <a:r>
              <a:rPr lang="en-US" sz="4400" dirty="0">
                <a:solidFill>
                  <a:schemeClr val="bg1"/>
                </a:solidFill>
              </a:rPr>
              <a:t>John the Baptist preached a sermon of repentance (baptism in water), but it was only a preparation for the one who would baptize with the Holy Spirit. </a:t>
            </a:r>
            <a:endParaRPr lang="en-US" sz="4400" b="0" dirty="0">
              <a:solidFill>
                <a:schemeClr val="bg1"/>
              </a:solidFill>
              <a:effectLst/>
            </a:endParaRPr>
          </a:p>
        </p:txBody>
      </p:sp>
    </p:spTree>
    <p:extLst>
      <p:ext uri="{BB962C8B-B14F-4D97-AF65-F5344CB8AC3E}">
        <p14:creationId xmlns:p14="http://schemas.microsoft.com/office/powerpoint/2010/main" val="13195839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330" y="365125"/>
            <a:ext cx="11986054" cy="1325563"/>
          </a:xfrm>
        </p:spPr>
        <p:txBody>
          <a:bodyPr>
            <a:normAutofit fontScale="90000"/>
          </a:bodyPr>
          <a:lstStyle/>
          <a:p>
            <a:r>
              <a:rPr lang="en-US" b="1" dirty="0">
                <a:solidFill>
                  <a:srgbClr val="FFFF00"/>
                </a:solidFill>
                <a:latin typeface="Verdana" panose="020B0604030504040204" pitchFamily="34" charset="0"/>
                <a:ea typeface="Verdana" panose="020B0604030504040204" pitchFamily="34" charset="0"/>
              </a:rPr>
              <a:t>8. The Kingdom of Heaven (Righteousness) came down on the day of Pentecost. </a:t>
            </a:r>
            <a:r>
              <a:rPr lang="en-US" b="1" dirty="0">
                <a:solidFill>
                  <a:srgbClr val="FFC000"/>
                </a:solidFill>
                <a:latin typeface="Verdana" panose="020B0604030504040204" pitchFamily="34" charset="0"/>
                <a:ea typeface="Verdana" panose="020B0604030504040204" pitchFamily="34" charset="0"/>
              </a:rPr>
              <a:t>Acts 2:37-38 </a:t>
            </a:r>
          </a:p>
        </p:txBody>
      </p:sp>
      <p:sp>
        <p:nvSpPr>
          <p:cNvPr id="3" name="Content Placeholder 2"/>
          <p:cNvSpPr>
            <a:spLocks noGrp="1"/>
          </p:cNvSpPr>
          <p:nvPr>
            <p:ph idx="1"/>
          </p:nvPr>
        </p:nvSpPr>
        <p:spPr>
          <a:xfrm>
            <a:off x="683741" y="2380735"/>
            <a:ext cx="10670059" cy="3796228"/>
          </a:xfrm>
        </p:spPr>
        <p:txBody>
          <a:bodyPr>
            <a:normAutofit/>
          </a:bodyPr>
          <a:lstStyle/>
          <a:p>
            <a:pPr marL="0" indent="0">
              <a:buNone/>
            </a:pPr>
            <a:endParaRPr lang="en-US" sz="4800" dirty="0">
              <a:solidFill>
                <a:schemeClr val="bg1"/>
              </a:solidFill>
            </a:endParaRPr>
          </a:p>
          <a:p>
            <a:r>
              <a:rPr lang="en-US" sz="4800" dirty="0">
                <a:solidFill>
                  <a:schemeClr val="bg1"/>
                </a:solidFill>
              </a:rPr>
              <a:t>Jesus gave Peter the keys to the kingdom of Righteousness, and he opened the gates on the day of Pentecost.</a:t>
            </a:r>
            <a:r>
              <a:rPr lang="en-US" sz="4800" dirty="0">
                <a:solidFill>
                  <a:srgbClr val="FFC000"/>
                </a:solidFill>
              </a:rPr>
              <a:t> Matt 16:18-19</a:t>
            </a:r>
            <a:endParaRPr lang="en-US" sz="4800" b="0" dirty="0">
              <a:solidFill>
                <a:srgbClr val="FFC000"/>
              </a:solidFill>
              <a:effectLst/>
            </a:endParaRPr>
          </a:p>
        </p:txBody>
      </p:sp>
    </p:spTree>
    <p:extLst>
      <p:ext uri="{BB962C8B-B14F-4D97-AF65-F5344CB8AC3E}">
        <p14:creationId xmlns:p14="http://schemas.microsoft.com/office/powerpoint/2010/main" val="37661106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330" y="365125"/>
            <a:ext cx="11986054" cy="1325563"/>
          </a:xfrm>
        </p:spPr>
        <p:txBody>
          <a:bodyPr>
            <a:normAutofit/>
          </a:bodyPr>
          <a:lstStyle/>
          <a:p>
            <a:r>
              <a:rPr lang="en-US" b="1" dirty="0">
                <a:solidFill>
                  <a:srgbClr val="FFFF00"/>
                </a:solidFill>
                <a:latin typeface="Verdana" panose="020B0604030504040204" pitchFamily="34" charset="0"/>
                <a:ea typeface="Verdana" panose="020B0604030504040204" pitchFamily="34" charset="0"/>
              </a:rPr>
              <a:t>9. Repentance is the first step to receiving the Spirit of Righteousness. </a:t>
            </a:r>
          </a:p>
        </p:txBody>
      </p:sp>
      <p:sp>
        <p:nvSpPr>
          <p:cNvPr id="3" name="Content Placeholder 2"/>
          <p:cNvSpPr>
            <a:spLocks noGrp="1"/>
          </p:cNvSpPr>
          <p:nvPr>
            <p:ph idx="1"/>
          </p:nvPr>
        </p:nvSpPr>
        <p:spPr>
          <a:xfrm>
            <a:off x="683741" y="1779373"/>
            <a:ext cx="10670059" cy="4397590"/>
          </a:xfrm>
        </p:spPr>
        <p:txBody>
          <a:bodyPr>
            <a:normAutofit/>
          </a:bodyPr>
          <a:lstStyle/>
          <a:p>
            <a:pPr marL="0" indent="0">
              <a:buNone/>
            </a:pPr>
            <a:r>
              <a:rPr lang="en-US" sz="3600" dirty="0">
                <a:solidFill>
                  <a:schemeClr val="bg1"/>
                </a:solidFill>
                <a:ea typeface="Verdana" panose="020B0604030504040204" pitchFamily="34" charset="0"/>
              </a:rPr>
              <a:t>But first, you must receive the word that would wash you and prick (break) your stony heart. </a:t>
            </a:r>
          </a:p>
          <a:p>
            <a:pPr marL="0" indent="0">
              <a:buNone/>
            </a:pPr>
            <a:r>
              <a:rPr lang="en-US" sz="3600" b="1" dirty="0">
                <a:solidFill>
                  <a:schemeClr val="bg1"/>
                </a:solidFill>
                <a:ea typeface="Verdana" panose="020B0604030504040204" pitchFamily="34" charset="0"/>
              </a:rPr>
              <a:t>Repentance is not; </a:t>
            </a:r>
            <a:endParaRPr lang="en-US" sz="3600" b="1" dirty="0">
              <a:solidFill>
                <a:schemeClr val="bg1"/>
              </a:solidFill>
              <a:effectLst/>
              <a:ea typeface="Verdana" panose="020B0604030504040204" pitchFamily="34" charset="0"/>
            </a:endParaRPr>
          </a:p>
          <a:p>
            <a:pPr fontAlgn="base"/>
            <a:r>
              <a:rPr lang="en-US" sz="3600" dirty="0">
                <a:solidFill>
                  <a:schemeClr val="bg1"/>
                </a:solidFill>
                <a:ea typeface="Verdana" panose="020B0604030504040204" pitchFamily="34" charset="0"/>
              </a:rPr>
              <a:t>Remorse, Sadness, or sorrow</a:t>
            </a:r>
          </a:p>
          <a:p>
            <a:pPr fontAlgn="base"/>
            <a:r>
              <a:rPr lang="en-US" sz="3600" dirty="0">
                <a:solidFill>
                  <a:schemeClr val="bg1"/>
                </a:solidFill>
                <a:ea typeface="Verdana" panose="020B0604030504040204" pitchFamily="34" charset="0"/>
              </a:rPr>
              <a:t>Tears</a:t>
            </a:r>
          </a:p>
          <a:p>
            <a:pPr fontAlgn="base"/>
            <a:r>
              <a:rPr lang="en-US" sz="3600" dirty="0">
                <a:solidFill>
                  <a:schemeClr val="bg1"/>
                </a:solidFill>
                <a:ea typeface="Verdana" panose="020B0604030504040204" pitchFamily="34" charset="0"/>
              </a:rPr>
              <a:t>Annoyance in yourself for sinning</a:t>
            </a:r>
          </a:p>
          <a:p>
            <a:pPr fontAlgn="base"/>
            <a:r>
              <a:rPr lang="en-US" sz="3600" dirty="0">
                <a:solidFill>
                  <a:schemeClr val="bg1"/>
                </a:solidFill>
                <a:ea typeface="Verdana" panose="020B0604030504040204" pitchFamily="34" charset="0"/>
              </a:rPr>
              <a:t>A resolution to do better using another strategy</a:t>
            </a:r>
          </a:p>
        </p:txBody>
      </p:sp>
    </p:spTree>
    <p:extLst>
      <p:ext uri="{BB962C8B-B14F-4D97-AF65-F5344CB8AC3E}">
        <p14:creationId xmlns:p14="http://schemas.microsoft.com/office/powerpoint/2010/main" val="13245858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4757" y="365125"/>
            <a:ext cx="11189043" cy="1325563"/>
          </a:xfrm>
        </p:spPr>
        <p:txBody>
          <a:bodyPr/>
          <a:lstStyle/>
          <a:p>
            <a:r>
              <a:rPr lang="en-US" b="1" dirty="0">
                <a:solidFill>
                  <a:srgbClr val="FFC000"/>
                </a:solidFill>
                <a:latin typeface="Verdana" panose="020B0604030504040204" pitchFamily="34" charset="0"/>
                <a:ea typeface="Verdana" panose="020B0604030504040204" pitchFamily="34" charset="0"/>
              </a:rPr>
              <a:t>1. Introduction	</a:t>
            </a:r>
            <a:endParaRPr lang="en-GB" b="1" dirty="0">
              <a:solidFill>
                <a:srgbClr val="FFC000"/>
              </a:solidFill>
              <a:latin typeface="Verdana" panose="020B0604030504040204" pitchFamily="34" charset="0"/>
              <a:ea typeface="Verdana" panose="020B0604030504040204" pitchFamily="34" charset="0"/>
            </a:endParaRPr>
          </a:p>
        </p:txBody>
      </p:sp>
      <p:sp>
        <p:nvSpPr>
          <p:cNvPr id="3" name="Content Placeholder 2"/>
          <p:cNvSpPr>
            <a:spLocks noGrp="1"/>
          </p:cNvSpPr>
          <p:nvPr>
            <p:ph idx="1"/>
          </p:nvPr>
        </p:nvSpPr>
        <p:spPr/>
        <p:txBody>
          <a:bodyPr/>
          <a:lstStyle/>
          <a:p>
            <a:pPr fontAlgn="base"/>
            <a:r>
              <a:rPr lang="en-US" sz="4600" dirty="0">
                <a:solidFill>
                  <a:schemeClr val="bg1"/>
                </a:solidFill>
                <a:ea typeface="Verdana" panose="020B0604030504040204" pitchFamily="34" charset="0"/>
              </a:rPr>
              <a:t>Why the need for Repentance?</a:t>
            </a:r>
          </a:p>
          <a:p>
            <a:pPr fontAlgn="base"/>
            <a:r>
              <a:rPr lang="en-US" sz="4600" dirty="0">
                <a:solidFill>
                  <a:schemeClr val="bg1"/>
                </a:solidFill>
                <a:ea typeface="Verdana" panose="020B0604030504040204" pitchFamily="34" charset="0"/>
              </a:rPr>
              <a:t>What is Sin?</a:t>
            </a:r>
          </a:p>
          <a:p>
            <a:pPr fontAlgn="base"/>
            <a:r>
              <a:rPr lang="en-US" sz="4600" dirty="0">
                <a:solidFill>
                  <a:schemeClr val="bg1"/>
                </a:solidFill>
                <a:ea typeface="Verdana" panose="020B0604030504040204" pitchFamily="34" charset="0"/>
              </a:rPr>
              <a:t>What is Righteousness? </a:t>
            </a:r>
          </a:p>
          <a:p>
            <a:pPr fontAlgn="base"/>
            <a:r>
              <a:rPr lang="en-US" sz="4600" dirty="0">
                <a:solidFill>
                  <a:schemeClr val="bg1"/>
                </a:solidFill>
                <a:ea typeface="Verdana" panose="020B0604030504040204" pitchFamily="34" charset="0"/>
              </a:rPr>
              <a:t>What is Self Righteousness?</a:t>
            </a:r>
          </a:p>
          <a:p>
            <a:endParaRPr lang="en-GB" dirty="0">
              <a:solidFill>
                <a:schemeClr val="bg1"/>
              </a:solidFill>
              <a:ea typeface="Verdana" panose="020B0604030504040204" pitchFamily="34" charset="0"/>
            </a:endParaRPr>
          </a:p>
        </p:txBody>
      </p:sp>
    </p:spTree>
    <p:extLst>
      <p:ext uri="{BB962C8B-B14F-4D97-AF65-F5344CB8AC3E}">
        <p14:creationId xmlns:p14="http://schemas.microsoft.com/office/powerpoint/2010/main" val="30629389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EA7371-EC0A-EA20-62FF-7328E179698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CDC89C2-26F9-34E9-092D-C19D9B93C3C4}"/>
              </a:ext>
            </a:extLst>
          </p:cNvPr>
          <p:cNvSpPr>
            <a:spLocks noGrp="1"/>
          </p:cNvSpPr>
          <p:nvPr>
            <p:ph type="title"/>
          </p:nvPr>
        </p:nvSpPr>
        <p:spPr>
          <a:xfrm>
            <a:off x="115330" y="365125"/>
            <a:ext cx="11986054" cy="1325563"/>
          </a:xfrm>
        </p:spPr>
        <p:txBody>
          <a:bodyPr>
            <a:normAutofit/>
          </a:bodyPr>
          <a:lstStyle/>
          <a:p>
            <a:r>
              <a:rPr lang="en-US" b="1" dirty="0">
                <a:solidFill>
                  <a:srgbClr val="FFFF00"/>
                </a:solidFill>
                <a:latin typeface="Verdana" panose="020B0604030504040204" pitchFamily="34" charset="0"/>
                <a:ea typeface="Verdana" panose="020B0604030504040204" pitchFamily="34" charset="0"/>
              </a:rPr>
              <a:t>9. Repentance is the first step to receiving the Spirit of Righteousness. </a:t>
            </a:r>
          </a:p>
        </p:txBody>
      </p:sp>
      <p:sp>
        <p:nvSpPr>
          <p:cNvPr id="3" name="Content Placeholder 2">
            <a:extLst>
              <a:ext uri="{FF2B5EF4-FFF2-40B4-BE49-F238E27FC236}">
                <a16:creationId xmlns:a16="http://schemas.microsoft.com/office/drawing/2014/main" id="{755CF2F1-5DD8-4B20-6E80-AD920D455553}"/>
              </a:ext>
            </a:extLst>
          </p:cNvPr>
          <p:cNvSpPr>
            <a:spLocks noGrp="1"/>
          </p:cNvSpPr>
          <p:nvPr>
            <p:ph idx="1"/>
          </p:nvPr>
        </p:nvSpPr>
        <p:spPr>
          <a:xfrm>
            <a:off x="683741" y="1779373"/>
            <a:ext cx="10670059" cy="4397590"/>
          </a:xfrm>
        </p:spPr>
        <p:txBody>
          <a:bodyPr>
            <a:normAutofit fontScale="92500" lnSpcReduction="10000"/>
          </a:bodyPr>
          <a:lstStyle/>
          <a:p>
            <a:pPr marL="0" indent="0">
              <a:buNone/>
            </a:pPr>
            <a:r>
              <a:rPr lang="en-US" b="1" dirty="0">
                <a:solidFill>
                  <a:schemeClr val="bg1"/>
                </a:solidFill>
                <a:ea typeface="Verdana" panose="020B0604030504040204" pitchFamily="34" charset="0"/>
              </a:rPr>
              <a:t>Repentance is; </a:t>
            </a:r>
            <a:endParaRPr lang="en-US" b="1" dirty="0">
              <a:solidFill>
                <a:schemeClr val="bg1"/>
              </a:solidFill>
              <a:effectLst/>
              <a:ea typeface="Verdana" panose="020B0604030504040204" pitchFamily="34" charset="0"/>
            </a:endParaRPr>
          </a:p>
          <a:p>
            <a:pPr fontAlgn="base"/>
            <a:r>
              <a:rPr lang="en-US" dirty="0">
                <a:solidFill>
                  <a:schemeClr val="bg1"/>
                </a:solidFill>
                <a:ea typeface="Verdana" panose="020B0604030504040204" pitchFamily="34" charset="0"/>
              </a:rPr>
              <a:t>Brokenness (King David </a:t>
            </a:r>
            <a:r>
              <a:rPr lang="en-US" dirty="0" err="1">
                <a:solidFill>
                  <a:srgbClr val="FFC000"/>
                </a:solidFill>
                <a:ea typeface="Verdana" panose="020B0604030504040204" pitchFamily="34" charset="0"/>
              </a:rPr>
              <a:t>Psa</a:t>
            </a:r>
            <a:r>
              <a:rPr lang="en-US" dirty="0">
                <a:solidFill>
                  <a:srgbClr val="FFC000"/>
                </a:solidFill>
                <a:ea typeface="Verdana" panose="020B0604030504040204" pitchFamily="34" charset="0"/>
              </a:rPr>
              <a:t> 51</a:t>
            </a:r>
            <a:r>
              <a:rPr lang="en-US" dirty="0">
                <a:solidFill>
                  <a:schemeClr val="bg1"/>
                </a:solidFill>
                <a:ea typeface="Verdana" panose="020B0604030504040204" pitchFamily="34" charset="0"/>
              </a:rPr>
              <a:t>), (People of Nineveh </a:t>
            </a:r>
            <a:r>
              <a:rPr lang="en-US" dirty="0">
                <a:solidFill>
                  <a:srgbClr val="FFC000"/>
                </a:solidFill>
                <a:ea typeface="Verdana" panose="020B0604030504040204" pitchFamily="34" charset="0"/>
              </a:rPr>
              <a:t>Jonah 3:5</a:t>
            </a:r>
            <a:r>
              <a:rPr lang="en-US" dirty="0">
                <a:solidFill>
                  <a:schemeClr val="bg1"/>
                </a:solidFill>
                <a:ea typeface="Verdana" panose="020B0604030504040204" pitchFamily="34" charset="0"/>
              </a:rPr>
              <a:t>)</a:t>
            </a:r>
          </a:p>
          <a:p>
            <a:pPr fontAlgn="base"/>
            <a:r>
              <a:rPr lang="en-US" dirty="0">
                <a:solidFill>
                  <a:schemeClr val="bg1"/>
                </a:solidFill>
                <a:ea typeface="Verdana" panose="020B0604030504040204" pitchFamily="34" charset="0"/>
              </a:rPr>
              <a:t>Determining to endure the shame of your pride, retrace your steps, and return to your father (prodigal son)</a:t>
            </a:r>
          </a:p>
          <a:p>
            <a:pPr fontAlgn="base"/>
            <a:r>
              <a:rPr lang="en-US" dirty="0">
                <a:solidFill>
                  <a:schemeClr val="bg1"/>
                </a:solidFill>
                <a:ea typeface="Verdana" panose="020B0604030504040204" pitchFamily="34" charset="0"/>
              </a:rPr>
              <a:t>Changing your mind to align to God's kingdom standard not Egypt (Joshua &amp; Caleb)</a:t>
            </a:r>
          </a:p>
          <a:p>
            <a:pPr fontAlgn="base"/>
            <a:r>
              <a:rPr lang="en-US" dirty="0">
                <a:solidFill>
                  <a:schemeClr val="bg1"/>
                </a:solidFill>
                <a:ea typeface="Verdana" panose="020B0604030504040204" pitchFamily="34" charset="0"/>
              </a:rPr>
              <a:t>Humbling yourself and submitting to the ways of God Zacchaeus (restitution)</a:t>
            </a:r>
          </a:p>
          <a:p>
            <a:pPr marL="0" indent="0">
              <a:buNone/>
            </a:pPr>
            <a:endParaRPr lang="en-US" dirty="0">
              <a:solidFill>
                <a:schemeClr val="bg1"/>
              </a:solidFill>
              <a:ea typeface="Verdana" panose="020B0604030504040204" pitchFamily="34" charset="0"/>
            </a:endParaRPr>
          </a:p>
          <a:p>
            <a:pPr marL="0" indent="0">
              <a:buNone/>
            </a:pPr>
            <a:r>
              <a:rPr lang="en-US" dirty="0">
                <a:solidFill>
                  <a:schemeClr val="bg1"/>
                </a:solidFill>
                <a:ea typeface="Verdana" panose="020B0604030504040204" pitchFamily="34" charset="0"/>
              </a:rPr>
              <a:t>Personal Study: Study Ezra Chapter 9 and 10 to see true biblical posture for repentance</a:t>
            </a:r>
          </a:p>
        </p:txBody>
      </p:sp>
    </p:spTree>
    <p:extLst>
      <p:ext uri="{BB962C8B-B14F-4D97-AF65-F5344CB8AC3E}">
        <p14:creationId xmlns:p14="http://schemas.microsoft.com/office/powerpoint/2010/main" val="39843837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330" y="365125"/>
            <a:ext cx="11986054" cy="1325563"/>
          </a:xfrm>
        </p:spPr>
        <p:txBody>
          <a:bodyPr>
            <a:normAutofit/>
          </a:bodyPr>
          <a:lstStyle/>
          <a:p>
            <a:r>
              <a:rPr lang="en-US" b="1" dirty="0">
                <a:solidFill>
                  <a:srgbClr val="FFFF00"/>
                </a:solidFill>
                <a:latin typeface="Verdana" panose="020B0604030504040204" pitchFamily="34" charset="0"/>
                <a:ea typeface="Verdana" panose="020B0604030504040204" pitchFamily="34" charset="0"/>
              </a:rPr>
              <a:t>10. Signs of True Repentance</a:t>
            </a:r>
          </a:p>
        </p:txBody>
      </p:sp>
      <p:sp>
        <p:nvSpPr>
          <p:cNvPr id="3" name="Content Placeholder 2"/>
          <p:cNvSpPr>
            <a:spLocks noGrp="1"/>
          </p:cNvSpPr>
          <p:nvPr>
            <p:ph idx="1"/>
          </p:nvPr>
        </p:nvSpPr>
        <p:spPr>
          <a:xfrm>
            <a:off x="683741" y="1779373"/>
            <a:ext cx="10670059" cy="4397590"/>
          </a:xfrm>
        </p:spPr>
        <p:txBody>
          <a:bodyPr>
            <a:normAutofit/>
          </a:bodyPr>
          <a:lstStyle/>
          <a:p>
            <a:r>
              <a:rPr lang="en-US" sz="3200" dirty="0">
                <a:solidFill>
                  <a:schemeClr val="bg1"/>
                </a:solidFill>
                <a:ea typeface="Verdana" panose="020B0604030504040204" pitchFamily="34" charset="0"/>
              </a:rPr>
              <a:t>Brokenness </a:t>
            </a:r>
            <a:r>
              <a:rPr lang="en-US" sz="3200" dirty="0">
                <a:solidFill>
                  <a:srgbClr val="FFC000"/>
                </a:solidFill>
                <a:ea typeface="Verdana" panose="020B0604030504040204" pitchFamily="34" charset="0"/>
              </a:rPr>
              <a:t>- 1 Kings 21: 17-29, </a:t>
            </a:r>
            <a:r>
              <a:rPr lang="en-US" sz="3200" dirty="0" err="1">
                <a:solidFill>
                  <a:srgbClr val="FFC000"/>
                </a:solidFill>
                <a:ea typeface="Verdana" panose="020B0604030504040204" pitchFamily="34" charset="0"/>
              </a:rPr>
              <a:t>Psa</a:t>
            </a:r>
            <a:r>
              <a:rPr lang="en-US" sz="3200" dirty="0">
                <a:solidFill>
                  <a:srgbClr val="FFC000"/>
                </a:solidFill>
                <a:ea typeface="Verdana" panose="020B0604030504040204" pitchFamily="34" charset="0"/>
              </a:rPr>
              <a:t> 34:18, </a:t>
            </a:r>
            <a:r>
              <a:rPr lang="en-US" sz="3200" dirty="0" err="1">
                <a:solidFill>
                  <a:srgbClr val="FFC000"/>
                </a:solidFill>
                <a:ea typeface="Verdana" panose="020B0604030504040204" pitchFamily="34" charset="0"/>
              </a:rPr>
              <a:t>Psa</a:t>
            </a:r>
            <a:r>
              <a:rPr lang="en-US" sz="3200" dirty="0">
                <a:solidFill>
                  <a:srgbClr val="FFC000"/>
                </a:solidFill>
                <a:ea typeface="Verdana" panose="020B0604030504040204" pitchFamily="34" charset="0"/>
              </a:rPr>
              <a:t> 51:17</a:t>
            </a:r>
          </a:p>
          <a:p>
            <a:r>
              <a:rPr lang="en-US" sz="3200" dirty="0">
                <a:solidFill>
                  <a:schemeClr val="bg1"/>
                </a:solidFill>
                <a:ea typeface="Verdana" panose="020B0604030504040204" pitchFamily="34" charset="0"/>
              </a:rPr>
              <a:t>It cost you something; your flesh will feel the pain (Ego, Pride, Self) The more you repent, the more you die to self. The more you repent, the more you purge out the old nature and approach maturity </a:t>
            </a:r>
            <a:r>
              <a:rPr lang="en-US" sz="3200" dirty="0">
                <a:solidFill>
                  <a:srgbClr val="FFC000"/>
                </a:solidFill>
                <a:ea typeface="Verdana" panose="020B0604030504040204" pitchFamily="34" charset="0"/>
              </a:rPr>
              <a:t>2 Tim 2:19-21; Rom 8:1-9</a:t>
            </a:r>
          </a:p>
          <a:p>
            <a:r>
              <a:rPr lang="en-US" sz="3200" dirty="0">
                <a:solidFill>
                  <a:schemeClr val="bg1"/>
                </a:solidFill>
                <a:ea typeface="Verdana" panose="020B0604030504040204" pitchFamily="34" charset="0"/>
              </a:rPr>
              <a:t>You HATE your former lifestyle (not trying to patch and manage or discipline yourself to reduce it. You begin to cooperate with the Holy Spirit as he works to sanctify you </a:t>
            </a:r>
            <a:r>
              <a:rPr lang="en-US" sz="3200" dirty="0">
                <a:solidFill>
                  <a:srgbClr val="FFC000"/>
                </a:solidFill>
                <a:ea typeface="Verdana" panose="020B0604030504040204" pitchFamily="34" charset="0"/>
              </a:rPr>
              <a:t>(Rom 8:13, Col 3:5) (Psalm 119:127-128, Psalm 119:101-104)</a:t>
            </a:r>
          </a:p>
        </p:txBody>
      </p:sp>
    </p:spTree>
    <p:extLst>
      <p:ext uri="{BB962C8B-B14F-4D97-AF65-F5344CB8AC3E}">
        <p14:creationId xmlns:p14="http://schemas.microsoft.com/office/powerpoint/2010/main" val="10963634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0799C1-3A3E-ED18-4311-5B8A867C560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728A34E-D33D-0BB3-BE42-F58A8B5A0749}"/>
              </a:ext>
            </a:extLst>
          </p:cNvPr>
          <p:cNvSpPr>
            <a:spLocks noGrp="1"/>
          </p:cNvSpPr>
          <p:nvPr>
            <p:ph type="title"/>
          </p:nvPr>
        </p:nvSpPr>
        <p:spPr>
          <a:xfrm>
            <a:off x="115330" y="365125"/>
            <a:ext cx="11986054" cy="1325563"/>
          </a:xfrm>
        </p:spPr>
        <p:txBody>
          <a:bodyPr>
            <a:normAutofit/>
          </a:bodyPr>
          <a:lstStyle/>
          <a:p>
            <a:r>
              <a:rPr lang="en-US" b="1" dirty="0">
                <a:solidFill>
                  <a:srgbClr val="FFFF00"/>
                </a:solidFill>
                <a:latin typeface="Verdana" panose="020B0604030504040204" pitchFamily="34" charset="0"/>
                <a:ea typeface="Verdana" panose="020B0604030504040204" pitchFamily="34" charset="0"/>
              </a:rPr>
              <a:t>10. Signs of True Repentance</a:t>
            </a:r>
          </a:p>
        </p:txBody>
      </p:sp>
      <p:sp>
        <p:nvSpPr>
          <p:cNvPr id="3" name="Content Placeholder 2">
            <a:extLst>
              <a:ext uri="{FF2B5EF4-FFF2-40B4-BE49-F238E27FC236}">
                <a16:creationId xmlns:a16="http://schemas.microsoft.com/office/drawing/2014/main" id="{92BFD1A8-344F-0149-CF91-5BC1D6EE29E6}"/>
              </a:ext>
            </a:extLst>
          </p:cNvPr>
          <p:cNvSpPr>
            <a:spLocks noGrp="1"/>
          </p:cNvSpPr>
          <p:nvPr>
            <p:ph idx="1"/>
          </p:nvPr>
        </p:nvSpPr>
        <p:spPr>
          <a:xfrm>
            <a:off x="683741" y="1779373"/>
            <a:ext cx="10670059" cy="4397590"/>
          </a:xfrm>
        </p:spPr>
        <p:txBody>
          <a:bodyPr>
            <a:normAutofit/>
          </a:bodyPr>
          <a:lstStyle/>
          <a:p>
            <a:r>
              <a:rPr lang="en-US" sz="3600" dirty="0">
                <a:solidFill>
                  <a:schemeClr val="bg1"/>
                </a:solidFill>
                <a:ea typeface="Verdana" panose="020B0604030504040204" pitchFamily="34" charset="0"/>
              </a:rPr>
              <a:t>You love God and his ways. </a:t>
            </a:r>
          </a:p>
          <a:p>
            <a:r>
              <a:rPr lang="en-US" sz="3600" dirty="0">
                <a:solidFill>
                  <a:schemeClr val="bg1"/>
                </a:solidFill>
                <a:ea typeface="Verdana" panose="020B0604030504040204" pitchFamily="34" charset="0"/>
              </a:rPr>
              <a:t>There is a lifestyle of Righteousness that follows </a:t>
            </a:r>
          </a:p>
          <a:p>
            <a:r>
              <a:rPr lang="en-US" sz="3600" dirty="0">
                <a:solidFill>
                  <a:schemeClr val="bg1"/>
                </a:solidFill>
                <a:ea typeface="Verdana" panose="020B0604030504040204" pitchFamily="34" charset="0"/>
              </a:rPr>
              <a:t>Men can testify of the changes in your life, especially those of your household. </a:t>
            </a:r>
            <a:r>
              <a:rPr lang="en-US" sz="3600" dirty="0">
                <a:solidFill>
                  <a:srgbClr val="FFC000"/>
                </a:solidFill>
                <a:ea typeface="Verdana" panose="020B0604030504040204" pitchFamily="34" charset="0"/>
              </a:rPr>
              <a:t>Gal 1:23-24 </a:t>
            </a:r>
          </a:p>
          <a:p>
            <a:r>
              <a:rPr lang="en-US" sz="3600" dirty="0">
                <a:solidFill>
                  <a:schemeClr val="bg1"/>
                </a:solidFill>
                <a:ea typeface="Verdana" panose="020B0604030504040204" pitchFamily="34" charset="0"/>
              </a:rPr>
              <a:t>You go out of your way to make things right with those you wronged- restitution. </a:t>
            </a:r>
            <a:r>
              <a:rPr lang="en-US" sz="3600" dirty="0">
                <a:solidFill>
                  <a:srgbClr val="FFC000"/>
                </a:solidFill>
                <a:ea typeface="Verdana" panose="020B0604030504040204" pitchFamily="34" charset="0"/>
              </a:rPr>
              <a:t>Luke 19:2 ; Mark 10:17-22</a:t>
            </a:r>
          </a:p>
        </p:txBody>
      </p:sp>
    </p:spTree>
    <p:extLst>
      <p:ext uri="{BB962C8B-B14F-4D97-AF65-F5344CB8AC3E}">
        <p14:creationId xmlns:p14="http://schemas.microsoft.com/office/powerpoint/2010/main" val="201563953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330" y="365125"/>
            <a:ext cx="11986054" cy="1325563"/>
          </a:xfrm>
        </p:spPr>
        <p:txBody>
          <a:bodyPr>
            <a:normAutofit/>
          </a:bodyPr>
          <a:lstStyle/>
          <a:p>
            <a:r>
              <a:rPr lang="en-US" b="1" dirty="0">
                <a:solidFill>
                  <a:srgbClr val="FFFF00"/>
                </a:solidFill>
                <a:latin typeface="Verdana" panose="020B0604030504040204" pitchFamily="34" charset="0"/>
                <a:ea typeface="Verdana" panose="020B0604030504040204" pitchFamily="34" charset="0"/>
              </a:rPr>
              <a:t>11. Some Dead Works to Repent from</a:t>
            </a:r>
          </a:p>
        </p:txBody>
      </p:sp>
      <p:sp>
        <p:nvSpPr>
          <p:cNvPr id="3" name="Content Placeholder 2"/>
          <p:cNvSpPr>
            <a:spLocks noGrp="1"/>
          </p:cNvSpPr>
          <p:nvPr>
            <p:ph idx="1"/>
          </p:nvPr>
        </p:nvSpPr>
        <p:spPr>
          <a:xfrm>
            <a:off x="683741" y="1779373"/>
            <a:ext cx="10670059" cy="2290119"/>
          </a:xfrm>
        </p:spPr>
        <p:txBody>
          <a:bodyPr>
            <a:normAutofit/>
          </a:bodyPr>
          <a:lstStyle/>
          <a:p>
            <a:pPr marL="514350" indent="-514350" fontAlgn="base">
              <a:buFont typeface="+mj-lt"/>
              <a:buAutoNum type="arabicPeriod"/>
            </a:pPr>
            <a:r>
              <a:rPr lang="en-US" dirty="0">
                <a:solidFill>
                  <a:schemeClr val="bg1"/>
                </a:solidFill>
              </a:rPr>
              <a:t>Hypocrisy </a:t>
            </a:r>
          </a:p>
          <a:p>
            <a:pPr marL="514350" indent="-514350" fontAlgn="base">
              <a:buFont typeface="+mj-lt"/>
              <a:buAutoNum type="arabicPeriod"/>
            </a:pPr>
            <a:r>
              <a:rPr lang="en-US" dirty="0" err="1">
                <a:solidFill>
                  <a:schemeClr val="bg1"/>
                </a:solidFill>
              </a:rPr>
              <a:t>Unforgiveness</a:t>
            </a:r>
            <a:r>
              <a:rPr lang="en-US" dirty="0">
                <a:solidFill>
                  <a:schemeClr val="bg1"/>
                </a:solidFill>
              </a:rPr>
              <a:t>  </a:t>
            </a:r>
          </a:p>
          <a:p>
            <a:pPr marL="514350" indent="-514350" fontAlgn="base">
              <a:buFont typeface="+mj-lt"/>
              <a:buAutoNum type="arabicPeriod"/>
            </a:pPr>
            <a:r>
              <a:rPr lang="en-US" dirty="0">
                <a:solidFill>
                  <a:schemeClr val="bg1"/>
                </a:solidFill>
              </a:rPr>
              <a:t>Judgment according to your own idea</a:t>
            </a:r>
          </a:p>
          <a:p>
            <a:pPr marL="514350" indent="-514350" fontAlgn="base">
              <a:buFont typeface="+mj-lt"/>
              <a:buAutoNum type="arabicPeriod"/>
            </a:pPr>
            <a:r>
              <a:rPr lang="en-US" dirty="0">
                <a:solidFill>
                  <a:schemeClr val="bg1"/>
                </a:solidFill>
              </a:rPr>
              <a:t>Greed</a:t>
            </a:r>
          </a:p>
        </p:txBody>
      </p:sp>
      <p:sp>
        <p:nvSpPr>
          <p:cNvPr id="4" name="Content Placeholder 2"/>
          <p:cNvSpPr txBox="1">
            <a:spLocks/>
          </p:cNvSpPr>
          <p:nvPr/>
        </p:nvSpPr>
        <p:spPr>
          <a:xfrm>
            <a:off x="589006" y="3999470"/>
            <a:ext cx="10670059" cy="2290119"/>
          </a:xfrm>
          <a:prstGeom prst="rect">
            <a:avLst/>
          </a:prstGeom>
        </p:spPr>
        <p:txBody>
          <a:bodyPr vert="horz" lIns="91440" tIns="45720" rIns="91440" bIns="45720" rtlCol="0">
            <a:normAutofit fontScale="8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solidFill>
                  <a:srgbClr val="FFC000"/>
                </a:solidFill>
              </a:rPr>
              <a:t>Psalm 119 </a:t>
            </a:r>
            <a:r>
              <a:rPr lang="en-US" dirty="0">
                <a:solidFill>
                  <a:schemeClr val="bg1"/>
                </a:solidFill>
              </a:rPr>
              <a:t>is dedicated to a man with a repentant heart who seeks only to please God. Take time to study it prayerfully. Let it enter your spirit. </a:t>
            </a:r>
            <a:endParaRPr lang="en-US" b="0" dirty="0">
              <a:solidFill>
                <a:schemeClr val="bg1"/>
              </a:solidFill>
              <a:effectLst/>
            </a:endParaRPr>
          </a:p>
          <a:p>
            <a:r>
              <a:rPr lang="en-US" dirty="0">
                <a:solidFill>
                  <a:schemeClr val="bg1"/>
                </a:solidFill>
              </a:rPr>
              <a:t>May the Lord see us through to have a broken and contrite heart towards him always as we walk with him unto the day we meet him in the air.</a:t>
            </a:r>
            <a:endParaRPr lang="en-US" b="0" dirty="0">
              <a:solidFill>
                <a:schemeClr val="bg1"/>
              </a:solidFill>
              <a:effectLst/>
            </a:endParaRPr>
          </a:p>
          <a:p>
            <a:pPr marL="0" indent="0">
              <a:buNone/>
            </a:pPr>
            <a:r>
              <a:rPr lang="en-US" b="1" dirty="0">
                <a:solidFill>
                  <a:srgbClr val="FFC000"/>
                </a:solidFill>
              </a:rPr>
              <a:t>Prayer Point</a:t>
            </a:r>
            <a:endParaRPr lang="en-US" b="1" dirty="0">
              <a:solidFill>
                <a:srgbClr val="FFC000"/>
              </a:solidFill>
              <a:effectLst/>
            </a:endParaRPr>
          </a:p>
          <a:p>
            <a:pPr fontAlgn="base"/>
            <a:r>
              <a:rPr lang="en-US" dirty="0">
                <a:solidFill>
                  <a:srgbClr val="FFC000"/>
                </a:solidFill>
              </a:rPr>
              <a:t>Lord Jesus, break my stony heart. Give me a heart of flesh. I want to serve you better and better every day.</a:t>
            </a:r>
          </a:p>
        </p:txBody>
      </p:sp>
    </p:spTree>
    <p:extLst>
      <p:ext uri="{BB962C8B-B14F-4D97-AF65-F5344CB8AC3E}">
        <p14:creationId xmlns:p14="http://schemas.microsoft.com/office/powerpoint/2010/main" val="22767551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043" y="365125"/>
            <a:ext cx="11213757" cy="1325563"/>
          </a:xfrm>
        </p:spPr>
        <p:txBody>
          <a:bodyPr/>
          <a:lstStyle/>
          <a:p>
            <a:r>
              <a:rPr lang="en-US" b="1" dirty="0">
                <a:solidFill>
                  <a:srgbClr val="FFC000"/>
                </a:solidFill>
                <a:latin typeface="Verdana" panose="020B0604030504040204" pitchFamily="34" charset="0"/>
                <a:ea typeface="Verdana" panose="020B0604030504040204" pitchFamily="34" charset="0"/>
              </a:rPr>
              <a:t>2. Further Definitions	</a:t>
            </a:r>
            <a:endParaRPr lang="en-GB" b="1" dirty="0">
              <a:solidFill>
                <a:srgbClr val="FFC000"/>
              </a:solidFill>
              <a:latin typeface="Verdana" panose="020B0604030504040204" pitchFamily="34" charset="0"/>
              <a:ea typeface="Verdana" panose="020B0604030504040204" pitchFamily="34" charset="0"/>
            </a:endParaRPr>
          </a:p>
        </p:txBody>
      </p:sp>
      <p:sp>
        <p:nvSpPr>
          <p:cNvPr id="3" name="Content Placeholder 2"/>
          <p:cNvSpPr>
            <a:spLocks noGrp="1"/>
          </p:cNvSpPr>
          <p:nvPr>
            <p:ph idx="1"/>
          </p:nvPr>
        </p:nvSpPr>
        <p:spPr/>
        <p:txBody>
          <a:bodyPr>
            <a:normAutofit/>
          </a:bodyPr>
          <a:lstStyle/>
          <a:p>
            <a:pPr fontAlgn="base"/>
            <a:r>
              <a:rPr lang="en-US" sz="3600" b="1" dirty="0">
                <a:solidFill>
                  <a:schemeClr val="bg1"/>
                </a:solidFill>
                <a:ea typeface="Verdana" panose="020B0604030504040204" pitchFamily="34" charset="0"/>
              </a:rPr>
              <a:t>What is Self Righteousness? </a:t>
            </a:r>
            <a:r>
              <a:rPr lang="en-US" sz="3600" b="1" dirty="0">
                <a:solidFill>
                  <a:srgbClr val="FFC000"/>
                </a:solidFill>
                <a:ea typeface="Verdana" panose="020B0604030504040204" pitchFamily="34" charset="0"/>
              </a:rPr>
              <a:t>(Rom 10:3)</a:t>
            </a:r>
            <a:br>
              <a:rPr lang="en-US" sz="3600" b="0" dirty="0">
                <a:solidFill>
                  <a:srgbClr val="FFC000"/>
                </a:solidFill>
                <a:effectLst/>
                <a:ea typeface="Verdana" panose="020B0604030504040204" pitchFamily="34" charset="0"/>
              </a:rPr>
            </a:br>
            <a:r>
              <a:rPr lang="en-US" sz="3600" dirty="0">
                <a:solidFill>
                  <a:schemeClr val="bg1"/>
                </a:solidFill>
                <a:ea typeface="Verdana" panose="020B0604030504040204" pitchFamily="34" charset="0"/>
              </a:rPr>
              <a:t>The dictionary definition of self-righteousness is “</a:t>
            </a:r>
            <a:r>
              <a:rPr lang="en-US" sz="3600" b="1" dirty="0">
                <a:solidFill>
                  <a:schemeClr val="bg1"/>
                </a:solidFill>
                <a:ea typeface="Verdana" panose="020B0604030504040204" pitchFamily="34" charset="0"/>
              </a:rPr>
              <a:t>confidence in one’s own righteousness, especially when proudly moralistic and intolerant of the opinions and behavior of others.</a:t>
            </a:r>
            <a:r>
              <a:rPr lang="en-US" sz="3600" dirty="0">
                <a:solidFill>
                  <a:schemeClr val="bg1"/>
                </a:solidFill>
                <a:ea typeface="Verdana" panose="020B0604030504040204" pitchFamily="34" charset="0"/>
              </a:rPr>
              <a:t>” Biblically speaking, self-righteousness, is related to legalism. It is the idea that we can somehow generate within ourselves a righteousness that will be acceptable to God.</a:t>
            </a:r>
            <a:endParaRPr lang="en-US" sz="3600" b="0" dirty="0">
              <a:solidFill>
                <a:schemeClr val="bg1"/>
              </a:solidFill>
              <a:effectLst/>
              <a:ea typeface="Verdana" panose="020B0604030504040204" pitchFamily="34" charset="0"/>
            </a:endParaRPr>
          </a:p>
          <a:p>
            <a:pPr marL="0" indent="0">
              <a:buNone/>
            </a:pPr>
            <a:endParaRPr lang="en-GB" sz="2000" dirty="0">
              <a:solidFill>
                <a:schemeClr val="bg1"/>
              </a:solidFill>
              <a:ea typeface="Verdana" panose="020B0604030504040204" pitchFamily="34" charset="0"/>
            </a:endParaRPr>
          </a:p>
        </p:txBody>
      </p:sp>
    </p:spTree>
    <p:extLst>
      <p:ext uri="{BB962C8B-B14F-4D97-AF65-F5344CB8AC3E}">
        <p14:creationId xmlns:p14="http://schemas.microsoft.com/office/powerpoint/2010/main" val="35793929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12043B-6E6D-C32D-5018-A7414F53B96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1B7855C-7B30-74B5-09F1-EE722D06925A}"/>
              </a:ext>
            </a:extLst>
          </p:cNvPr>
          <p:cNvSpPr>
            <a:spLocks noGrp="1"/>
          </p:cNvSpPr>
          <p:nvPr>
            <p:ph type="title"/>
          </p:nvPr>
        </p:nvSpPr>
        <p:spPr>
          <a:xfrm>
            <a:off x="140043" y="365125"/>
            <a:ext cx="11213757" cy="1325563"/>
          </a:xfrm>
        </p:spPr>
        <p:txBody>
          <a:bodyPr/>
          <a:lstStyle/>
          <a:p>
            <a:r>
              <a:rPr lang="en-US" b="1" dirty="0">
                <a:solidFill>
                  <a:srgbClr val="FFC000"/>
                </a:solidFill>
                <a:latin typeface="Verdana" panose="020B0604030504040204" pitchFamily="34" charset="0"/>
                <a:ea typeface="Verdana" panose="020B0604030504040204" pitchFamily="34" charset="0"/>
              </a:rPr>
              <a:t>2. Further Definitions	</a:t>
            </a:r>
            <a:endParaRPr lang="en-GB" b="1" dirty="0">
              <a:solidFill>
                <a:srgbClr val="FFC000"/>
              </a:solidFill>
              <a:latin typeface="Verdana" panose="020B0604030504040204" pitchFamily="34" charset="0"/>
              <a:ea typeface="Verdana" panose="020B0604030504040204" pitchFamily="34" charset="0"/>
            </a:endParaRPr>
          </a:p>
        </p:txBody>
      </p:sp>
      <p:sp>
        <p:nvSpPr>
          <p:cNvPr id="3" name="Content Placeholder 2">
            <a:extLst>
              <a:ext uri="{FF2B5EF4-FFF2-40B4-BE49-F238E27FC236}">
                <a16:creationId xmlns:a16="http://schemas.microsoft.com/office/drawing/2014/main" id="{5AC207B8-6DD3-5857-4C0D-936E3F0D7069}"/>
              </a:ext>
            </a:extLst>
          </p:cNvPr>
          <p:cNvSpPr>
            <a:spLocks noGrp="1"/>
          </p:cNvSpPr>
          <p:nvPr>
            <p:ph idx="1"/>
          </p:nvPr>
        </p:nvSpPr>
        <p:spPr/>
        <p:txBody>
          <a:bodyPr>
            <a:normAutofit fontScale="92500" lnSpcReduction="20000"/>
          </a:bodyPr>
          <a:lstStyle/>
          <a:p>
            <a:pPr fontAlgn="base"/>
            <a:r>
              <a:rPr lang="en-US" sz="4400" b="1" dirty="0">
                <a:solidFill>
                  <a:schemeClr val="bg1"/>
                </a:solidFill>
                <a:ea typeface="Verdana" panose="020B0604030504040204" pitchFamily="34" charset="0"/>
              </a:rPr>
              <a:t>What is Righteousness?</a:t>
            </a:r>
            <a:r>
              <a:rPr lang="en-US" sz="4400" b="1" dirty="0">
                <a:solidFill>
                  <a:srgbClr val="FFC000"/>
                </a:solidFill>
                <a:ea typeface="Verdana" panose="020B0604030504040204" pitchFamily="34" charset="0"/>
              </a:rPr>
              <a:t> (Zech. 3:1-4)</a:t>
            </a:r>
            <a:br>
              <a:rPr lang="en-US" sz="4400" b="0" dirty="0">
                <a:solidFill>
                  <a:srgbClr val="FFC000"/>
                </a:solidFill>
                <a:effectLst/>
                <a:ea typeface="Verdana" panose="020B0604030504040204" pitchFamily="34" charset="0"/>
              </a:rPr>
            </a:br>
            <a:r>
              <a:rPr lang="en-US" sz="4400" dirty="0">
                <a:solidFill>
                  <a:schemeClr val="bg1"/>
                </a:solidFill>
                <a:ea typeface="Verdana" panose="020B0604030504040204" pitchFamily="34" charset="0"/>
              </a:rPr>
              <a:t>Dictionaries define righteousness as “</a:t>
            </a:r>
            <a:r>
              <a:rPr lang="en-US" sz="4400" b="1" dirty="0">
                <a:solidFill>
                  <a:schemeClr val="bg1"/>
                </a:solidFill>
                <a:ea typeface="Verdana" panose="020B0604030504040204" pitchFamily="34" charset="0"/>
              </a:rPr>
              <a:t>behavior that is morally justifiable or right.</a:t>
            </a:r>
            <a:r>
              <a:rPr lang="en-US" sz="4400" dirty="0">
                <a:solidFill>
                  <a:schemeClr val="bg1"/>
                </a:solidFill>
                <a:ea typeface="Verdana" panose="020B0604030504040204" pitchFamily="34" charset="0"/>
              </a:rPr>
              <a:t>” This behavior is characterized by socially accepted standards of morality, justice, virtue, or uprightness. The Bible’s standard of human righteousness is God’s own perfection in every attribute, every attitude, every behavior, and every word.</a:t>
            </a:r>
            <a:endParaRPr lang="en-US" sz="4400" b="0" dirty="0">
              <a:solidFill>
                <a:schemeClr val="bg1"/>
              </a:solidFill>
              <a:effectLst/>
              <a:ea typeface="Verdana" panose="020B0604030504040204" pitchFamily="34" charset="0"/>
            </a:endParaRPr>
          </a:p>
          <a:p>
            <a:pPr marL="0" indent="0">
              <a:buNone/>
            </a:pPr>
            <a:endParaRPr lang="en-GB" dirty="0">
              <a:solidFill>
                <a:schemeClr val="bg1"/>
              </a:solidFill>
              <a:ea typeface="Verdana" panose="020B0604030504040204" pitchFamily="34" charset="0"/>
            </a:endParaRPr>
          </a:p>
        </p:txBody>
      </p:sp>
    </p:spTree>
    <p:extLst>
      <p:ext uri="{BB962C8B-B14F-4D97-AF65-F5344CB8AC3E}">
        <p14:creationId xmlns:p14="http://schemas.microsoft.com/office/powerpoint/2010/main" val="37229907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5373" y="365125"/>
            <a:ext cx="11705968" cy="1325563"/>
          </a:xfrm>
        </p:spPr>
        <p:txBody>
          <a:bodyPr/>
          <a:lstStyle/>
          <a:p>
            <a:r>
              <a:rPr lang="en-US" b="1" dirty="0">
                <a:solidFill>
                  <a:srgbClr val="FFFF00"/>
                </a:solidFill>
                <a:latin typeface="Verdana" panose="020B0604030504040204" pitchFamily="34" charset="0"/>
                <a:ea typeface="Verdana" panose="020B0604030504040204" pitchFamily="34" charset="0"/>
              </a:rPr>
              <a:t>3. Biblical Pictures of Righteousness</a:t>
            </a:r>
            <a:endParaRPr lang="en-GB" b="1" dirty="0">
              <a:solidFill>
                <a:srgbClr val="FFFF00"/>
              </a:solidFill>
              <a:latin typeface="Verdana" panose="020B0604030504040204" pitchFamily="34" charset="0"/>
              <a:ea typeface="Verdana" panose="020B0604030504040204" pitchFamily="34" charset="0"/>
            </a:endParaRPr>
          </a:p>
        </p:txBody>
      </p:sp>
      <p:sp>
        <p:nvSpPr>
          <p:cNvPr id="3" name="Content Placeholder 2"/>
          <p:cNvSpPr>
            <a:spLocks noGrp="1"/>
          </p:cNvSpPr>
          <p:nvPr>
            <p:ph idx="1"/>
          </p:nvPr>
        </p:nvSpPr>
        <p:spPr/>
        <p:txBody>
          <a:bodyPr>
            <a:normAutofit/>
          </a:bodyPr>
          <a:lstStyle/>
          <a:p>
            <a:pPr fontAlgn="base"/>
            <a:r>
              <a:rPr lang="en-US" sz="4400" dirty="0">
                <a:solidFill>
                  <a:schemeClr val="bg1"/>
                </a:solidFill>
              </a:rPr>
              <a:t>Righteousness as a Garment - </a:t>
            </a:r>
            <a:r>
              <a:rPr lang="en-US" sz="4400" dirty="0" err="1">
                <a:solidFill>
                  <a:schemeClr val="bg1"/>
                </a:solidFill>
              </a:rPr>
              <a:t>Psa</a:t>
            </a:r>
            <a:r>
              <a:rPr lang="en-US" sz="4400" dirty="0">
                <a:solidFill>
                  <a:schemeClr val="bg1"/>
                </a:solidFill>
              </a:rPr>
              <a:t> 132:9</a:t>
            </a:r>
          </a:p>
          <a:p>
            <a:pPr fontAlgn="base"/>
            <a:r>
              <a:rPr lang="en-US" sz="4400" dirty="0">
                <a:solidFill>
                  <a:schemeClr val="bg1"/>
                </a:solidFill>
              </a:rPr>
              <a:t>Righteousness as a standard of Excellence - Prov 14:34</a:t>
            </a:r>
          </a:p>
          <a:p>
            <a:pPr fontAlgn="base"/>
            <a:r>
              <a:rPr lang="en-US" sz="4400" dirty="0">
                <a:solidFill>
                  <a:schemeClr val="bg1"/>
                </a:solidFill>
              </a:rPr>
              <a:t>Righteousness as a part of a tree (branch - Jer 33:15), (Fruit - James 3:18, Phil 1:11, Heb 12:11)</a:t>
            </a:r>
          </a:p>
        </p:txBody>
      </p:sp>
    </p:spTree>
    <p:extLst>
      <p:ext uri="{BB962C8B-B14F-4D97-AF65-F5344CB8AC3E}">
        <p14:creationId xmlns:p14="http://schemas.microsoft.com/office/powerpoint/2010/main" val="12019388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946C49-C360-875B-9123-06BBD97E804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A05003-0FA6-16AD-8F06-DE102A043735}"/>
              </a:ext>
            </a:extLst>
          </p:cNvPr>
          <p:cNvSpPr>
            <a:spLocks noGrp="1"/>
          </p:cNvSpPr>
          <p:nvPr>
            <p:ph type="title"/>
          </p:nvPr>
        </p:nvSpPr>
        <p:spPr>
          <a:xfrm>
            <a:off x="255373" y="365125"/>
            <a:ext cx="11705968" cy="1325563"/>
          </a:xfrm>
        </p:spPr>
        <p:txBody>
          <a:bodyPr/>
          <a:lstStyle/>
          <a:p>
            <a:r>
              <a:rPr lang="en-US" b="1" dirty="0">
                <a:solidFill>
                  <a:srgbClr val="FFFF00"/>
                </a:solidFill>
                <a:latin typeface="Verdana" panose="020B0604030504040204" pitchFamily="34" charset="0"/>
                <a:ea typeface="Verdana" panose="020B0604030504040204" pitchFamily="34" charset="0"/>
              </a:rPr>
              <a:t>3. Biblical Pictures of Righteousness</a:t>
            </a:r>
            <a:endParaRPr lang="en-GB" b="1" dirty="0">
              <a:solidFill>
                <a:srgbClr val="FFFF00"/>
              </a:solidFill>
              <a:latin typeface="Verdana" panose="020B0604030504040204" pitchFamily="34" charset="0"/>
              <a:ea typeface="Verdana" panose="020B0604030504040204" pitchFamily="34" charset="0"/>
            </a:endParaRPr>
          </a:p>
        </p:txBody>
      </p:sp>
      <p:sp>
        <p:nvSpPr>
          <p:cNvPr id="3" name="Content Placeholder 2">
            <a:extLst>
              <a:ext uri="{FF2B5EF4-FFF2-40B4-BE49-F238E27FC236}">
                <a16:creationId xmlns:a16="http://schemas.microsoft.com/office/drawing/2014/main" id="{4FAA212D-DBFD-A777-B7FA-541C7FFC9962}"/>
              </a:ext>
            </a:extLst>
          </p:cNvPr>
          <p:cNvSpPr>
            <a:spLocks noGrp="1"/>
          </p:cNvSpPr>
          <p:nvPr>
            <p:ph idx="1"/>
          </p:nvPr>
        </p:nvSpPr>
        <p:spPr/>
        <p:txBody>
          <a:bodyPr>
            <a:normAutofit/>
          </a:bodyPr>
          <a:lstStyle/>
          <a:p>
            <a:pPr fontAlgn="base"/>
            <a:r>
              <a:rPr lang="en-US" sz="4400" dirty="0">
                <a:solidFill>
                  <a:schemeClr val="bg1"/>
                </a:solidFill>
              </a:rPr>
              <a:t>Righteousness as a way - 2 Peter 2:21, Rom 9:30</a:t>
            </a:r>
          </a:p>
          <a:p>
            <a:pPr fontAlgn="base"/>
            <a:r>
              <a:rPr lang="en-US" sz="4400" dirty="0">
                <a:solidFill>
                  <a:schemeClr val="bg1"/>
                </a:solidFill>
              </a:rPr>
              <a:t>Righteousness as Authority &amp; Power - </a:t>
            </a:r>
            <a:r>
              <a:rPr lang="en-US" sz="4400" dirty="0" err="1">
                <a:solidFill>
                  <a:schemeClr val="bg1"/>
                </a:solidFill>
              </a:rPr>
              <a:t>Heb</a:t>
            </a:r>
            <a:r>
              <a:rPr lang="en-US" sz="4400" dirty="0">
                <a:solidFill>
                  <a:schemeClr val="bg1"/>
                </a:solidFill>
              </a:rPr>
              <a:t> 1:8, 2 Tim 4:8</a:t>
            </a:r>
          </a:p>
          <a:p>
            <a:pPr fontAlgn="base"/>
            <a:r>
              <a:rPr lang="en-US" sz="4400" dirty="0">
                <a:solidFill>
                  <a:schemeClr val="bg1"/>
                </a:solidFill>
              </a:rPr>
              <a:t>Righteousness is a Gift from God - Rom 5:17-18; Rom 4:1-6</a:t>
            </a:r>
          </a:p>
        </p:txBody>
      </p:sp>
    </p:spTree>
    <p:extLst>
      <p:ext uri="{BB962C8B-B14F-4D97-AF65-F5344CB8AC3E}">
        <p14:creationId xmlns:p14="http://schemas.microsoft.com/office/powerpoint/2010/main" val="39158346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9CD0CE-BE50-C0E0-0ECD-503DA27450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8F4579-F473-286B-0F13-9232B07311FF}"/>
              </a:ext>
            </a:extLst>
          </p:cNvPr>
          <p:cNvSpPr>
            <a:spLocks noGrp="1"/>
          </p:cNvSpPr>
          <p:nvPr>
            <p:ph type="title"/>
          </p:nvPr>
        </p:nvSpPr>
        <p:spPr>
          <a:xfrm>
            <a:off x="255373" y="365125"/>
            <a:ext cx="11705968" cy="1325563"/>
          </a:xfrm>
        </p:spPr>
        <p:txBody>
          <a:bodyPr/>
          <a:lstStyle/>
          <a:p>
            <a:r>
              <a:rPr lang="en-US" b="1" dirty="0">
                <a:solidFill>
                  <a:srgbClr val="FFFF00"/>
                </a:solidFill>
                <a:latin typeface="Verdana" panose="020B0604030504040204" pitchFamily="34" charset="0"/>
                <a:ea typeface="Verdana" panose="020B0604030504040204" pitchFamily="34" charset="0"/>
              </a:rPr>
              <a:t>3. Biblical Pictures of Righteousness</a:t>
            </a:r>
            <a:endParaRPr lang="en-GB" b="1" dirty="0">
              <a:solidFill>
                <a:srgbClr val="FFFF00"/>
              </a:solidFill>
              <a:latin typeface="Verdana" panose="020B0604030504040204" pitchFamily="34" charset="0"/>
              <a:ea typeface="Verdana" panose="020B0604030504040204" pitchFamily="34" charset="0"/>
            </a:endParaRPr>
          </a:p>
        </p:txBody>
      </p:sp>
      <p:sp>
        <p:nvSpPr>
          <p:cNvPr id="3" name="Content Placeholder 2">
            <a:extLst>
              <a:ext uri="{FF2B5EF4-FFF2-40B4-BE49-F238E27FC236}">
                <a16:creationId xmlns:a16="http://schemas.microsoft.com/office/drawing/2014/main" id="{244D91A0-D881-EBB1-123C-6CD88E620869}"/>
              </a:ext>
            </a:extLst>
          </p:cNvPr>
          <p:cNvSpPr>
            <a:spLocks noGrp="1"/>
          </p:cNvSpPr>
          <p:nvPr>
            <p:ph idx="1"/>
          </p:nvPr>
        </p:nvSpPr>
        <p:spPr/>
        <p:txBody>
          <a:bodyPr>
            <a:normAutofit/>
          </a:bodyPr>
          <a:lstStyle/>
          <a:p>
            <a:pPr fontAlgn="base"/>
            <a:r>
              <a:rPr lang="en-US" sz="4400" dirty="0">
                <a:solidFill>
                  <a:schemeClr val="bg1"/>
                </a:solidFill>
              </a:rPr>
              <a:t>Righteousness as an </a:t>
            </a:r>
            <a:r>
              <a:rPr lang="en-US" sz="4400" dirty="0" err="1">
                <a:solidFill>
                  <a:schemeClr val="bg1"/>
                </a:solidFill>
              </a:rPr>
              <a:t>Armour</a:t>
            </a:r>
            <a:r>
              <a:rPr lang="en-US" sz="4400" dirty="0">
                <a:solidFill>
                  <a:schemeClr val="bg1"/>
                </a:solidFill>
              </a:rPr>
              <a:t> - </a:t>
            </a:r>
            <a:r>
              <a:rPr lang="en-US" sz="4400" dirty="0">
                <a:solidFill>
                  <a:srgbClr val="FFC000"/>
                </a:solidFill>
              </a:rPr>
              <a:t>Eph 6:14; 2 Corinthians 6:7</a:t>
            </a:r>
          </a:p>
          <a:p>
            <a:pPr fontAlgn="base"/>
            <a:r>
              <a:rPr lang="en-US" sz="4400" dirty="0">
                <a:solidFill>
                  <a:schemeClr val="bg1"/>
                </a:solidFill>
              </a:rPr>
              <a:t>Righteousness as a Gate - </a:t>
            </a:r>
            <a:r>
              <a:rPr lang="en-US" sz="4400" dirty="0" err="1">
                <a:solidFill>
                  <a:srgbClr val="FFC000"/>
                </a:solidFill>
              </a:rPr>
              <a:t>Psa</a:t>
            </a:r>
            <a:r>
              <a:rPr lang="en-US" sz="4400" dirty="0">
                <a:solidFill>
                  <a:srgbClr val="FFC000"/>
                </a:solidFill>
              </a:rPr>
              <a:t> 118:19</a:t>
            </a:r>
          </a:p>
          <a:p>
            <a:pPr fontAlgn="base"/>
            <a:r>
              <a:rPr lang="en-US" sz="4400" dirty="0">
                <a:solidFill>
                  <a:schemeClr val="bg1"/>
                </a:solidFill>
              </a:rPr>
              <a:t>Righteousness as a stream of Water - </a:t>
            </a:r>
            <a:r>
              <a:rPr lang="en-US" sz="4400" dirty="0">
                <a:solidFill>
                  <a:srgbClr val="FFC000"/>
                </a:solidFill>
              </a:rPr>
              <a:t>Amos 5:24</a:t>
            </a:r>
          </a:p>
        </p:txBody>
      </p:sp>
    </p:spTree>
    <p:extLst>
      <p:ext uri="{BB962C8B-B14F-4D97-AF65-F5344CB8AC3E}">
        <p14:creationId xmlns:p14="http://schemas.microsoft.com/office/powerpoint/2010/main" val="10959093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5373" y="365125"/>
            <a:ext cx="11705968" cy="1325563"/>
          </a:xfrm>
        </p:spPr>
        <p:txBody>
          <a:bodyPr/>
          <a:lstStyle/>
          <a:p>
            <a:r>
              <a:rPr lang="en-US" b="1" dirty="0">
                <a:solidFill>
                  <a:srgbClr val="FFFF00"/>
                </a:solidFill>
                <a:latin typeface="Verdana" panose="020B0604030504040204" pitchFamily="34" charset="0"/>
                <a:ea typeface="Verdana" panose="020B0604030504040204" pitchFamily="34" charset="0"/>
              </a:rPr>
              <a:t>4. Righteousness is a Person – </a:t>
            </a:r>
            <a:br>
              <a:rPr lang="en-US" b="1" dirty="0">
                <a:solidFill>
                  <a:srgbClr val="FFFF00"/>
                </a:solidFill>
                <a:latin typeface="Verdana" panose="020B0604030504040204" pitchFamily="34" charset="0"/>
                <a:ea typeface="Verdana" panose="020B0604030504040204" pitchFamily="34" charset="0"/>
              </a:rPr>
            </a:br>
            <a:r>
              <a:rPr lang="en-US" b="1" dirty="0">
                <a:solidFill>
                  <a:srgbClr val="FFFF00"/>
                </a:solidFill>
                <a:latin typeface="Verdana" panose="020B0604030504040204" pitchFamily="34" charset="0"/>
                <a:ea typeface="Verdana" panose="020B0604030504040204" pitchFamily="34" charset="0"/>
              </a:rPr>
              <a:t>The Lord Jesus Christ.</a:t>
            </a:r>
            <a:endParaRPr lang="en-GB" b="1" dirty="0">
              <a:solidFill>
                <a:srgbClr val="FFFF00"/>
              </a:solidFill>
              <a:latin typeface="Verdana" panose="020B0604030504040204" pitchFamily="34" charset="0"/>
              <a:ea typeface="Verdana" panose="020B0604030504040204" pitchFamily="34" charset="0"/>
            </a:endParaRPr>
          </a:p>
        </p:txBody>
      </p:sp>
      <p:sp>
        <p:nvSpPr>
          <p:cNvPr id="3" name="Content Placeholder 2"/>
          <p:cNvSpPr>
            <a:spLocks noGrp="1"/>
          </p:cNvSpPr>
          <p:nvPr>
            <p:ph idx="1"/>
          </p:nvPr>
        </p:nvSpPr>
        <p:spPr/>
        <p:txBody>
          <a:bodyPr>
            <a:noAutofit/>
          </a:bodyPr>
          <a:lstStyle/>
          <a:p>
            <a:pPr marL="0" indent="0">
              <a:buNone/>
            </a:pPr>
            <a:r>
              <a:rPr lang="en-US" sz="4400" dirty="0">
                <a:solidFill>
                  <a:schemeClr val="bg1"/>
                </a:solidFill>
              </a:rPr>
              <a:t>This is the true picture/revelation of Righteousness. Others are shadows. </a:t>
            </a:r>
            <a:r>
              <a:rPr lang="en-US" sz="4400" dirty="0" err="1">
                <a:solidFill>
                  <a:srgbClr val="FFC000"/>
                </a:solidFill>
              </a:rPr>
              <a:t>Jer</a:t>
            </a:r>
            <a:r>
              <a:rPr lang="en-US" sz="4400" dirty="0">
                <a:solidFill>
                  <a:srgbClr val="FFC000"/>
                </a:solidFill>
              </a:rPr>
              <a:t> 23:6; </a:t>
            </a:r>
            <a:r>
              <a:rPr lang="en-US" sz="4400" dirty="0" err="1">
                <a:solidFill>
                  <a:srgbClr val="FFC000"/>
                </a:solidFill>
              </a:rPr>
              <a:t>Prov</a:t>
            </a:r>
            <a:r>
              <a:rPr lang="en-US" sz="4400" dirty="0">
                <a:solidFill>
                  <a:srgbClr val="FFC000"/>
                </a:solidFill>
              </a:rPr>
              <a:t> 14:34. </a:t>
            </a:r>
            <a:r>
              <a:rPr lang="en-US" sz="4400" dirty="0">
                <a:solidFill>
                  <a:schemeClr val="bg1"/>
                </a:solidFill>
              </a:rPr>
              <a:t>Righteousness is a gift from God </a:t>
            </a:r>
            <a:r>
              <a:rPr lang="en-US" sz="4400" dirty="0">
                <a:solidFill>
                  <a:srgbClr val="FFC000"/>
                </a:solidFill>
              </a:rPr>
              <a:t>(Rom 5:17-18). </a:t>
            </a:r>
            <a:r>
              <a:rPr lang="en-US" sz="4400" u="sng" dirty="0">
                <a:solidFill>
                  <a:schemeClr val="bg1"/>
                </a:solidFill>
              </a:rPr>
              <a:t>Have you received this gift? </a:t>
            </a:r>
            <a:r>
              <a:rPr lang="en-US" sz="4400" b="1" dirty="0">
                <a:solidFill>
                  <a:schemeClr val="bg1"/>
                </a:solidFill>
              </a:rPr>
              <a:t>What is the proof </a:t>
            </a:r>
            <a:r>
              <a:rPr lang="en-US" sz="4400" dirty="0">
                <a:solidFill>
                  <a:schemeClr val="bg1"/>
                </a:solidFill>
              </a:rPr>
              <a:t>that you have </a:t>
            </a:r>
            <a:r>
              <a:rPr lang="en-US" sz="4400" b="1" dirty="0">
                <a:solidFill>
                  <a:schemeClr val="bg1"/>
                </a:solidFill>
              </a:rPr>
              <a:t>received Him</a:t>
            </a:r>
            <a:r>
              <a:rPr lang="en-US" sz="4400" dirty="0">
                <a:solidFill>
                  <a:schemeClr val="bg1"/>
                </a:solidFill>
              </a:rPr>
              <a:t>? It is a Spirit and not an act. It originates from God and not from man. </a:t>
            </a:r>
          </a:p>
          <a:p>
            <a:pPr marL="0" indent="0">
              <a:buNone/>
            </a:pPr>
            <a:endParaRPr lang="en-US" sz="4400" b="0" dirty="0">
              <a:solidFill>
                <a:schemeClr val="bg1"/>
              </a:solidFill>
              <a:effectLst/>
            </a:endParaRPr>
          </a:p>
        </p:txBody>
      </p:sp>
    </p:spTree>
    <p:extLst>
      <p:ext uri="{BB962C8B-B14F-4D97-AF65-F5344CB8AC3E}">
        <p14:creationId xmlns:p14="http://schemas.microsoft.com/office/powerpoint/2010/main" val="2776893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01EC81-B6DE-77E6-8F96-6CA814F012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1344C2-32E2-4AB9-D1AE-3490F718AEF5}"/>
              </a:ext>
            </a:extLst>
          </p:cNvPr>
          <p:cNvSpPr>
            <a:spLocks noGrp="1"/>
          </p:cNvSpPr>
          <p:nvPr>
            <p:ph type="title"/>
          </p:nvPr>
        </p:nvSpPr>
        <p:spPr>
          <a:xfrm>
            <a:off x="255373" y="365125"/>
            <a:ext cx="11705968" cy="1325563"/>
          </a:xfrm>
        </p:spPr>
        <p:txBody>
          <a:bodyPr/>
          <a:lstStyle/>
          <a:p>
            <a:r>
              <a:rPr lang="en-US" b="1" dirty="0">
                <a:solidFill>
                  <a:srgbClr val="FFFF00"/>
                </a:solidFill>
                <a:latin typeface="Verdana" panose="020B0604030504040204" pitchFamily="34" charset="0"/>
                <a:ea typeface="Verdana" panose="020B0604030504040204" pitchFamily="34" charset="0"/>
              </a:rPr>
              <a:t>4. Righteousness is a Person – </a:t>
            </a:r>
            <a:br>
              <a:rPr lang="en-US" b="1" dirty="0">
                <a:solidFill>
                  <a:srgbClr val="FFFF00"/>
                </a:solidFill>
                <a:latin typeface="Verdana" panose="020B0604030504040204" pitchFamily="34" charset="0"/>
                <a:ea typeface="Verdana" panose="020B0604030504040204" pitchFamily="34" charset="0"/>
              </a:rPr>
            </a:br>
            <a:r>
              <a:rPr lang="en-US" b="1" dirty="0">
                <a:solidFill>
                  <a:srgbClr val="FFFF00"/>
                </a:solidFill>
                <a:latin typeface="Verdana" panose="020B0604030504040204" pitchFamily="34" charset="0"/>
                <a:ea typeface="Verdana" panose="020B0604030504040204" pitchFamily="34" charset="0"/>
              </a:rPr>
              <a:t>The Lord Jesus Christ.</a:t>
            </a:r>
            <a:endParaRPr lang="en-GB" b="1" dirty="0">
              <a:solidFill>
                <a:srgbClr val="FFFF00"/>
              </a:solidFill>
              <a:latin typeface="Verdana" panose="020B0604030504040204" pitchFamily="34" charset="0"/>
              <a:ea typeface="Verdana" panose="020B0604030504040204" pitchFamily="34" charset="0"/>
            </a:endParaRPr>
          </a:p>
        </p:txBody>
      </p:sp>
      <p:sp>
        <p:nvSpPr>
          <p:cNvPr id="3" name="Content Placeholder 2">
            <a:extLst>
              <a:ext uri="{FF2B5EF4-FFF2-40B4-BE49-F238E27FC236}">
                <a16:creationId xmlns:a16="http://schemas.microsoft.com/office/drawing/2014/main" id="{FB8BC48E-5B8C-D27D-5443-59D42FEC915D}"/>
              </a:ext>
            </a:extLst>
          </p:cNvPr>
          <p:cNvSpPr>
            <a:spLocks noGrp="1"/>
          </p:cNvSpPr>
          <p:nvPr>
            <p:ph idx="1"/>
          </p:nvPr>
        </p:nvSpPr>
        <p:spPr/>
        <p:txBody>
          <a:bodyPr>
            <a:noAutofit/>
          </a:bodyPr>
          <a:lstStyle/>
          <a:p>
            <a:r>
              <a:rPr lang="en-US" sz="4400" b="1" dirty="0">
                <a:solidFill>
                  <a:schemeClr val="bg1"/>
                </a:solidFill>
              </a:rPr>
              <a:t>Personal Study</a:t>
            </a:r>
            <a:r>
              <a:rPr lang="en-US" sz="4400" dirty="0">
                <a:solidFill>
                  <a:schemeClr val="bg1"/>
                </a:solidFill>
              </a:rPr>
              <a:t>: Study about the 7 “I AM” statements of Jesus Christ in the Book of John.</a:t>
            </a:r>
            <a:endParaRPr lang="en-US" sz="4400" b="0" dirty="0">
              <a:solidFill>
                <a:schemeClr val="bg1"/>
              </a:solidFill>
              <a:effectLst/>
            </a:endParaRPr>
          </a:p>
          <a:p>
            <a:pPr marL="0" indent="0">
              <a:buNone/>
            </a:pPr>
            <a:endParaRPr lang="en-US" sz="4400" b="0" dirty="0">
              <a:solidFill>
                <a:schemeClr val="bg1"/>
              </a:solidFill>
              <a:effectLst/>
            </a:endParaRPr>
          </a:p>
        </p:txBody>
      </p:sp>
    </p:spTree>
    <p:extLst>
      <p:ext uri="{BB962C8B-B14F-4D97-AF65-F5344CB8AC3E}">
        <p14:creationId xmlns:p14="http://schemas.microsoft.com/office/powerpoint/2010/main" val="26402787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58</TotalTime>
  <Words>1404</Words>
  <Application>Microsoft Office PowerPoint</Application>
  <PresentationFormat>Widescreen</PresentationFormat>
  <Paragraphs>88</Paragraphs>
  <Slides>23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Arial</vt:lpstr>
      <vt:lpstr>Calibri</vt:lpstr>
      <vt:lpstr>Calibri Light</vt:lpstr>
      <vt:lpstr>Verdana</vt:lpstr>
      <vt:lpstr>Office Theme</vt:lpstr>
      <vt:lpstr>Repentance from Dead Works  (Self-Righteousness) </vt:lpstr>
      <vt:lpstr>1. Introduction </vt:lpstr>
      <vt:lpstr>2. Further Definitions </vt:lpstr>
      <vt:lpstr>2. Further Definitions </vt:lpstr>
      <vt:lpstr>3. Biblical Pictures of Righteousness</vt:lpstr>
      <vt:lpstr>3. Biblical Pictures of Righteousness</vt:lpstr>
      <vt:lpstr>3. Biblical Pictures of Righteousness</vt:lpstr>
      <vt:lpstr>4. Righteousness is a Person –  The Lord Jesus Christ.</vt:lpstr>
      <vt:lpstr>4. Righteousness is a Person –  The Lord Jesus Christ.</vt:lpstr>
      <vt:lpstr>5. What is a Dead Work?</vt:lpstr>
      <vt:lpstr>5. What is a Dead Work?</vt:lpstr>
      <vt:lpstr>5. What is a Dead Work?</vt:lpstr>
      <vt:lpstr>5. What is a Dead Work?</vt:lpstr>
      <vt:lpstr>6. Illustration using Ezekiel 36:25-26</vt:lpstr>
      <vt:lpstr>6. Illustration using Ezekiel 36:25-26</vt:lpstr>
      <vt:lpstr>6. Illustration using Ezekiel 36:25-26</vt:lpstr>
      <vt:lpstr>7. God sent his Spirit of Righteousness through the man Jesus Christ.</vt:lpstr>
      <vt:lpstr>8. The Kingdom of Heaven (Righteousness) came down on the day of Pentecost. Acts 2:37-38 </vt:lpstr>
      <vt:lpstr>9. Repentance is the first step to receiving the Spirit of Righteousness. </vt:lpstr>
      <vt:lpstr>9. Repentance is the first step to receiving the Spirit of Righteousness. </vt:lpstr>
      <vt:lpstr>10. Signs of True Repentance</vt:lpstr>
      <vt:lpstr>10. Signs of True Repentance</vt:lpstr>
      <vt:lpstr>11. Some Dead Works to Repent from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Repentance from Dead Works  (Self-Righteousness)</dc:title>
  <dc:creator>Chinedu</dc:creator>
  <cp:lastModifiedBy>Bride Assembly</cp:lastModifiedBy>
  <cp:revision>8</cp:revision>
  <dcterms:created xsi:type="dcterms:W3CDTF">2025-03-09T04:31:35Z</dcterms:created>
  <dcterms:modified xsi:type="dcterms:W3CDTF">2025-03-09T07:47:42Z</dcterms:modified>
</cp:coreProperties>
</file>