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309" r:id="rId3"/>
    <p:sldId id="315" r:id="rId4"/>
    <p:sldId id="316" r:id="rId5"/>
    <p:sldId id="317" r:id="rId6"/>
    <p:sldId id="318" r:id="rId7"/>
    <p:sldId id="319" r:id="rId8"/>
    <p:sldId id="320" r:id="rId9"/>
    <p:sldId id="32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0" d="100"/>
          <a:sy n="60" d="100"/>
        </p:scale>
        <p:origin x="1824" y="11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58179-DD61-481D-90D4-6D661AB7FD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E66F18-038D-4AD1-8ACD-3AF2E7D3A1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7D9F122-8636-4F8F-8CAF-A973A656D2F0}"/>
              </a:ext>
            </a:extLst>
          </p:cNvPr>
          <p:cNvSpPr>
            <a:spLocks noGrp="1"/>
          </p:cNvSpPr>
          <p:nvPr>
            <p:ph type="dt" sz="half" idx="10"/>
          </p:nvPr>
        </p:nvSpPr>
        <p:spPr/>
        <p:txBody>
          <a:bodyPr/>
          <a:lstStyle/>
          <a:p>
            <a:fld id="{C84C6B4A-D187-4854-B527-3699A44AAD63}" type="datetimeFigureOut">
              <a:rPr lang="en-US" smtClean="0"/>
              <a:t>8/16/2025</a:t>
            </a:fld>
            <a:endParaRPr lang="en-US"/>
          </a:p>
        </p:txBody>
      </p:sp>
      <p:sp>
        <p:nvSpPr>
          <p:cNvPr id="5" name="Footer Placeholder 4">
            <a:extLst>
              <a:ext uri="{FF2B5EF4-FFF2-40B4-BE49-F238E27FC236}">
                <a16:creationId xmlns:a16="http://schemas.microsoft.com/office/drawing/2014/main" id="{92CB5F68-7071-4360-8E49-CC0D95EDBA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185FDB-4789-48A0-BF85-6006D17A4372}"/>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62132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888A3-1E03-426A-86A7-E35EDC22D8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6F7D99-7B5D-4349-9F10-8CBE28D1C6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0883E2-B8D4-437B-9538-BB31E64F87C3}"/>
              </a:ext>
            </a:extLst>
          </p:cNvPr>
          <p:cNvSpPr>
            <a:spLocks noGrp="1"/>
          </p:cNvSpPr>
          <p:nvPr>
            <p:ph type="dt" sz="half" idx="10"/>
          </p:nvPr>
        </p:nvSpPr>
        <p:spPr/>
        <p:txBody>
          <a:bodyPr/>
          <a:lstStyle/>
          <a:p>
            <a:fld id="{C84C6B4A-D187-4854-B527-3699A44AAD63}" type="datetimeFigureOut">
              <a:rPr lang="en-US" smtClean="0"/>
              <a:t>8/16/2025</a:t>
            </a:fld>
            <a:endParaRPr lang="en-US"/>
          </a:p>
        </p:txBody>
      </p:sp>
      <p:sp>
        <p:nvSpPr>
          <p:cNvPr id="5" name="Footer Placeholder 4">
            <a:extLst>
              <a:ext uri="{FF2B5EF4-FFF2-40B4-BE49-F238E27FC236}">
                <a16:creationId xmlns:a16="http://schemas.microsoft.com/office/drawing/2014/main" id="{87F883DE-796B-44A4-B9D5-1D2F008DBA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BF7306-A9A1-4C00-8054-44A08F7DB66A}"/>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287769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13173B-3542-43AC-ABBF-6021D1132C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72FEE7-9493-4E45-817E-AB547AF2EA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A5B271-822A-4848-938C-26EFC69B61AA}"/>
              </a:ext>
            </a:extLst>
          </p:cNvPr>
          <p:cNvSpPr>
            <a:spLocks noGrp="1"/>
          </p:cNvSpPr>
          <p:nvPr>
            <p:ph type="dt" sz="half" idx="10"/>
          </p:nvPr>
        </p:nvSpPr>
        <p:spPr/>
        <p:txBody>
          <a:bodyPr/>
          <a:lstStyle/>
          <a:p>
            <a:fld id="{C84C6B4A-D187-4854-B527-3699A44AAD63}" type="datetimeFigureOut">
              <a:rPr lang="en-US" smtClean="0"/>
              <a:t>8/16/2025</a:t>
            </a:fld>
            <a:endParaRPr lang="en-US"/>
          </a:p>
        </p:txBody>
      </p:sp>
      <p:sp>
        <p:nvSpPr>
          <p:cNvPr id="5" name="Footer Placeholder 4">
            <a:extLst>
              <a:ext uri="{FF2B5EF4-FFF2-40B4-BE49-F238E27FC236}">
                <a16:creationId xmlns:a16="http://schemas.microsoft.com/office/drawing/2014/main" id="{19FCCD2A-920B-4D16-87A6-DB296571CA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904E89-EAA2-4857-8A1D-6C3D53F6B6AD}"/>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1513044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D378C-3683-4066-9926-B46472A488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E25B4D-4AC6-4536-BC8C-F8BFF36BD4A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3C7585-F902-446A-B090-7D8A04C19C04}"/>
              </a:ext>
            </a:extLst>
          </p:cNvPr>
          <p:cNvSpPr>
            <a:spLocks noGrp="1"/>
          </p:cNvSpPr>
          <p:nvPr>
            <p:ph type="dt" sz="half" idx="10"/>
          </p:nvPr>
        </p:nvSpPr>
        <p:spPr/>
        <p:txBody>
          <a:bodyPr/>
          <a:lstStyle/>
          <a:p>
            <a:fld id="{C84C6B4A-D187-4854-B527-3699A44AAD63}" type="datetimeFigureOut">
              <a:rPr lang="en-US" smtClean="0"/>
              <a:t>8/16/2025</a:t>
            </a:fld>
            <a:endParaRPr lang="en-US"/>
          </a:p>
        </p:txBody>
      </p:sp>
      <p:sp>
        <p:nvSpPr>
          <p:cNvPr id="5" name="Footer Placeholder 4">
            <a:extLst>
              <a:ext uri="{FF2B5EF4-FFF2-40B4-BE49-F238E27FC236}">
                <a16:creationId xmlns:a16="http://schemas.microsoft.com/office/drawing/2014/main" id="{388BACCC-6972-47DB-A651-D7D16F64B2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1BEE4E-9288-47FF-8949-D23C9DD4C50B}"/>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638915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8527D-4C7C-48C7-88AE-9104EFCF58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B76D6AC-437A-4020-88C0-7D80A243ED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79A39D-98CF-47A8-8B5E-D9A0E7591326}"/>
              </a:ext>
            </a:extLst>
          </p:cNvPr>
          <p:cNvSpPr>
            <a:spLocks noGrp="1"/>
          </p:cNvSpPr>
          <p:nvPr>
            <p:ph type="dt" sz="half" idx="10"/>
          </p:nvPr>
        </p:nvSpPr>
        <p:spPr/>
        <p:txBody>
          <a:bodyPr/>
          <a:lstStyle/>
          <a:p>
            <a:fld id="{C84C6B4A-D187-4854-B527-3699A44AAD63}" type="datetimeFigureOut">
              <a:rPr lang="en-US" smtClean="0"/>
              <a:t>8/16/2025</a:t>
            </a:fld>
            <a:endParaRPr lang="en-US"/>
          </a:p>
        </p:txBody>
      </p:sp>
      <p:sp>
        <p:nvSpPr>
          <p:cNvPr id="5" name="Footer Placeholder 4">
            <a:extLst>
              <a:ext uri="{FF2B5EF4-FFF2-40B4-BE49-F238E27FC236}">
                <a16:creationId xmlns:a16="http://schemas.microsoft.com/office/drawing/2014/main" id="{B7DC4FCB-BC0F-4914-84A1-C6E264E1B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B935B3-AA68-4C4D-8769-F2F7F3190A78}"/>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3135729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1C326-829D-49CD-8AD5-AB20FCA5B2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BF0493-8DAF-4F94-8863-F3FAE90246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CB2296-E6EF-43D4-B788-E9485D7E20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A02A75-B154-4DBF-92F0-AF31281BF7EF}"/>
              </a:ext>
            </a:extLst>
          </p:cNvPr>
          <p:cNvSpPr>
            <a:spLocks noGrp="1"/>
          </p:cNvSpPr>
          <p:nvPr>
            <p:ph type="dt" sz="half" idx="10"/>
          </p:nvPr>
        </p:nvSpPr>
        <p:spPr/>
        <p:txBody>
          <a:bodyPr/>
          <a:lstStyle/>
          <a:p>
            <a:fld id="{C84C6B4A-D187-4854-B527-3699A44AAD63}" type="datetimeFigureOut">
              <a:rPr lang="en-US" smtClean="0"/>
              <a:t>8/16/2025</a:t>
            </a:fld>
            <a:endParaRPr lang="en-US"/>
          </a:p>
        </p:txBody>
      </p:sp>
      <p:sp>
        <p:nvSpPr>
          <p:cNvPr id="6" name="Footer Placeholder 5">
            <a:extLst>
              <a:ext uri="{FF2B5EF4-FFF2-40B4-BE49-F238E27FC236}">
                <a16:creationId xmlns:a16="http://schemas.microsoft.com/office/drawing/2014/main" id="{DB370D3C-BB0C-43AF-B607-8B9E44FD29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39EF99-A8D8-477C-9D2D-0FB10EF2034E}"/>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913773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C66EF-AD77-4BF6-92CE-75090B8DF6B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AC0CF22-26E7-4C98-B644-5E4A84FE58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323306-C03D-4D12-8F5C-AB555833B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BEC283-AFC5-4646-98F0-51D55DB494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161A0F3-C4B1-4C7E-B421-629481A762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258DDB-DA7A-4022-8AED-AAE6F948873C}"/>
              </a:ext>
            </a:extLst>
          </p:cNvPr>
          <p:cNvSpPr>
            <a:spLocks noGrp="1"/>
          </p:cNvSpPr>
          <p:nvPr>
            <p:ph type="dt" sz="half" idx="10"/>
          </p:nvPr>
        </p:nvSpPr>
        <p:spPr/>
        <p:txBody>
          <a:bodyPr/>
          <a:lstStyle/>
          <a:p>
            <a:fld id="{C84C6B4A-D187-4854-B527-3699A44AAD63}" type="datetimeFigureOut">
              <a:rPr lang="en-US" smtClean="0"/>
              <a:t>8/16/2025</a:t>
            </a:fld>
            <a:endParaRPr lang="en-US"/>
          </a:p>
        </p:txBody>
      </p:sp>
      <p:sp>
        <p:nvSpPr>
          <p:cNvPr id="8" name="Footer Placeholder 7">
            <a:extLst>
              <a:ext uri="{FF2B5EF4-FFF2-40B4-BE49-F238E27FC236}">
                <a16:creationId xmlns:a16="http://schemas.microsoft.com/office/drawing/2014/main" id="{8723FB20-9327-4107-99B6-D13CF234452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4EE5875-F4CF-4064-A9D6-A0E31B163DD3}"/>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122444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FCFB2-87FE-4469-B6B3-1C36198B5D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BEC6F7B-2A5B-40CF-ABE4-709AA5C7E0C7}"/>
              </a:ext>
            </a:extLst>
          </p:cNvPr>
          <p:cNvSpPr>
            <a:spLocks noGrp="1"/>
          </p:cNvSpPr>
          <p:nvPr>
            <p:ph type="dt" sz="half" idx="10"/>
          </p:nvPr>
        </p:nvSpPr>
        <p:spPr/>
        <p:txBody>
          <a:bodyPr/>
          <a:lstStyle/>
          <a:p>
            <a:fld id="{C84C6B4A-D187-4854-B527-3699A44AAD63}" type="datetimeFigureOut">
              <a:rPr lang="en-US" smtClean="0"/>
              <a:t>8/16/2025</a:t>
            </a:fld>
            <a:endParaRPr lang="en-US"/>
          </a:p>
        </p:txBody>
      </p:sp>
      <p:sp>
        <p:nvSpPr>
          <p:cNvPr id="4" name="Footer Placeholder 3">
            <a:extLst>
              <a:ext uri="{FF2B5EF4-FFF2-40B4-BE49-F238E27FC236}">
                <a16:creationId xmlns:a16="http://schemas.microsoft.com/office/drawing/2014/main" id="{4D05A73C-5C36-4446-93B8-B90D21FE5CB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4461366-5480-447B-B9E8-DFC1EF295989}"/>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1602735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0673DB-0CC2-4D72-822A-BA730622D4B2}"/>
              </a:ext>
            </a:extLst>
          </p:cNvPr>
          <p:cNvSpPr>
            <a:spLocks noGrp="1"/>
          </p:cNvSpPr>
          <p:nvPr>
            <p:ph type="dt" sz="half" idx="10"/>
          </p:nvPr>
        </p:nvSpPr>
        <p:spPr/>
        <p:txBody>
          <a:bodyPr/>
          <a:lstStyle/>
          <a:p>
            <a:fld id="{C84C6B4A-D187-4854-B527-3699A44AAD63}" type="datetimeFigureOut">
              <a:rPr lang="en-US" smtClean="0"/>
              <a:t>8/16/2025</a:t>
            </a:fld>
            <a:endParaRPr lang="en-US"/>
          </a:p>
        </p:txBody>
      </p:sp>
      <p:sp>
        <p:nvSpPr>
          <p:cNvPr id="3" name="Footer Placeholder 2">
            <a:extLst>
              <a:ext uri="{FF2B5EF4-FFF2-40B4-BE49-F238E27FC236}">
                <a16:creationId xmlns:a16="http://schemas.microsoft.com/office/drawing/2014/main" id="{A6C039D3-6C4F-47BE-86E7-41FAE630671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EFCDBF8-DE4F-4E48-91ED-9B03D9FBE408}"/>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3575997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49D2C-3C39-4CD3-BF02-8C5104816F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3739D5-DD9C-46DA-B50C-C95F3392D4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11129A-1CA7-43F0-84EC-1E6DCE418A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1D2A0C-E2E0-419C-8FCF-CF1F30412D61}"/>
              </a:ext>
            </a:extLst>
          </p:cNvPr>
          <p:cNvSpPr>
            <a:spLocks noGrp="1"/>
          </p:cNvSpPr>
          <p:nvPr>
            <p:ph type="dt" sz="half" idx="10"/>
          </p:nvPr>
        </p:nvSpPr>
        <p:spPr/>
        <p:txBody>
          <a:bodyPr/>
          <a:lstStyle/>
          <a:p>
            <a:fld id="{C84C6B4A-D187-4854-B527-3699A44AAD63}" type="datetimeFigureOut">
              <a:rPr lang="en-US" smtClean="0"/>
              <a:t>8/16/2025</a:t>
            </a:fld>
            <a:endParaRPr lang="en-US"/>
          </a:p>
        </p:txBody>
      </p:sp>
      <p:sp>
        <p:nvSpPr>
          <p:cNvPr id="6" name="Footer Placeholder 5">
            <a:extLst>
              <a:ext uri="{FF2B5EF4-FFF2-40B4-BE49-F238E27FC236}">
                <a16:creationId xmlns:a16="http://schemas.microsoft.com/office/drawing/2014/main" id="{BBEE2232-09B9-4286-B413-AF95A57D21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43013E-836F-43A4-B62E-3AE693AA6351}"/>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90716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4085-4434-43F9-BEB5-1E983B622F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9638F88-A5D1-42EE-95B4-FFD6E9E21D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89F9F0-382B-4C27-9CD5-A6D715C509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275BE0-1ED2-4F4C-A464-46092356F44B}"/>
              </a:ext>
            </a:extLst>
          </p:cNvPr>
          <p:cNvSpPr>
            <a:spLocks noGrp="1"/>
          </p:cNvSpPr>
          <p:nvPr>
            <p:ph type="dt" sz="half" idx="10"/>
          </p:nvPr>
        </p:nvSpPr>
        <p:spPr/>
        <p:txBody>
          <a:bodyPr/>
          <a:lstStyle/>
          <a:p>
            <a:fld id="{C84C6B4A-D187-4854-B527-3699A44AAD63}" type="datetimeFigureOut">
              <a:rPr lang="en-US" smtClean="0"/>
              <a:t>8/16/2025</a:t>
            </a:fld>
            <a:endParaRPr lang="en-US"/>
          </a:p>
        </p:txBody>
      </p:sp>
      <p:sp>
        <p:nvSpPr>
          <p:cNvPr id="6" name="Footer Placeholder 5">
            <a:extLst>
              <a:ext uri="{FF2B5EF4-FFF2-40B4-BE49-F238E27FC236}">
                <a16:creationId xmlns:a16="http://schemas.microsoft.com/office/drawing/2014/main" id="{E13C9281-29D9-4474-834A-3874B2D2DB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FC96BC-D537-4DC2-9454-88C0FBED5DFC}"/>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4188300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747D01-1024-4FED-970A-0ED224BC77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FDF3C5-D88C-40E3-8B8A-486F8FEDCC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903764-4FED-4FFB-89A3-62D75C50A5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4C6B4A-D187-4854-B527-3699A44AAD63}" type="datetimeFigureOut">
              <a:rPr lang="en-US" smtClean="0"/>
              <a:t>8/16/2025</a:t>
            </a:fld>
            <a:endParaRPr lang="en-US"/>
          </a:p>
        </p:txBody>
      </p:sp>
      <p:sp>
        <p:nvSpPr>
          <p:cNvPr id="5" name="Footer Placeholder 4">
            <a:extLst>
              <a:ext uri="{FF2B5EF4-FFF2-40B4-BE49-F238E27FC236}">
                <a16:creationId xmlns:a16="http://schemas.microsoft.com/office/drawing/2014/main" id="{5706637A-46D9-406B-91A6-65D4FF0181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7A67AD-86A0-428F-8549-1AA6B9C928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23E42D-6C84-449A-A6A8-8EF720B3B803}" type="slidenum">
              <a:rPr lang="en-US" smtClean="0"/>
              <a:t>‹#›</a:t>
            </a:fld>
            <a:endParaRPr lang="en-US"/>
          </a:p>
        </p:txBody>
      </p:sp>
    </p:spTree>
    <p:extLst>
      <p:ext uri="{BB962C8B-B14F-4D97-AF65-F5344CB8AC3E}">
        <p14:creationId xmlns:p14="http://schemas.microsoft.com/office/powerpoint/2010/main" val="3229233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94A55D3-48E4-D489-62C0-F3D767ABCDD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36853A0-9105-6237-1777-2D8F0809DEF0}"/>
              </a:ext>
            </a:extLst>
          </p:cNvPr>
          <p:cNvSpPr txBox="1"/>
          <p:nvPr/>
        </p:nvSpPr>
        <p:spPr>
          <a:xfrm>
            <a:off x="24213" y="1603109"/>
            <a:ext cx="12071535" cy="3238259"/>
          </a:xfrm>
          <a:prstGeom prst="rect">
            <a:avLst/>
          </a:prstGeom>
          <a:noFill/>
        </p:spPr>
        <p:txBody>
          <a:bodyPr wrap="square" rtlCol="0">
            <a:spAutoFit/>
          </a:bodyPr>
          <a:lstStyle/>
          <a:p>
            <a:pPr algn="ctr">
              <a:lnSpc>
                <a:spcPct val="70000"/>
              </a:lnSpc>
            </a:pPr>
            <a:r>
              <a:rPr lang="en-GB" sz="9600" dirty="0">
                <a:solidFill>
                  <a:srgbClr val="FFC000"/>
                </a:solidFill>
                <a:effectLst>
                  <a:outerShdw blurRad="38100" dist="38100" dir="2700000" algn="tl">
                    <a:srgbClr val="000000">
                      <a:alpha val="43137"/>
                    </a:srgbClr>
                  </a:outerShdw>
                </a:effectLst>
                <a:latin typeface="Copperplate Gothic Bold" panose="020E0705020206020404" pitchFamily="34" charset="0"/>
              </a:rPr>
              <a:t>THE CROSS </a:t>
            </a:r>
          </a:p>
          <a:p>
            <a:pPr algn="ctr">
              <a:lnSpc>
                <a:spcPct val="70000"/>
              </a:lnSpc>
            </a:pPr>
            <a:r>
              <a:rPr lang="en-GB" sz="9600" dirty="0">
                <a:solidFill>
                  <a:srgbClr val="FFC000"/>
                </a:solidFill>
                <a:effectLst>
                  <a:outerShdw blurRad="38100" dist="38100" dir="2700000" algn="tl">
                    <a:srgbClr val="000000">
                      <a:alpha val="43137"/>
                    </a:srgbClr>
                  </a:outerShdw>
                </a:effectLst>
                <a:latin typeface="Copperplate Gothic Bold" panose="020E0705020206020404" pitchFamily="34" charset="0"/>
              </a:rPr>
              <a:t>AND </a:t>
            </a:r>
          </a:p>
          <a:p>
            <a:pPr algn="ctr">
              <a:lnSpc>
                <a:spcPct val="70000"/>
              </a:lnSpc>
            </a:pPr>
            <a:r>
              <a:rPr lang="en-GB" sz="9600" dirty="0">
                <a:solidFill>
                  <a:srgbClr val="FFC000"/>
                </a:solidFill>
                <a:effectLst>
                  <a:outerShdw blurRad="38100" dist="38100" dir="2700000" algn="tl">
                    <a:srgbClr val="000000">
                      <a:alpha val="43137"/>
                    </a:srgbClr>
                  </a:outerShdw>
                </a:effectLst>
                <a:latin typeface="Copperplate Gothic Bold" panose="020E0705020206020404" pitchFamily="34" charset="0"/>
              </a:rPr>
              <a:t>THE CROWN</a:t>
            </a:r>
            <a:endParaRPr lang="en-US" sz="9600" dirty="0">
              <a:solidFill>
                <a:srgbClr val="FFC000"/>
              </a:solidFill>
              <a:effectLst>
                <a:outerShdw blurRad="38100" dist="38100" dir="2700000" algn="tl">
                  <a:srgbClr val="000000">
                    <a:alpha val="43137"/>
                  </a:srgbClr>
                </a:outerShdw>
              </a:effectLst>
              <a:latin typeface="Copperplate Gothic Bold" panose="020E0705020206020404" pitchFamily="34" charset="0"/>
            </a:endParaRPr>
          </a:p>
        </p:txBody>
      </p:sp>
      <p:sp>
        <p:nvSpPr>
          <p:cNvPr id="2" name="Rectangle 1">
            <a:extLst>
              <a:ext uri="{FF2B5EF4-FFF2-40B4-BE49-F238E27FC236}">
                <a16:creationId xmlns:a16="http://schemas.microsoft.com/office/drawing/2014/main" id="{569EAD98-DFA8-9AA4-509D-2BD2AC2F15E1}"/>
              </a:ext>
            </a:extLst>
          </p:cNvPr>
          <p:cNvSpPr/>
          <p:nvPr/>
        </p:nvSpPr>
        <p:spPr>
          <a:xfrm flipV="1">
            <a:off x="0" y="463711"/>
            <a:ext cx="12192000" cy="197445"/>
          </a:xfrm>
          <a:prstGeom prst="rect">
            <a:avLst/>
          </a:prstGeom>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8BA4110D-9463-4C06-4DCB-070621C707ED}"/>
              </a:ext>
            </a:extLst>
          </p:cNvPr>
          <p:cNvSpPr/>
          <p:nvPr/>
        </p:nvSpPr>
        <p:spPr>
          <a:xfrm>
            <a:off x="0" y="6196844"/>
            <a:ext cx="12192000" cy="197445"/>
          </a:xfrm>
          <a:prstGeom prst="rect">
            <a:avLst/>
          </a:prstGeom>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69339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76D06173-A8BB-FB40-C311-B9201DDA062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B80E565-6B53-076A-1EE7-6C85C9D0A631}"/>
              </a:ext>
            </a:extLst>
          </p:cNvPr>
          <p:cNvSpPr txBox="1"/>
          <p:nvPr/>
        </p:nvSpPr>
        <p:spPr>
          <a:xfrm>
            <a:off x="288757" y="2850673"/>
            <a:ext cx="10659830" cy="784830"/>
          </a:xfrm>
          <a:prstGeom prst="rect">
            <a:avLst/>
          </a:prstGeom>
          <a:noFill/>
        </p:spPr>
        <p:txBody>
          <a:bodyPr wrap="square" rtlCol="0">
            <a:spAutoFit/>
          </a:bodyPr>
          <a:lstStyle/>
          <a:p>
            <a:r>
              <a:rPr lang="en-GB" sz="4500" dirty="0">
                <a:solidFill>
                  <a:srgbClr val="FFFF00"/>
                </a:solidFill>
                <a:latin typeface="Copperplate Gothic Bold" panose="020E0705020206020404" pitchFamily="34" charset="0"/>
                <a:ea typeface="Calibri" panose="020F0502020204030204" pitchFamily="34" charset="0"/>
                <a:cs typeface="Times New Roman" panose="02020603050405020304" pitchFamily="18" charset="0"/>
              </a:rPr>
              <a:t>Meaning:</a:t>
            </a:r>
            <a:endParaRPr lang="en-US" sz="4500" dirty="0">
              <a:solidFill>
                <a:schemeClr val="bg1"/>
              </a:solidFill>
            </a:endParaRPr>
          </a:p>
        </p:txBody>
      </p:sp>
      <p:sp>
        <p:nvSpPr>
          <p:cNvPr id="3" name="TextBox 2">
            <a:extLst>
              <a:ext uri="{FF2B5EF4-FFF2-40B4-BE49-F238E27FC236}">
                <a16:creationId xmlns:a16="http://schemas.microsoft.com/office/drawing/2014/main" id="{4BD56A5F-188F-854B-AC48-9F3017D164E3}"/>
              </a:ext>
            </a:extLst>
          </p:cNvPr>
          <p:cNvSpPr txBox="1"/>
          <p:nvPr/>
        </p:nvSpPr>
        <p:spPr>
          <a:xfrm>
            <a:off x="255171" y="3832365"/>
            <a:ext cx="11497927" cy="1805431"/>
          </a:xfrm>
          <a:prstGeom prst="rect">
            <a:avLst/>
          </a:prstGeom>
          <a:noFill/>
        </p:spPr>
        <p:txBody>
          <a:bodyPr wrap="square" rtlCol="0">
            <a:spAutoFit/>
          </a:bodyPr>
          <a:lstStyle/>
          <a:p>
            <a:pPr algn="just">
              <a:lnSpc>
                <a:spcPct val="80000"/>
              </a:lnSpc>
              <a:spcAft>
                <a:spcPts val="600"/>
              </a:spcAft>
            </a:pPr>
            <a:r>
              <a:rPr lang="en-GB" sz="4600" dirty="0">
                <a:solidFill>
                  <a:schemeClr val="bg1"/>
                </a:solidFill>
                <a:latin typeface="Calibri" panose="020F0502020204030204" pitchFamily="34" charset="0"/>
                <a:ea typeface="Calibri" panose="020F0502020204030204" pitchFamily="34" charset="0"/>
                <a:cs typeface="Times New Roman" panose="02020603050405020304" pitchFamily="18" charset="0"/>
              </a:rPr>
              <a:t>Literally the cross can be defined as an instrument of crucifixion, a torture stake and death.</a:t>
            </a:r>
            <a:endParaRPr lang="en-US" sz="4600" dirty="0">
              <a:solidFill>
                <a:schemeClr val="bg1"/>
              </a:solidFill>
            </a:endParaRPr>
          </a:p>
        </p:txBody>
      </p:sp>
      <p:sp>
        <p:nvSpPr>
          <p:cNvPr id="7" name="TextBox 6">
            <a:extLst>
              <a:ext uri="{FF2B5EF4-FFF2-40B4-BE49-F238E27FC236}">
                <a16:creationId xmlns:a16="http://schemas.microsoft.com/office/drawing/2014/main" id="{CEAF9DA3-B6B2-DE2B-6905-CA61D5D84765}"/>
              </a:ext>
            </a:extLst>
          </p:cNvPr>
          <p:cNvSpPr txBox="1"/>
          <p:nvPr/>
        </p:nvSpPr>
        <p:spPr>
          <a:xfrm>
            <a:off x="633809" y="700652"/>
            <a:ext cx="10659829" cy="1676228"/>
          </a:xfrm>
          <a:prstGeom prst="rect">
            <a:avLst/>
          </a:prstGeom>
          <a:noFill/>
        </p:spPr>
        <p:txBody>
          <a:bodyPr wrap="square" rtlCol="0">
            <a:spAutoFit/>
          </a:bodyPr>
          <a:lstStyle/>
          <a:p>
            <a:pPr algn="ctr">
              <a:lnSpc>
                <a:spcPct val="70000"/>
              </a:lnSpc>
            </a:pPr>
            <a:r>
              <a:rPr lang="en-GB" sz="7200" dirty="0">
                <a:solidFill>
                  <a:srgbClr val="FFC000"/>
                </a:solidFill>
                <a:effectLst>
                  <a:outerShdw blurRad="38100" dist="38100" dir="2700000" algn="tl">
                    <a:srgbClr val="000000">
                      <a:alpha val="43137"/>
                    </a:srgbClr>
                  </a:outerShdw>
                </a:effectLst>
                <a:latin typeface="Copperplate Gothic Bold" panose="020E0705020206020404" pitchFamily="34" charset="0"/>
              </a:rPr>
              <a:t>THE CROSS AND </a:t>
            </a:r>
          </a:p>
          <a:p>
            <a:pPr algn="ctr">
              <a:lnSpc>
                <a:spcPct val="70000"/>
              </a:lnSpc>
            </a:pPr>
            <a:r>
              <a:rPr lang="en-GB" sz="7200" dirty="0">
                <a:solidFill>
                  <a:srgbClr val="FFC000"/>
                </a:solidFill>
                <a:effectLst>
                  <a:outerShdw blurRad="38100" dist="38100" dir="2700000" algn="tl">
                    <a:srgbClr val="000000">
                      <a:alpha val="43137"/>
                    </a:srgbClr>
                  </a:outerShdw>
                </a:effectLst>
                <a:latin typeface="Copperplate Gothic Bold" panose="020E0705020206020404" pitchFamily="34" charset="0"/>
              </a:rPr>
              <a:t>THE CROWN</a:t>
            </a:r>
            <a:endParaRPr lang="en-US" sz="7200" dirty="0">
              <a:solidFill>
                <a:srgbClr val="FFC000"/>
              </a:solidFill>
              <a:effectLst>
                <a:outerShdw blurRad="38100" dist="38100" dir="2700000" algn="tl">
                  <a:srgbClr val="000000">
                    <a:alpha val="43137"/>
                  </a:srgbClr>
                </a:outerShdw>
              </a:effectLst>
              <a:latin typeface="Copperplate Gothic Bold" panose="020E0705020206020404" pitchFamily="34" charset="0"/>
            </a:endParaRPr>
          </a:p>
        </p:txBody>
      </p:sp>
    </p:spTree>
    <p:extLst>
      <p:ext uri="{BB962C8B-B14F-4D97-AF65-F5344CB8AC3E}">
        <p14:creationId xmlns:p14="http://schemas.microsoft.com/office/powerpoint/2010/main" val="3264332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6B20297B-D38F-E612-A8D1-BACD4A82C5D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F1DF4B0-7BA9-B310-F581-1599D545950D}"/>
              </a:ext>
            </a:extLst>
          </p:cNvPr>
          <p:cNvSpPr txBox="1"/>
          <p:nvPr/>
        </p:nvSpPr>
        <p:spPr>
          <a:xfrm>
            <a:off x="207046" y="628666"/>
            <a:ext cx="11626514" cy="6254982"/>
          </a:xfrm>
          <a:prstGeom prst="rect">
            <a:avLst/>
          </a:prstGeom>
          <a:noFill/>
        </p:spPr>
        <p:txBody>
          <a:bodyPr wrap="square" rtlCol="0">
            <a:spAutoFit/>
          </a:bodyPr>
          <a:lstStyle/>
          <a:p>
            <a:pPr algn="just">
              <a:lnSpc>
                <a:spcPct val="80000"/>
              </a:lnSpc>
              <a:spcAft>
                <a:spcPts val="600"/>
              </a:spcAft>
            </a:pPr>
            <a:r>
              <a:rPr lang="en-GB" sz="4300" dirty="0">
                <a:solidFill>
                  <a:schemeClr val="bg1"/>
                </a:solidFill>
                <a:latin typeface="Calibri" panose="020F0502020204030204" pitchFamily="34" charset="0"/>
                <a:ea typeface="Calibri" panose="020F0502020204030204" pitchFamily="34" charset="0"/>
                <a:cs typeface="Times New Roman" panose="02020603050405020304" pitchFamily="18" charset="0"/>
              </a:rPr>
              <a:t>These are two important factors in the Christendom that cannot be overlooked as becometh a Christian, the cross and the crown are inevitable. Meaning you cannot talk about the crown without the cross neither can you talk of the cross without the crown in view  </a:t>
            </a:r>
            <a:r>
              <a:rPr lang="en-GB" sz="4300" dirty="0">
                <a:solidFill>
                  <a:srgbClr val="FFFF00"/>
                </a:solidFill>
                <a:latin typeface="Calibri" panose="020F0502020204030204" pitchFamily="34" charset="0"/>
                <a:ea typeface="Calibri" panose="020F0502020204030204" pitchFamily="34" charset="0"/>
                <a:cs typeface="Times New Roman" panose="02020603050405020304" pitchFamily="18" charset="0"/>
              </a:rPr>
              <a:t>Heb. 12 : 2   </a:t>
            </a:r>
          </a:p>
          <a:p>
            <a:pPr algn="just">
              <a:lnSpc>
                <a:spcPct val="80000"/>
              </a:lnSpc>
              <a:spcAft>
                <a:spcPts val="600"/>
              </a:spcAft>
            </a:pPr>
            <a:endPar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80000"/>
              </a:lnSpc>
              <a:spcAft>
                <a:spcPts val="600"/>
              </a:spcAft>
            </a:pPr>
            <a:r>
              <a:rPr lang="en-GB" sz="4300" dirty="0">
                <a:solidFill>
                  <a:schemeClr val="bg1"/>
                </a:solidFill>
                <a:latin typeface="Calibri" panose="020F0502020204030204" pitchFamily="34" charset="0"/>
                <a:ea typeface="Calibri" panose="020F0502020204030204" pitchFamily="34" charset="0"/>
                <a:cs typeface="Times New Roman" panose="02020603050405020304" pitchFamily="18" charset="0"/>
              </a:rPr>
              <a:t>Unfortunately, a lot of people want to wear the crown without the cross against the teaching of our Lord and Savior Jesus Christ.  Jesus did not only taught us, He lived His doctrine Acts 1: 1, Luke 1 : 1-4’ Matt. 10:38, Matt. 16 : 24, Mark 10 : 17 - 30</a:t>
            </a:r>
            <a:endParaRPr lang="en-US" sz="4300" dirty="0">
              <a:solidFill>
                <a:schemeClr val="bg1"/>
              </a:solidFill>
            </a:endParaRPr>
          </a:p>
        </p:txBody>
      </p:sp>
      <p:sp>
        <p:nvSpPr>
          <p:cNvPr id="6" name="TextBox 5">
            <a:extLst>
              <a:ext uri="{FF2B5EF4-FFF2-40B4-BE49-F238E27FC236}">
                <a16:creationId xmlns:a16="http://schemas.microsoft.com/office/drawing/2014/main" id="{4FCCA717-592D-8F2D-1312-23A86C9B6021}"/>
              </a:ext>
            </a:extLst>
          </p:cNvPr>
          <p:cNvSpPr txBox="1"/>
          <p:nvPr/>
        </p:nvSpPr>
        <p:spPr>
          <a:xfrm>
            <a:off x="96252" y="50244"/>
            <a:ext cx="12031579" cy="784830"/>
          </a:xfrm>
          <a:prstGeom prst="rect">
            <a:avLst/>
          </a:prstGeom>
          <a:noFill/>
        </p:spPr>
        <p:txBody>
          <a:bodyPr wrap="square" rtlCol="0">
            <a:spAutoFit/>
          </a:bodyPr>
          <a:lstStyle/>
          <a:p>
            <a:r>
              <a:rPr lang="en-GB" sz="4500" dirty="0">
                <a:solidFill>
                  <a:srgbClr val="FFFF00"/>
                </a:solidFill>
                <a:latin typeface="Copperplate Gothic Bold" panose="020E0705020206020404" pitchFamily="34" charset="0"/>
                <a:ea typeface="Calibri" panose="020F0502020204030204" pitchFamily="34" charset="0"/>
                <a:cs typeface="Times New Roman" panose="02020603050405020304" pitchFamily="18" charset="0"/>
              </a:rPr>
              <a:t> Introduction :</a:t>
            </a:r>
            <a:endParaRPr lang="en-US" sz="4500" dirty="0">
              <a:solidFill>
                <a:schemeClr val="bg1"/>
              </a:solidFill>
            </a:endParaRPr>
          </a:p>
        </p:txBody>
      </p:sp>
    </p:spTree>
    <p:extLst>
      <p:ext uri="{BB962C8B-B14F-4D97-AF65-F5344CB8AC3E}">
        <p14:creationId xmlns:p14="http://schemas.microsoft.com/office/powerpoint/2010/main" val="2293155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0E335405-9FD5-76DD-DAC7-6721BB19465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46EF8101-D405-666A-A3DE-D917CA084C48}"/>
              </a:ext>
            </a:extLst>
          </p:cNvPr>
          <p:cNvSpPr txBox="1"/>
          <p:nvPr/>
        </p:nvSpPr>
        <p:spPr>
          <a:xfrm>
            <a:off x="207046" y="789086"/>
            <a:ext cx="11626514" cy="1805431"/>
          </a:xfrm>
          <a:prstGeom prst="rect">
            <a:avLst/>
          </a:prstGeom>
          <a:noFill/>
        </p:spPr>
        <p:txBody>
          <a:bodyPr wrap="square" rtlCol="0">
            <a:spAutoFit/>
          </a:bodyPr>
          <a:lstStyle/>
          <a:p>
            <a:pPr algn="just">
              <a:lnSpc>
                <a:spcPct val="80000"/>
              </a:lnSpc>
              <a:spcAft>
                <a:spcPts val="600"/>
              </a:spcAft>
            </a:pPr>
            <a:r>
              <a:rPr lang="en-GB" sz="4600" dirty="0">
                <a:solidFill>
                  <a:schemeClr val="bg1"/>
                </a:solidFill>
                <a:latin typeface="Calibri" panose="020F0502020204030204" pitchFamily="34" charset="0"/>
                <a:ea typeface="Calibri" panose="020F0502020204030204" pitchFamily="34" charset="0"/>
                <a:cs typeface="Times New Roman" panose="02020603050405020304" pitchFamily="18" charset="0"/>
              </a:rPr>
              <a:t>It's important we point those things out seeing that the cross of Christ has been mis presented, misinterpreted and misunderstood by many.</a:t>
            </a:r>
            <a:endParaRPr lang="en-US" sz="4600" dirty="0">
              <a:solidFill>
                <a:schemeClr val="bg1"/>
              </a:solidFill>
            </a:endParaRPr>
          </a:p>
        </p:txBody>
      </p:sp>
      <p:sp>
        <p:nvSpPr>
          <p:cNvPr id="6" name="TextBox 5">
            <a:extLst>
              <a:ext uri="{FF2B5EF4-FFF2-40B4-BE49-F238E27FC236}">
                <a16:creationId xmlns:a16="http://schemas.microsoft.com/office/drawing/2014/main" id="{5953C232-B69F-B4E3-3131-04DE98EEC4AF}"/>
              </a:ext>
            </a:extLst>
          </p:cNvPr>
          <p:cNvSpPr txBox="1"/>
          <p:nvPr/>
        </p:nvSpPr>
        <p:spPr>
          <a:xfrm>
            <a:off x="96252" y="50244"/>
            <a:ext cx="12031579" cy="784830"/>
          </a:xfrm>
          <a:prstGeom prst="rect">
            <a:avLst/>
          </a:prstGeom>
          <a:noFill/>
        </p:spPr>
        <p:txBody>
          <a:bodyPr wrap="square" rtlCol="0">
            <a:spAutoFit/>
          </a:bodyPr>
          <a:lstStyle/>
          <a:p>
            <a:r>
              <a:rPr lang="en-GB" sz="4500" dirty="0">
                <a:solidFill>
                  <a:srgbClr val="FFFF00"/>
                </a:solidFill>
                <a:latin typeface="Copperplate Gothic Bold" panose="020E0705020206020404" pitchFamily="34" charset="0"/>
                <a:ea typeface="Calibri" panose="020F0502020204030204" pitchFamily="34" charset="0"/>
                <a:cs typeface="Times New Roman" panose="02020603050405020304" pitchFamily="18" charset="0"/>
              </a:rPr>
              <a:t> POINT 2  -  WHAT THE CROSS IS NOT </a:t>
            </a:r>
            <a:endParaRPr lang="en-US" sz="4500" dirty="0">
              <a:solidFill>
                <a:schemeClr val="bg1"/>
              </a:solidFill>
            </a:endParaRPr>
          </a:p>
        </p:txBody>
      </p:sp>
      <p:sp>
        <p:nvSpPr>
          <p:cNvPr id="2" name="TextBox 1">
            <a:extLst>
              <a:ext uri="{FF2B5EF4-FFF2-40B4-BE49-F238E27FC236}">
                <a16:creationId xmlns:a16="http://schemas.microsoft.com/office/drawing/2014/main" id="{4B1AB7E9-3FDB-02E8-A9D3-B55ACA207C07}"/>
              </a:ext>
            </a:extLst>
          </p:cNvPr>
          <p:cNvSpPr txBox="1"/>
          <p:nvPr/>
        </p:nvSpPr>
        <p:spPr>
          <a:xfrm>
            <a:off x="207046" y="2662343"/>
            <a:ext cx="11626514" cy="3504357"/>
          </a:xfrm>
          <a:prstGeom prst="rect">
            <a:avLst/>
          </a:prstGeom>
          <a:noFill/>
        </p:spPr>
        <p:txBody>
          <a:bodyPr wrap="square" rtlCol="0">
            <a:spAutoFit/>
          </a:bodyPr>
          <a:lstStyle/>
          <a:p>
            <a:pPr marL="742950" indent="-742950" algn="just">
              <a:lnSpc>
                <a:spcPct val="80000"/>
              </a:lnSpc>
              <a:spcAft>
                <a:spcPts val="600"/>
              </a:spcAft>
              <a:buFont typeface="+mj-lt"/>
              <a:buAutoNum type="alphaUcPeriod"/>
            </a:pPr>
            <a:r>
              <a:rPr lang="en-GB" sz="4600" dirty="0">
                <a:solidFill>
                  <a:schemeClr val="bg1"/>
                </a:solidFill>
                <a:latin typeface="Calibri" panose="020F0502020204030204" pitchFamily="34" charset="0"/>
                <a:ea typeface="Calibri" panose="020F0502020204030204" pitchFamily="34" charset="0"/>
                <a:cs typeface="Times New Roman" panose="02020603050405020304" pitchFamily="18" charset="0"/>
              </a:rPr>
              <a:t>The cross is not a symbol of the church: many have taken the cross to mean the symbol of the church the way you can identify a mosque with a half moon and Star, I disagree because it could be the church of Satan 2 Tim. 3 : 5, </a:t>
            </a:r>
            <a:endParaRPr lang="en-US" sz="4600" dirty="0">
              <a:solidFill>
                <a:schemeClr val="bg1"/>
              </a:solidFill>
            </a:endParaRPr>
          </a:p>
        </p:txBody>
      </p:sp>
    </p:spTree>
    <p:extLst>
      <p:ext uri="{BB962C8B-B14F-4D97-AF65-F5344CB8AC3E}">
        <p14:creationId xmlns:p14="http://schemas.microsoft.com/office/powerpoint/2010/main" val="557528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134ADFB1-3567-8487-4988-A01B9EC1B2C1}"/>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6465118A-DDEA-8595-FB46-8A18F30A283F}"/>
              </a:ext>
            </a:extLst>
          </p:cNvPr>
          <p:cNvSpPr txBox="1"/>
          <p:nvPr/>
        </p:nvSpPr>
        <p:spPr>
          <a:xfrm>
            <a:off x="96252" y="50244"/>
            <a:ext cx="12031579" cy="1477328"/>
          </a:xfrm>
          <a:prstGeom prst="rect">
            <a:avLst/>
          </a:prstGeom>
          <a:noFill/>
        </p:spPr>
        <p:txBody>
          <a:bodyPr wrap="square" rtlCol="0">
            <a:spAutoFit/>
          </a:bodyPr>
          <a:lstStyle/>
          <a:p>
            <a:r>
              <a:rPr lang="en-GB" sz="4500" dirty="0">
                <a:solidFill>
                  <a:srgbClr val="FFFF00"/>
                </a:solidFill>
                <a:latin typeface="Copperplate Gothic Bold" panose="020E0705020206020404" pitchFamily="34" charset="0"/>
                <a:ea typeface="Calibri" panose="020F0502020204030204" pitchFamily="34" charset="0"/>
                <a:cs typeface="Times New Roman" panose="02020603050405020304" pitchFamily="18" charset="0"/>
              </a:rPr>
              <a:t>Image of the cross been used by the church of Satan</a:t>
            </a:r>
            <a:endParaRPr lang="en-US" sz="4500" dirty="0">
              <a:solidFill>
                <a:schemeClr val="bg1"/>
              </a:solidFill>
            </a:endParaRPr>
          </a:p>
        </p:txBody>
      </p:sp>
      <p:pic>
        <p:nvPicPr>
          <p:cNvPr id="4" name="Picture 3">
            <a:extLst>
              <a:ext uri="{FF2B5EF4-FFF2-40B4-BE49-F238E27FC236}">
                <a16:creationId xmlns:a16="http://schemas.microsoft.com/office/drawing/2014/main" id="{6A1481BE-A04F-82C9-D4AD-A83F7CA8E9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5414" y="1971757"/>
            <a:ext cx="4161172" cy="4069516"/>
          </a:xfrm>
          <a:prstGeom prst="rect">
            <a:avLst/>
          </a:prstGeom>
        </p:spPr>
      </p:pic>
    </p:spTree>
    <p:extLst>
      <p:ext uri="{BB962C8B-B14F-4D97-AF65-F5344CB8AC3E}">
        <p14:creationId xmlns:p14="http://schemas.microsoft.com/office/powerpoint/2010/main" val="2586548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E491AD8B-0823-28D2-5396-5240CD5AD24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62B27FF-DD6E-7C56-ECE0-AA0BF7DF521C}"/>
              </a:ext>
            </a:extLst>
          </p:cNvPr>
          <p:cNvSpPr txBox="1"/>
          <p:nvPr/>
        </p:nvSpPr>
        <p:spPr>
          <a:xfrm>
            <a:off x="62668" y="95605"/>
            <a:ext cx="11856616" cy="6662145"/>
          </a:xfrm>
          <a:prstGeom prst="rect">
            <a:avLst/>
          </a:prstGeom>
          <a:noFill/>
        </p:spPr>
        <p:txBody>
          <a:bodyPr wrap="square" rtlCol="0">
            <a:spAutoFit/>
          </a:bodyPr>
          <a:lstStyle/>
          <a:p>
            <a:pPr marL="914400" indent="-914400">
              <a:lnSpc>
                <a:spcPct val="80000"/>
              </a:lnSpc>
              <a:spcAft>
                <a:spcPts val="600"/>
              </a:spcAft>
              <a:buFont typeface="+mj-lt"/>
              <a:buAutoNum type="alphaUcPeriod" startAt="2"/>
            </a:pPr>
            <a:r>
              <a:rPr lang="en-GB" sz="4600" dirty="0">
                <a:solidFill>
                  <a:schemeClr val="bg1"/>
                </a:solidFill>
                <a:latin typeface="Calibri" panose="020F0502020204030204" pitchFamily="34" charset="0"/>
                <a:ea typeface="Calibri" panose="020F0502020204030204" pitchFamily="34" charset="0"/>
                <a:cs typeface="Times New Roman" panose="02020603050405020304" pitchFamily="18" charset="0"/>
              </a:rPr>
              <a:t>THE CROSS IS NOT A FASHION TOOL OR ORNAMENTS OF BEAUTY : somebody who is carrying a cross doesn't smile. It was too heavy on Jesus until someone was Compelled to carry it for him. Mark 15: 21</a:t>
            </a:r>
          </a:p>
          <a:p>
            <a:pPr marL="914400" indent="-914400">
              <a:lnSpc>
                <a:spcPct val="80000"/>
              </a:lnSpc>
              <a:spcAft>
                <a:spcPts val="600"/>
              </a:spcAft>
              <a:buFont typeface="+mj-lt"/>
              <a:buAutoNum type="alphaUcPeriod" startAt="2"/>
            </a:pPr>
            <a:endPar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914400" indent="-914400">
              <a:lnSpc>
                <a:spcPct val="80000"/>
              </a:lnSpc>
              <a:spcAft>
                <a:spcPts val="600"/>
              </a:spcAft>
              <a:buFont typeface="+mj-lt"/>
              <a:buAutoNum type="alphaUcPeriod" startAt="2"/>
            </a:pPr>
            <a:r>
              <a:rPr lang="en-GB" sz="4600" dirty="0">
                <a:solidFill>
                  <a:schemeClr val="bg1"/>
                </a:solidFill>
              </a:rPr>
              <a:t>THE CROSS IS NOT A DEMONIC ANTIQUITY. As some are thinking because it can be found among Pastors, Bishops, Native Doctors, Priests of different types making people minds to be biased. But they assume all of these to fulfil a scripture in 1 Cor. 1 : 18 -31.</a:t>
            </a:r>
            <a:endParaRPr lang="en-US" sz="4600" dirty="0">
              <a:solidFill>
                <a:schemeClr val="bg1"/>
              </a:solidFill>
            </a:endParaRPr>
          </a:p>
        </p:txBody>
      </p:sp>
    </p:spTree>
    <p:extLst>
      <p:ext uri="{BB962C8B-B14F-4D97-AF65-F5344CB8AC3E}">
        <p14:creationId xmlns:p14="http://schemas.microsoft.com/office/powerpoint/2010/main" val="113751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09183D45-2EBA-5D45-4FDA-21D5B49520D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50FF5D4-40FD-602D-B695-6572C7A4E62D}"/>
              </a:ext>
            </a:extLst>
          </p:cNvPr>
          <p:cNvSpPr txBox="1"/>
          <p:nvPr/>
        </p:nvSpPr>
        <p:spPr>
          <a:xfrm>
            <a:off x="191004" y="320193"/>
            <a:ext cx="11856616" cy="5615704"/>
          </a:xfrm>
          <a:prstGeom prst="rect">
            <a:avLst/>
          </a:prstGeom>
          <a:noFill/>
        </p:spPr>
        <p:txBody>
          <a:bodyPr wrap="square" rtlCol="0">
            <a:spAutoFit/>
          </a:bodyPr>
          <a:lstStyle/>
          <a:p>
            <a:pPr>
              <a:lnSpc>
                <a:spcPct val="80000"/>
              </a:lnSpc>
              <a:spcAft>
                <a:spcPts val="600"/>
              </a:spcAft>
            </a:pPr>
            <a:r>
              <a:rPr lang="en-GB" sz="4600" dirty="0">
                <a:solidFill>
                  <a:srgbClr val="FFFF00"/>
                </a:solidFill>
                <a:latin typeface="Calibri" panose="020F0502020204030204" pitchFamily="34" charset="0"/>
                <a:ea typeface="Calibri" panose="020F0502020204030204" pitchFamily="34" charset="0"/>
                <a:cs typeface="Times New Roman" panose="02020603050405020304" pitchFamily="18" charset="0"/>
              </a:rPr>
              <a:t>NOTE: </a:t>
            </a:r>
            <a:r>
              <a:rPr lang="en-GB" sz="4600" dirty="0">
                <a:solidFill>
                  <a:schemeClr val="bg1"/>
                </a:solidFill>
                <a:latin typeface="Calibri" panose="020F0502020204030204" pitchFamily="34" charset="0"/>
                <a:ea typeface="Calibri" panose="020F0502020204030204" pitchFamily="34" charset="0"/>
                <a:cs typeface="Times New Roman" panose="02020603050405020304" pitchFamily="18" charset="0"/>
              </a:rPr>
              <a:t>DON'T BE WISE IN YOUR OWN IMAGINATIONS else you'll miss Jesus like the Wise men from the east Mat. 2:1,  John 16:13   </a:t>
            </a:r>
          </a:p>
          <a:p>
            <a:pPr>
              <a:lnSpc>
                <a:spcPct val="80000"/>
              </a:lnSpc>
              <a:spcAft>
                <a:spcPts val="600"/>
              </a:spcAft>
            </a:pPr>
            <a:endPar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80000"/>
              </a:lnSpc>
              <a:spcAft>
                <a:spcPts val="600"/>
              </a:spcAft>
            </a:pPr>
            <a:r>
              <a:rPr lang="en-GB" sz="4600" dirty="0">
                <a:solidFill>
                  <a:schemeClr val="bg1"/>
                </a:solidFill>
                <a:latin typeface="Calibri" panose="020F0502020204030204" pitchFamily="34" charset="0"/>
                <a:ea typeface="Calibri" panose="020F0502020204030204" pitchFamily="34" charset="0"/>
                <a:cs typeface="Times New Roman" panose="02020603050405020304" pitchFamily="18" charset="0"/>
              </a:rPr>
              <a:t>WHAT THEN IS THE CROSS?</a:t>
            </a:r>
          </a:p>
          <a:p>
            <a:pPr>
              <a:lnSpc>
                <a:spcPct val="80000"/>
              </a:lnSpc>
              <a:spcAft>
                <a:spcPts val="600"/>
              </a:spcAft>
            </a:pPr>
            <a:endPar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914400" indent="-914400">
              <a:lnSpc>
                <a:spcPct val="80000"/>
              </a:lnSpc>
              <a:spcAft>
                <a:spcPts val="600"/>
              </a:spcAft>
              <a:buAutoNum type="alphaUcParenBoth"/>
            </a:pPr>
            <a:r>
              <a:rPr lang="en-GB" sz="4600" dirty="0">
                <a:solidFill>
                  <a:schemeClr val="bg1"/>
                </a:solidFill>
                <a:latin typeface="Calibri" panose="020F0502020204030204" pitchFamily="34" charset="0"/>
                <a:ea typeface="Calibri" panose="020F0502020204030204" pitchFamily="34" charset="0"/>
                <a:cs typeface="Times New Roman" panose="02020603050405020304" pitchFamily="18" charset="0"/>
              </a:rPr>
              <a:t>THE CROSS IS A MESSAGE: 1 Cor 1:18,      John 3:16 </a:t>
            </a:r>
          </a:p>
          <a:p>
            <a:pPr marL="914400" indent="-914400">
              <a:lnSpc>
                <a:spcPct val="80000"/>
              </a:lnSpc>
              <a:spcAft>
                <a:spcPts val="600"/>
              </a:spcAft>
              <a:buAutoNum type="alphaUcParenBoth"/>
            </a:pPr>
            <a:endPar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914400" indent="-914400">
              <a:lnSpc>
                <a:spcPct val="80000"/>
              </a:lnSpc>
              <a:spcAft>
                <a:spcPts val="600"/>
              </a:spcAft>
              <a:buAutoNum type="alphaUcParenBoth"/>
            </a:pPr>
            <a:r>
              <a:rPr lang="en-GB" sz="4600" dirty="0">
                <a:solidFill>
                  <a:schemeClr val="bg1"/>
                </a:solidFill>
                <a:latin typeface="Calibri" panose="020F0502020204030204" pitchFamily="34" charset="0"/>
                <a:ea typeface="Calibri" panose="020F0502020204030204" pitchFamily="34" charset="0"/>
                <a:cs typeface="Times New Roman" panose="02020603050405020304" pitchFamily="18" charset="0"/>
              </a:rPr>
              <a:t>IT WAS AT THE CROSS OUR BRIDE PRICE WAS PAID 1Cor. 6:20, Acts 20:28</a:t>
            </a:r>
            <a:endParaRPr lang="en-US" sz="4600" dirty="0">
              <a:solidFill>
                <a:schemeClr val="bg1"/>
              </a:solidFill>
            </a:endParaRPr>
          </a:p>
        </p:txBody>
      </p:sp>
    </p:spTree>
    <p:extLst>
      <p:ext uri="{BB962C8B-B14F-4D97-AF65-F5344CB8AC3E}">
        <p14:creationId xmlns:p14="http://schemas.microsoft.com/office/powerpoint/2010/main" val="3105933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5322311-5531-0069-F56C-76EF0791BF0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9E78690-2F21-CB13-4575-98784C21CC50}"/>
              </a:ext>
            </a:extLst>
          </p:cNvPr>
          <p:cNvSpPr txBox="1"/>
          <p:nvPr/>
        </p:nvSpPr>
        <p:spPr>
          <a:xfrm>
            <a:off x="110794" y="368319"/>
            <a:ext cx="11856616" cy="5203284"/>
          </a:xfrm>
          <a:prstGeom prst="rect">
            <a:avLst/>
          </a:prstGeom>
          <a:noFill/>
        </p:spPr>
        <p:txBody>
          <a:bodyPr wrap="square" rtlCol="0">
            <a:spAutoFit/>
          </a:bodyPr>
          <a:lstStyle/>
          <a:p>
            <a:pPr marL="914400" indent="-914400">
              <a:lnSpc>
                <a:spcPct val="80000"/>
              </a:lnSpc>
              <a:spcAft>
                <a:spcPts val="600"/>
              </a:spcAft>
              <a:buFont typeface="+mj-lt"/>
              <a:buAutoNum type="alphaUcPeriod" startAt="3"/>
            </a:pPr>
            <a:r>
              <a:rPr lang="en-GB" sz="4600" dirty="0">
                <a:solidFill>
                  <a:schemeClr val="bg1"/>
                </a:solidFill>
                <a:latin typeface="Calibri" panose="020F0502020204030204" pitchFamily="34" charset="0"/>
                <a:ea typeface="Calibri" panose="020F0502020204030204" pitchFamily="34" charset="0"/>
                <a:cs typeface="Times New Roman" panose="02020603050405020304" pitchFamily="18" charset="0"/>
              </a:rPr>
              <a:t>THE CROSS IS A PLUS:                                    Gen. 1 : 26 - 31 God's intention for his lovely children on earth, to live and not die. But sin came in and their lives instead of living they started dying, reducing, </a:t>
            </a:r>
            <a:r>
              <a:rPr lang="en-GB" sz="4600"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minusing</a:t>
            </a:r>
            <a:r>
              <a:rPr lang="en-GB" sz="4600" dirty="0">
                <a:solidFill>
                  <a:schemeClr val="bg1"/>
                </a:solidFill>
                <a:latin typeface="Calibri" panose="020F0502020204030204" pitchFamily="34" charset="0"/>
                <a:ea typeface="Calibri" panose="020F0502020204030204" pitchFamily="34" charset="0"/>
                <a:cs typeface="Times New Roman" panose="02020603050405020304" pitchFamily="18" charset="0"/>
              </a:rPr>
              <a:t>, but Jesus coming down cross that minus and it became a plus to whoever will believe shall live. Crossing from death to life eternal.(Zoe) Jn5v24 </a:t>
            </a:r>
            <a:endParaRPr lang="en-US" sz="4600" dirty="0">
              <a:solidFill>
                <a:schemeClr val="bg1"/>
              </a:solidFill>
            </a:endParaRPr>
          </a:p>
        </p:txBody>
      </p:sp>
    </p:spTree>
    <p:extLst>
      <p:ext uri="{BB962C8B-B14F-4D97-AF65-F5344CB8AC3E}">
        <p14:creationId xmlns:p14="http://schemas.microsoft.com/office/powerpoint/2010/main" val="640275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526E901-EB86-0437-75BA-242B6E7E736C}"/>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800C03E4-6A0E-D595-8792-A97330C78004}"/>
              </a:ext>
            </a:extLst>
          </p:cNvPr>
          <p:cNvSpPr txBox="1"/>
          <p:nvPr/>
        </p:nvSpPr>
        <p:spPr>
          <a:xfrm>
            <a:off x="207046" y="789086"/>
            <a:ext cx="11626514" cy="3581301"/>
          </a:xfrm>
          <a:prstGeom prst="rect">
            <a:avLst/>
          </a:prstGeom>
          <a:noFill/>
        </p:spPr>
        <p:txBody>
          <a:bodyPr wrap="square" rtlCol="0">
            <a:spAutoFit/>
          </a:bodyPr>
          <a:lstStyle/>
          <a:p>
            <a:pPr>
              <a:lnSpc>
                <a:spcPct val="80000"/>
              </a:lnSpc>
              <a:spcAft>
                <a:spcPts val="600"/>
              </a:spcAft>
            </a:pPr>
            <a:r>
              <a:rPr lang="en-GB" sz="4600" dirty="0">
                <a:solidFill>
                  <a:schemeClr val="bg1"/>
                </a:solidFill>
                <a:latin typeface="Calibri" panose="020F0502020204030204" pitchFamily="34" charset="0"/>
                <a:ea typeface="Calibri" panose="020F0502020204030204" pitchFamily="34" charset="0"/>
                <a:cs typeface="Times New Roman" panose="02020603050405020304" pitchFamily="18" charset="0"/>
              </a:rPr>
              <a:t>In the biblical context, it is a  symbol of honour and power which shall be given to champions. Those who fought and won. 1 Cor. 9:24-27,  2 Tim. 4:7 - 8, Isah 28:5, 1 Peter 5: 4, James 1:12, Heb. 12:2, the crown is not for everybody but for those who will endure the cross.</a:t>
            </a:r>
            <a:endParaRPr lang="en-US" sz="4600" dirty="0">
              <a:solidFill>
                <a:schemeClr val="bg1"/>
              </a:solidFill>
            </a:endParaRPr>
          </a:p>
        </p:txBody>
      </p:sp>
      <p:sp>
        <p:nvSpPr>
          <p:cNvPr id="6" name="TextBox 5">
            <a:extLst>
              <a:ext uri="{FF2B5EF4-FFF2-40B4-BE49-F238E27FC236}">
                <a16:creationId xmlns:a16="http://schemas.microsoft.com/office/drawing/2014/main" id="{7F6DA321-935F-3C81-3A0C-01EC2616E1ED}"/>
              </a:ext>
            </a:extLst>
          </p:cNvPr>
          <p:cNvSpPr txBox="1"/>
          <p:nvPr/>
        </p:nvSpPr>
        <p:spPr>
          <a:xfrm>
            <a:off x="96252" y="50244"/>
            <a:ext cx="12031579" cy="800219"/>
          </a:xfrm>
          <a:prstGeom prst="rect">
            <a:avLst/>
          </a:prstGeom>
          <a:noFill/>
        </p:spPr>
        <p:txBody>
          <a:bodyPr wrap="square" rtlCol="0">
            <a:spAutoFit/>
          </a:bodyPr>
          <a:lstStyle/>
          <a:p>
            <a:r>
              <a:rPr lang="en-GB" sz="4500" dirty="0">
                <a:solidFill>
                  <a:srgbClr val="FFFF00"/>
                </a:solidFill>
                <a:latin typeface="Copperplate Gothic Bold" panose="020E0705020206020404" pitchFamily="34" charset="0"/>
                <a:ea typeface="Calibri" panose="020F0502020204030204" pitchFamily="34" charset="0"/>
                <a:cs typeface="Times New Roman" panose="02020603050405020304" pitchFamily="18" charset="0"/>
              </a:rPr>
              <a:t> THE CROWN:</a:t>
            </a:r>
            <a:endParaRPr lang="en-US" sz="4500" dirty="0">
              <a:solidFill>
                <a:schemeClr val="bg1"/>
              </a:solidFill>
            </a:endParaRPr>
          </a:p>
        </p:txBody>
      </p:sp>
    </p:spTree>
    <p:extLst>
      <p:ext uri="{BB962C8B-B14F-4D97-AF65-F5344CB8AC3E}">
        <p14:creationId xmlns:p14="http://schemas.microsoft.com/office/powerpoint/2010/main" val="7550265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1960</TotalTime>
  <Words>549</Words>
  <Application>Microsoft Office PowerPoint</Application>
  <PresentationFormat>Widescreen</PresentationFormat>
  <Paragraphs>28</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Copperplate Gothic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SUBMACHINE</dc:creator>
  <cp:lastModifiedBy>SUBMACHINE</cp:lastModifiedBy>
  <cp:revision>40</cp:revision>
  <dcterms:created xsi:type="dcterms:W3CDTF">2025-04-26T22:44:26Z</dcterms:created>
  <dcterms:modified xsi:type="dcterms:W3CDTF">2025-08-17T07:59:47Z</dcterms:modified>
</cp:coreProperties>
</file>