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310" r:id="rId3"/>
    <p:sldId id="323" r:id="rId4"/>
    <p:sldId id="311" r:id="rId5"/>
    <p:sldId id="315" r:id="rId6"/>
    <p:sldId id="324" r:id="rId7"/>
    <p:sldId id="325" r:id="rId8"/>
    <p:sldId id="317" r:id="rId9"/>
    <p:sldId id="326" r:id="rId10"/>
    <p:sldId id="327" r:id="rId11"/>
    <p:sldId id="321" r:id="rId12"/>
    <p:sldId id="328" r:id="rId13"/>
    <p:sldId id="329" r:id="rId14"/>
    <p:sldId id="330" r:id="rId15"/>
    <p:sldId id="331" r:id="rId16"/>
    <p:sldId id="332"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50" d="100"/>
          <a:sy n="50" d="100"/>
        </p:scale>
        <p:origin x="456" y="16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D58179-DD61-481D-90D4-6D661AB7FD1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0E66F18-038D-4AD1-8ACD-3AF2E7D3A16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7D9F122-8636-4F8F-8CAF-A973A656D2F0}"/>
              </a:ext>
            </a:extLst>
          </p:cNvPr>
          <p:cNvSpPr>
            <a:spLocks noGrp="1"/>
          </p:cNvSpPr>
          <p:nvPr>
            <p:ph type="dt" sz="half" idx="10"/>
          </p:nvPr>
        </p:nvSpPr>
        <p:spPr/>
        <p:txBody>
          <a:bodyPr/>
          <a:lstStyle/>
          <a:p>
            <a:fld id="{C84C6B4A-D187-4854-B527-3699A44AAD63}" type="datetimeFigureOut">
              <a:rPr lang="en-US" smtClean="0"/>
              <a:t>12/21/2025</a:t>
            </a:fld>
            <a:endParaRPr lang="en-US" dirty="0"/>
          </a:p>
        </p:txBody>
      </p:sp>
      <p:sp>
        <p:nvSpPr>
          <p:cNvPr id="5" name="Footer Placeholder 4">
            <a:extLst>
              <a:ext uri="{FF2B5EF4-FFF2-40B4-BE49-F238E27FC236}">
                <a16:creationId xmlns:a16="http://schemas.microsoft.com/office/drawing/2014/main" id="{92CB5F68-7071-4360-8E49-CC0D95EDBAB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8185FDB-4789-48A0-BF85-6006D17A4372}"/>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621322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888A3-1E03-426A-86A7-E35EDC22D8A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56F7D99-7B5D-4349-9F10-8CBE28D1C6F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0883E2-B8D4-437B-9538-BB31E64F87C3}"/>
              </a:ext>
            </a:extLst>
          </p:cNvPr>
          <p:cNvSpPr>
            <a:spLocks noGrp="1"/>
          </p:cNvSpPr>
          <p:nvPr>
            <p:ph type="dt" sz="half" idx="10"/>
          </p:nvPr>
        </p:nvSpPr>
        <p:spPr/>
        <p:txBody>
          <a:bodyPr/>
          <a:lstStyle/>
          <a:p>
            <a:fld id="{C84C6B4A-D187-4854-B527-3699A44AAD63}" type="datetimeFigureOut">
              <a:rPr lang="en-US" smtClean="0"/>
              <a:t>12/21/2025</a:t>
            </a:fld>
            <a:endParaRPr lang="en-US" dirty="0"/>
          </a:p>
        </p:txBody>
      </p:sp>
      <p:sp>
        <p:nvSpPr>
          <p:cNvPr id="5" name="Footer Placeholder 4">
            <a:extLst>
              <a:ext uri="{FF2B5EF4-FFF2-40B4-BE49-F238E27FC236}">
                <a16:creationId xmlns:a16="http://schemas.microsoft.com/office/drawing/2014/main" id="{87F883DE-796B-44A4-B9D5-1D2F008DBAF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6BF7306-A9A1-4C00-8054-44A08F7DB66A}"/>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2877697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613173B-3542-43AC-ABBF-6021D1132C6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B72FEE7-9493-4E45-817E-AB547AF2EAA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A5B271-822A-4848-938C-26EFC69B61AA}"/>
              </a:ext>
            </a:extLst>
          </p:cNvPr>
          <p:cNvSpPr>
            <a:spLocks noGrp="1"/>
          </p:cNvSpPr>
          <p:nvPr>
            <p:ph type="dt" sz="half" idx="10"/>
          </p:nvPr>
        </p:nvSpPr>
        <p:spPr/>
        <p:txBody>
          <a:bodyPr/>
          <a:lstStyle/>
          <a:p>
            <a:fld id="{C84C6B4A-D187-4854-B527-3699A44AAD63}" type="datetimeFigureOut">
              <a:rPr lang="en-US" smtClean="0"/>
              <a:t>12/21/2025</a:t>
            </a:fld>
            <a:endParaRPr lang="en-US" dirty="0"/>
          </a:p>
        </p:txBody>
      </p:sp>
      <p:sp>
        <p:nvSpPr>
          <p:cNvPr id="5" name="Footer Placeholder 4">
            <a:extLst>
              <a:ext uri="{FF2B5EF4-FFF2-40B4-BE49-F238E27FC236}">
                <a16:creationId xmlns:a16="http://schemas.microsoft.com/office/drawing/2014/main" id="{19FCCD2A-920B-4D16-87A6-DB296571CA0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6904E89-EAA2-4857-8A1D-6C3D53F6B6AD}"/>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15130445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9D378C-3683-4066-9926-B46472A488E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8E25B4D-4AC6-4536-BC8C-F8BFF36BD4A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3C7585-F902-446A-B090-7D8A04C19C04}"/>
              </a:ext>
            </a:extLst>
          </p:cNvPr>
          <p:cNvSpPr>
            <a:spLocks noGrp="1"/>
          </p:cNvSpPr>
          <p:nvPr>
            <p:ph type="dt" sz="half" idx="10"/>
          </p:nvPr>
        </p:nvSpPr>
        <p:spPr/>
        <p:txBody>
          <a:bodyPr/>
          <a:lstStyle/>
          <a:p>
            <a:fld id="{C84C6B4A-D187-4854-B527-3699A44AAD63}" type="datetimeFigureOut">
              <a:rPr lang="en-US" smtClean="0"/>
              <a:t>12/21/2025</a:t>
            </a:fld>
            <a:endParaRPr lang="en-US" dirty="0"/>
          </a:p>
        </p:txBody>
      </p:sp>
      <p:sp>
        <p:nvSpPr>
          <p:cNvPr id="5" name="Footer Placeholder 4">
            <a:extLst>
              <a:ext uri="{FF2B5EF4-FFF2-40B4-BE49-F238E27FC236}">
                <a16:creationId xmlns:a16="http://schemas.microsoft.com/office/drawing/2014/main" id="{388BACCC-6972-47DB-A651-D7D16F64B20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A1BEE4E-9288-47FF-8949-D23C9DD4C50B}"/>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6389155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78527D-4C7C-48C7-88AE-9104EFCF589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B76D6AC-437A-4020-88C0-7D80A243EDD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F79A39D-98CF-47A8-8B5E-D9A0E7591326}"/>
              </a:ext>
            </a:extLst>
          </p:cNvPr>
          <p:cNvSpPr>
            <a:spLocks noGrp="1"/>
          </p:cNvSpPr>
          <p:nvPr>
            <p:ph type="dt" sz="half" idx="10"/>
          </p:nvPr>
        </p:nvSpPr>
        <p:spPr/>
        <p:txBody>
          <a:bodyPr/>
          <a:lstStyle/>
          <a:p>
            <a:fld id="{C84C6B4A-D187-4854-B527-3699A44AAD63}" type="datetimeFigureOut">
              <a:rPr lang="en-US" smtClean="0"/>
              <a:t>12/21/2025</a:t>
            </a:fld>
            <a:endParaRPr lang="en-US" dirty="0"/>
          </a:p>
        </p:txBody>
      </p:sp>
      <p:sp>
        <p:nvSpPr>
          <p:cNvPr id="5" name="Footer Placeholder 4">
            <a:extLst>
              <a:ext uri="{FF2B5EF4-FFF2-40B4-BE49-F238E27FC236}">
                <a16:creationId xmlns:a16="http://schemas.microsoft.com/office/drawing/2014/main" id="{B7DC4FCB-BC0F-4914-84A1-C6E264E1BC0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FB935B3-AA68-4C4D-8769-F2F7F3190A78}"/>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31357298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1C326-829D-49CD-8AD5-AB20FCA5B26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BBF0493-8DAF-4F94-8863-F3FAE902461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ECB2296-E6EF-43D4-B788-E9485D7E202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6A02A75-B154-4DBF-92F0-AF31281BF7EF}"/>
              </a:ext>
            </a:extLst>
          </p:cNvPr>
          <p:cNvSpPr>
            <a:spLocks noGrp="1"/>
          </p:cNvSpPr>
          <p:nvPr>
            <p:ph type="dt" sz="half" idx="10"/>
          </p:nvPr>
        </p:nvSpPr>
        <p:spPr/>
        <p:txBody>
          <a:bodyPr/>
          <a:lstStyle/>
          <a:p>
            <a:fld id="{C84C6B4A-D187-4854-B527-3699A44AAD63}" type="datetimeFigureOut">
              <a:rPr lang="en-US" smtClean="0"/>
              <a:t>12/21/2025</a:t>
            </a:fld>
            <a:endParaRPr lang="en-US" dirty="0"/>
          </a:p>
        </p:txBody>
      </p:sp>
      <p:sp>
        <p:nvSpPr>
          <p:cNvPr id="6" name="Footer Placeholder 5">
            <a:extLst>
              <a:ext uri="{FF2B5EF4-FFF2-40B4-BE49-F238E27FC236}">
                <a16:creationId xmlns:a16="http://schemas.microsoft.com/office/drawing/2014/main" id="{DB370D3C-BB0C-43AF-B607-8B9E44FD29E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839EF99-A8D8-477C-9D2D-0FB10EF2034E}"/>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9137733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9C66EF-AD77-4BF6-92CE-75090B8DF6B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AC0CF22-26E7-4C98-B644-5E4A84FE58D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2323306-C03D-4D12-8F5C-AB555833B2B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CBEC283-AFC5-4646-98F0-51D55DB4944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161A0F3-C4B1-4C7E-B421-629481A7622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F258DDB-DA7A-4022-8AED-AAE6F948873C}"/>
              </a:ext>
            </a:extLst>
          </p:cNvPr>
          <p:cNvSpPr>
            <a:spLocks noGrp="1"/>
          </p:cNvSpPr>
          <p:nvPr>
            <p:ph type="dt" sz="half" idx="10"/>
          </p:nvPr>
        </p:nvSpPr>
        <p:spPr/>
        <p:txBody>
          <a:bodyPr/>
          <a:lstStyle/>
          <a:p>
            <a:fld id="{C84C6B4A-D187-4854-B527-3699A44AAD63}" type="datetimeFigureOut">
              <a:rPr lang="en-US" smtClean="0"/>
              <a:t>12/21/2025</a:t>
            </a:fld>
            <a:endParaRPr lang="en-US" dirty="0"/>
          </a:p>
        </p:txBody>
      </p:sp>
      <p:sp>
        <p:nvSpPr>
          <p:cNvPr id="8" name="Footer Placeholder 7">
            <a:extLst>
              <a:ext uri="{FF2B5EF4-FFF2-40B4-BE49-F238E27FC236}">
                <a16:creationId xmlns:a16="http://schemas.microsoft.com/office/drawing/2014/main" id="{8723FB20-9327-4107-99B6-D13CF2344521}"/>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84EE5875-F4CF-4064-A9D6-A0E31B163DD3}"/>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1224442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1FCFB2-87FE-4469-B6B3-1C36198B5D9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BEC6F7B-2A5B-40CF-ABE4-709AA5C7E0C7}"/>
              </a:ext>
            </a:extLst>
          </p:cNvPr>
          <p:cNvSpPr>
            <a:spLocks noGrp="1"/>
          </p:cNvSpPr>
          <p:nvPr>
            <p:ph type="dt" sz="half" idx="10"/>
          </p:nvPr>
        </p:nvSpPr>
        <p:spPr/>
        <p:txBody>
          <a:bodyPr/>
          <a:lstStyle/>
          <a:p>
            <a:fld id="{C84C6B4A-D187-4854-B527-3699A44AAD63}" type="datetimeFigureOut">
              <a:rPr lang="en-US" smtClean="0"/>
              <a:t>12/21/2025</a:t>
            </a:fld>
            <a:endParaRPr lang="en-US" dirty="0"/>
          </a:p>
        </p:txBody>
      </p:sp>
      <p:sp>
        <p:nvSpPr>
          <p:cNvPr id="4" name="Footer Placeholder 3">
            <a:extLst>
              <a:ext uri="{FF2B5EF4-FFF2-40B4-BE49-F238E27FC236}">
                <a16:creationId xmlns:a16="http://schemas.microsoft.com/office/drawing/2014/main" id="{4D05A73C-5C36-4446-93B8-B90D21FE5CBE}"/>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E4461366-5480-447B-B9E8-DFC1EF295989}"/>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16027356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10673DB-0CC2-4D72-822A-BA730622D4B2}"/>
              </a:ext>
            </a:extLst>
          </p:cNvPr>
          <p:cNvSpPr>
            <a:spLocks noGrp="1"/>
          </p:cNvSpPr>
          <p:nvPr>
            <p:ph type="dt" sz="half" idx="10"/>
          </p:nvPr>
        </p:nvSpPr>
        <p:spPr/>
        <p:txBody>
          <a:bodyPr/>
          <a:lstStyle/>
          <a:p>
            <a:fld id="{C84C6B4A-D187-4854-B527-3699A44AAD63}" type="datetimeFigureOut">
              <a:rPr lang="en-US" smtClean="0"/>
              <a:t>12/21/2025</a:t>
            </a:fld>
            <a:endParaRPr lang="en-US" dirty="0"/>
          </a:p>
        </p:txBody>
      </p:sp>
      <p:sp>
        <p:nvSpPr>
          <p:cNvPr id="3" name="Footer Placeholder 2">
            <a:extLst>
              <a:ext uri="{FF2B5EF4-FFF2-40B4-BE49-F238E27FC236}">
                <a16:creationId xmlns:a16="http://schemas.microsoft.com/office/drawing/2014/main" id="{A6C039D3-6C4F-47BE-86E7-41FAE630671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DEFCDBF8-DE4F-4E48-91ED-9B03D9FBE408}"/>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3575997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D49D2C-3C39-4CD3-BF02-8C5104816F6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03739D5-DD9C-46DA-B50C-C95F3392D44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E11129A-1CA7-43F0-84EC-1E6DCE418A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31D2A0C-E2E0-419C-8FCF-CF1F30412D61}"/>
              </a:ext>
            </a:extLst>
          </p:cNvPr>
          <p:cNvSpPr>
            <a:spLocks noGrp="1"/>
          </p:cNvSpPr>
          <p:nvPr>
            <p:ph type="dt" sz="half" idx="10"/>
          </p:nvPr>
        </p:nvSpPr>
        <p:spPr/>
        <p:txBody>
          <a:bodyPr/>
          <a:lstStyle/>
          <a:p>
            <a:fld id="{C84C6B4A-D187-4854-B527-3699A44AAD63}" type="datetimeFigureOut">
              <a:rPr lang="en-US" smtClean="0"/>
              <a:t>12/21/2025</a:t>
            </a:fld>
            <a:endParaRPr lang="en-US" dirty="0"/>
          </a:p>
        </p:txBody>
      </p:sp>
      <p:sp>
        <p:nvSpPr>
          <p:cNvPr id="6" name="Footer Placeholder 5">
            <a:extLst>
              <a:ext uri="{FF2B5EF4-FFF2-40B4-BE49-F238E27FC236}">
                <a16:creationId xmlns:a16="http://schemas.microsoft.com/office/drawing/2014/main" id="{BBEE2232-09B9-4286-B413-AF95A57D216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643013E-836F-43A4-B62E-3AE693AA6351}"/>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907165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74085-4434-43F9-BEB5-1E983B622FE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9638F88-A5D1-42EE-95B4-FFD6E9E21DA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9789F9F0-382B-4C27-9CD5-A6D715C509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0275BE0-1ED2-4F4C-A464-46092356F44B}"/>
              </a:ext>
            </a:extLst>
          </p:cNvPr>
          <p:cNvSpPr>
            <a:spLocks noGrp="1"/>
          </p:cNvSpPr>
          <p:nvPr>
            <p:ph type="dt" sz="half" idx="10"/>
          </p:nvPr>
        </p:nvSpPr>
        <p:spPr/>
        <p:txBody>
          <a:bodyPr/>
          <a:lstStyle/>
          <a:p>
            <a:fld id="{C84C6B4A-D187-4854-B527-3699A44AAD63}" type="datetimeFigureOut">
              <a:rPr lang="en-US" smtClean="0"/>
              <a:t>12/21/2025</a:t>
            </a:fld>
            <a:endParaRPr lang="en-US" dirty="0"/>
          </a:p>
        </p:txBody>
      </p:sp>
      <p:sp>
        <p:nvSpPr>
          <p:cNvPr id="6" name="Footer Placeholder 5">
            <a:extLst>
              <a:ext uri="{FF2B5EF4-FFF2-40B4-BE49-F238E27FC236}">
                <a16:creationId xmlns:a16="http://schemas.microsoft.com/office/drawing/2014/main" id="{E13C9281-29D9-4474-834A-3874B2D2DBC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06FC96BC-D537-4DC2-9454-88C0FBED5DFC}"/>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41883008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5747D01-1024-4FED-970A-0ED224BC770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6FDF3C5-D88C-40E3-8B8A-486F8FEDCCB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903764-4FED-4FFB-89A3-62D75C50A56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4C6B4A-D187-4854-B527-3699A44AAD63}" type="datetimeFigureOut">
              <a:rPr lang="en-US" smtClean="0"/>
              <a:t>12/21/2025</a:t>
            </a:fld>
            <a:endParaRPr lang="en-US" dirty="0"/>
          </a:p>
        </p:txBody>
      </p:sp>
      <p:sp>
        <p:nvSpPr>
          <p:cNvPr id="5" name="Footer Placeholder 4">
            <a:extLst>
              <a:ext uri="{FF2B5EF4-FFF2-40B4-BE49-F238E27FC236}">
                <a16:creationId xmlns:a16="http://schemas.microsoft.com/office/drawing/2014/main" id="{5706637A-46D9-406B-91A6-65D4FF0181C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297A67AD-86A0-428F-8549-1AA6B9C928A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23E42D-6C84-449A-A6A8-8EF720B3B803}" type="slidenum">
              <a:rPr lang="en-US" smtClean="0"/>
              <a:t>‹#›</a:t>
            </a:fld>
            <a:endParaRPr lang="en-US" dirty="0"/>
          </a:p>
        </p:txBody>
      </p:sp>
    </p:spTree>
    <p:extLst>
      <p:ext uri="{BB962C8B-B14F-4D97-AF65-F5344CB8AC3E}">
        <p14:creationId xmlns:p14="http://schemas.microsoft.com/office/powerpoint/2010/main" val="32292330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894A55D3-48E4-D489-62C0-F3D767ABCDD9}"/>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7C48199E-5F78-657D-07AD-469E449B8711}"/>
              </a:ext>
            </a:extLst>
          </p:cNvPr>
          <p:cNvSpPr txBox="1"/>
          <p:nvPr/>
        </p:nvSpPr>
        <p:spPr>
          <a:xfrm>
            <a:off x="850668" y="1663958"/>
            <a:ext cx="10478886" cy="3644524"/>
          </a:xfrm>
          <a:prstGeom prst="rect">
            <a:avLst/>
          </a:prstGeom>
          <a:noFill/>
        </p:spPr>
        <p:txBody>
          <a:bodyPr wrap="square" rtlCol="0">
            <a:spAutoFit/>
          </a:bodyPr>
          <a:lstStyle/>
          <a:p>
            <a:pPr algn="ctr">
              <a:lnSpc>
                <a:spcPct val="80000"/>
              </a:lnSpc>
            </a:pPr>
            <a:r>
              <a:rPr lang="en-GB" sz="9600" dirty="0">
                <a:solidFill>
                  <a:srgbClr val="FFC000"/>
                </a:solidFill>
                <a:effectLst>
                  <a:outerShdw blurRad="38100" dist="38100" dir="2700000" algn="tl">
                    <a:srgbClr val="000000">
                      <a:alpha val="43137"/>
                    </a:srgbClr>
                  </a:outerShdw>
                </a:effectLst>
                <a:latin typeface="Copperplate Gothic Bold" panose="020E0705020206020404" pitchFamily="34" charset="0"/>
              </a:rPr>
              <a:t>THE   FAITH   OF  THE   CONTENDERS</a:t>
            </a:r>
            <a:endParaRPr lang="en-US" sz="9600" dirty="0">
              <a:solidFill>
                <a:schemeClr val="bg2"/>
              </a:solidFill>
              <a:effectLst>
                <a:outerShdw blurRad="38100" dist="38100" dir="2700000" algn="tl">
                  <a:srgbClr val="000000">
                    <a:alpha val="43137"/>
                  </a:srgbClr>
                </a:outerShdw>
              </a:effectLst>
              <a:latin typeface="Copperplate Gothic Bold" panose="020E0705020206020404" pitchFamily="34" charset="0"/>
            </a:endParaRPr>
          </a:p>
        </p:txBody>
      </p:sp>
      <p:sp>
        <p:nvSpPr>
          <p:cNvPr id="2" name="Rectangle 1">
            <a:extLst>
              <a:ext uri="{FF2B5EF4-FFF2-40B4-BE49-F238E27FC236}">
                <a16:creationId xmlns:a16="http://schemas.microsoft.com/office/drawing/2014/main" id="{46ED2B95-397A-1CAC-7CA7-CD9FCD0A2807}"/>
              </a:ext>
            </a:extLst>
          </p:cNvPr>
          <p:cNvSpPr/>
          <p:nvPr/>
        </p:nvSpPr>
        <p:spPr>
          <a:xfrm>
            <a:off x="0" y="535196"/>
            <a:ext cx="12192000" cy="152400"/>
          </a:xfrm>
          <a:prstGeom prst="rect">
            <a:avLst/>
          </a:prstGeom>
          <a:ln>
            <a:no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8BA4110D-9463-4C06-4DCB-070621C707ED}"/>
              </a:ext>
            </a:extLst>
          </p:cNvPr>
          <p:cNvSpPr/>
          <p:nvPr/>
        </p:nvSpPr>
        <p:spPr>
          <a:xfrm>
            <a:off x="0" y="6357772"/>
            <a:ext cx="12192000" cy="152400"/>
          </a:xfrm>
          <a:prstGeom prst="rect">
            <a:avLst/>
          </a:prstGeom>
          <a:ln>
            <a:no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5693391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05F821B5-035F-2912-C0BC-57847951B4B8}"/>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92EE5ED5-D638-8520-70C1-6B32F051F908}"/>
              </a:ext>
            </a:extLst>
          </p:cNvPr>
          <p:cNvSpPr txBox="1"/>
          <p:nvPr/>
        </p:nvSpPr>
        <p:spPr>
          <a:xfrm>
            <a:off x="106260" y="207211"/>
            <a:ext cx="12028590" cy="3583481"/>
          </a:xfrm>
          <a:prstGeom prst="rect">
            <a:avLst/>
          </a:prstGeom>
          <a:noFill/>
        </p:spPr>
        <p:txBody>
          <a:bodyPr wrap="square" rtlCol="0">
            <a:spAutoFit/>
          </a:bodyPr>
          <a:lstStyle/>
          <a:p>
            <a:pPr>
              <a:lnSpc>
                <a:spcPct val="80000"/>
              </a:lnSpc>
              <a:spcAft>
                <a:spcPts val="600"/>
              </a:spcAft>
            </a:pPr>
            <a:r>
              <a:rPr lang="en-GB" sz="4300" dirty="0">
                <a:solidFill>
                  <a:schemeClr val="bg1"/>
                </a:solidFill>
              </a:rPr>
              <a:t>True contenders are not ashamed of the gospel or to declare their faith anywhere for it is the power of God unto salvation.</a:t>
            </a:r>
          </a:p>
          <a:p>
            <a:pPr>
              <a:lnSpc>
                <a:spcPct val="80000"/>
              </a:lnSpc>
              <a:spcAft>
                <a:spcPts val="600"/>
              </a:spcAft>
            </a:pPr>
            <a:endParaRPr lang="en-GB" sz="1200" dirty="0">
              <a:solidFill>
                <a:schemeClr val="bg1"/>
              </a:solidFill>
            </a:endParaRPr>
          </a:p>
          <a:p>
            <a:pPr>
              <a:lnSpc>
                <a:spcPct val="80000"/>
              </a:lnSpc>
              <a:spcAft>
                <a:spcPts val="600"/>
              </a:spcAft>
            </a:pPr>
            <a:r>
              <a:rPr lang="en-GB" sz="4300" dirty="0">
                <a:solidFill>
                  <a:schemeClr val="bg1"/>
                </a:solidFill>
              </a:rPr>
              <a:t>Contending means standing firm, teaching sound doctrine, and living righteously no matter the cost       (Hebrews 11: 36 - 38).</a:t>
            </a:r>
          </a:p>
        </p:txBody>
      </p:sp>
    </p:spTree>
    <p:extLst>
      <p:ext uri="{BB962C8B-B14F-4D97-AF65-F5344CB8AC3E}">
        <p14:creationId xmlns:p14="http://schemas.microsoft.com/office/powerpoint/2010/main" val="15329041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2F8F5082-A604-327F-BCD2-95FE5C16835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A6A96E0-F81E-9818-69CB-5BF3E4998B24}"/>
              </a:ext>
            </a:extLst>
          </p:cNvPr>
          <p:cNvSpPr txBox="1"/>
          <p:nvPr/>
        </p:nvSpPr>
        <p:spPr>
          <a:xfrm>
            <a:off x="76392" y="228245"/>
            <a:ext cx="11895786" cy="488467"/>
          </a:xfrm>
          <a:prstGeom prst="rect">
            <a:avLst/>
          </a:prstGeom>
          <a:noFill/>
        </p:spPr>
        <p:txBody>
          <a:bodyPr wrap="square" rtlCol="0">
            <a:spAutoFit/>
          </a:bodyPr>
          <a:lstStyle/>
          <a:p>
            <a:pPr>
              <a:lnSpc>
                <a:spcPct val="80000"/>
              </a:lnSpc>
              <a:spcAft>
                <a:spcPts val="600"/>
              </a:spcAft>
            </a:pPr>
            <a:r>
              <a:rPr lang="en-GB" sz="3200" dirty="0">
                <a:solidFill>
                  <a:srgbClr val="FFC000"/>
                </a:solidFill>
                <a:latin typeface="Copperplate Gothic Bold" panose="020E0705020206020404" pitchFamily="34" charset="0"/>
              </a:rPr>
              <a:t>C . WHO ARE  THE  FAITH CONTENDERS.</a:t>
            </a:r>
            <a:endParaRPr lang="en-GB" sz="6000" dirty="0">
              <a:solidFill>
                <a:srgbClr val="FFC000"/>
              </a:solidFill>
              <a:latin typeface="Copperplate Gothic Bold" panose="020E0705020206020404" pitchFamily="34" charset="0"/>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91C9600D-C0A5-FA4A-9B3A-564FADC9AABE}"/>
              </a:ext>
            </a:extLst>
          </p:cNvPr>
          <p:cNvSpPr txBox="1"/>
          <p:nvPr/>
        </p:nvSpPr>
        <p:spPr>
          <a:xfrm>
            <a:off x="199962" y="716712"/>
            <a:ext cx="11792076" cy="6153416"/>
          </a:xfrm>
          <a:prstGeom prst="rect">
            <a:avLst/>
          </a:prstGeom>
          <a:noFill/>
        </p:spPr>
        <p:txBody>
          <a:bodyPr wrap="square" rtlCol="0">
            <a:spAutoFit/>
          </a:bodyPr>
          <a:lstStyle/>
          <a:p>
            <a:pPr>
              <a:lnSpc>
                <a:spcPct val="80000"/>
              </a:lnSpc>
              <a:spcAft>
                <a:spcPts val="600"/>
              </a:spcAft>
            </a:pPr>
            <a:r>
              <a:rPr lang="en-GB" sz="4300" dirty="0">
                <a:solidFill>
                  <a:schemeClr val="bg1"/>
                </a:solidFill>
              </a:rPr>
              <a:t>Matthew 25 : 1 -  4 , </a:t>
            </a:r>
          </a:p>
          <a:p>
            <a:pPr>
              <a:lnSpc>
                <a:spcPct val="80000"/>
              </a:lnSpc>
              <a:spcAft>
                <a:spcPts val="600"/>
              </a:spcAft>
            </a:pPr>
            <a:endParaRPr lang="en-GB" sz="400" dirty="0">
              <a:solidFill>
                <a:schemeClr val="bg1"/>
              </a:solidFill>
            </a:endParaRPr>
          </a:p>
          <a:p>
            <a:pPr>
              <a:lnSpc>
                <a:spcPct val="80000"/>
              </a:lnSpc>
              <a:spcAft>
                <a:spcPts val="600"/>
              </a:spcAft>
            </a:pPr>
            <a:r>
              <a:rPr lang="en-GB" sz="4300" dirty="0">
                <a:solidFill>
                  <a:schemeClr val="bg1"/>
                </a:solidFill>
              </a:rPr>
              <a:t>Every believer is called to contend for the faith.</a:t>
            </a:r>
          </a:p>
          <a:p>
            <a:pPr>
              <a:lnSpc>
                <a:spcPct val="80000"/>
              </a:lnSpc>
              <a:spcAft>
                <a:spcPts val="600"/>
              </a:spcAft>
            </a:pPr>
            <a:endParaRPr lang="en-GB" sz="400" dirty="0">
              <a:solidFill>
                <a:schemeClr val="bg1"/>
              </a:solidFill>
            </a:endParaRPr>
          </a:p>
          <a:p>
            <a:pPr>
              <a:lnSpc>
                <a:spcPct val="80000"/>
              </a:lnSpc>
              <a:spcAft>
                <a:spcPts val="600"/>
              </a:spcAft>
            </a:pPr>
            <a:r>
              <a:rPr lang="en-GB" sz="4300" dirty="0">
                <a:solidFill>
                  <a:schemeClr val="accent4"/>
                </a:solidFill>
              </a:rPr>
              <a:t>Example:</a:t>
            </a:r>
            <a:r>
              <a:rPr lang="en-GB" sz="4300" dirty="0">
                <a:solidFill>
                  <a:schemeClr val="bg1"/>
                </a:solidFill>
              </a:rPr>
              <a:t>	HOW THEY CONTENDED FOR THE FAITH </a:t>
            </a:r>
          </a:p>
          <a:p>
            <a:pPr>
              <a:lnSpc>
                <a:spcPct val="80000"/>
              </a:lnSpc>
              <a:spcAft>
                <a:spcPts val="600"/>
              </a:spcAft>
            </a:pPr>
            <a:r>
              <a:rPr lang="en-GB" sz="4300" dirty="0">
                <a:solidFill>
                  <a:schemeClr val="bg1"/>
                </a:solidFill>
              </a:rPr>
              <a:t>Noah :	       Preached righteousness and obeyed 				God despite a corrupt generation</a:t>
            </a:r>
          </a:p>
          <a:p>
            <a:pPr>
              <a:lnSpc>
                <a:spcPct val="80000"/>
              </a:lnSpc>
              <a:spcAft>
                <a:spcPts val="600"/>
              </a:spcAft>
            </a:pPr>
            <a:r>
              <a:rPr lang="en-GB" sz="4300" dirty="0">
                <a:solidFill>
                  <a:schemeClr val="bg1"/>
                </a:solidFill>
              </a:rPr>
              <a:t>                      2 Peter 2:5</a:t>
            </a:r>
          </a:p>
          <a:p>
            <a:pPr>
              <a:lnSpc>
                <a:spcPct val="80000"/>
              </a:lnSpc>
              <a:spcAft>
                <a:spcPts val="600"/>
              </a:spcAft>
            </a:pPr>
            <a:endParaRPr lang="en-GB" sz="4000" dirty="0">
              <a:solidFill>
                <a:schemeClr val="bg1"/>
              </a:solidFill>
            </a:endParaRPr>
          </a:p>
          <a:p>
            <a:pPr>
              <a:lnSpc>
                <a:spcPct val="80000"/>
              </a:lnSpc>
              <a:spcAft>
                <a:spcPts val="600"/>
              </a:spcAft>
            </a:pPr>
            <a:r>
              <a:rPr lang="en-GB" sz="4300" dirty="0">
                <a:solidFill>
                  <a:schemeClr val="bg1"/>
                </a:solidFill>
              </a:rPr>
              <a:t>Abraham:	Believed God’s promises even when 				they seemed impossible.	</a:t>
            </a:r>
          </a:p>
          <a:p>
            <a:pPr>
              <a:lnSpc>
                <a:spcPct val="80000"/>
              </a:lnSpc>
              <a:spcAft>
                <a:spcPts val="600"/>
              </a:spcAft>
            </a:pPr>
            <a:r>
              <a:rPr lang="en-GB" sz="4300" dirty="0">
                <a:solidFill>
                  <a:schemeClr val="bg1"/>
                </a:solidFill>
              </a:rPr>
              <a:t>                      Romans 4:18–22</a:t>
            </a:r>
          </a:p>
        </p:txBody>
      </p:sp>
    </p:spTree>
    <p:extLst>
      <p:ext uri="{BB962C8B-B14F-4D97-AF65-F5344CB8AC3E}">
        <p14:creationId xmlns:p14="http://schemas.microsoft.com/office/powerpoint/2010/main" val="3093948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0D6A2044-C3F4-8631-C6A1-2D7CF3E366AF}"/>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117EEF3F-0203-5CFF-2FBF-733402031920}"/>
              </a:ext>
            </a:extLst>
          </p:cNvPr>
          <p:cNvSpPr txBox="1"/>
          <p:nvPr/>
        </p:nvSpPr>
        <p:spPr>
          <a:xfrm>
            <a:off x="199962" y="145212"/>
            <a:ext cx="11792076" cy="6615081"/>
          </a:xfrm>
          <a:prstGeom prst="rect">
            <a:avLst/>
          </a:prstGeom>
          <a:noFill/>
        </p:spPr>
        <p:txBody>
          <a:bodyPr wrap="square" rtlCol="0">
            <a:spAutoFit/>
          </a:bodyPr>
          <a:lstStyle/>
          <a:p>
            <a:pPr>
              <a:lnSpc>
                <a:spcPct val="80000"/>
              </a:lnSpc>
              <a:spcAft>
                <a:spcPts val="600"/>
              </a:spcAft>
            </a:pPr>
            <a:r>
              <a:rPr lang="en-GB" sz="4300" dirty="0">
                <a:solidFill>
                  <a:schemeClr val="bg1"/>
                </a:solidFill>
              </a:rPr>
              <a:t>Moses:         Chose to suffer with God’s people 				rather than enjoy sin’s pleasure.	       </a:t>
            </a:r>
          </a:p>
          <a:p>
            <a:pPr>
              <a:lnSpc>
                <a:spcPct val="80000"/>
              </a:lnSpc>
              <a:spcAft>
                <a:spcPts val="600"/>
              </a:spcAft>
            </a:pPr>
            <a:r>
              <a:rPr lang="en-GB" sz="4300" dirty="0">
                <a:solidFill>
                  <a:schemeClr val="bg1"/>
                </a:solidFill>
              </a:rPr>
              <a:t>                      Hebrews 11:24–27</a:t>
            </a:r>
          </a:p>
          <a:p>
            <a:pPr>
              <a:lnSpc>
                <a:spcPct val="80000"/>
              </a:lnSpc>
              <a:spcAft>
                <a:spcPts val="600"/>
              </a:spcAft>
            </a:pPr>
            <a:endParaRPr lang="en-GB" sz="1200" dirty="0">
              <a:solidFill>
                <a:schemeClr val="bg1"/>
              </a:solidFill>
            </a:endParaRPr>
          </a:p>
          <a:p>
            <a:pPr>
              <a:lnSpc>
                <a:spcPct val="80000"/>
              </a:lnSpc>
              <a:spcAft>
                <a:spcPts val="600"/>
              </a:spcAft>
            </a:pPr>
            <a:r>
              <a:rPr lang="en-GB" sz="4300" dirty="0">
                <a:solidFill>
                  <a:schemeClr val="bg1"/>
                </a:solidFill>
              </a:rPr>
              <a:t>Paul:	       Fought the good fight of faith, endured 			persecution, finished his course.	  </a:t>
            </a:r>
          </a:p>
          <a:p>
            <a:pPr>
              <a:lnSpc>
                <a:spcPct val="80000"/>
              </a:lnSpc>
              <a:spcAft>
                <a:spcPts val="600"/>
              </a:spcAft>
            </a:pPr>
            <a:r>
              <a:rPr lang="en-GB" sz="4300" dirty="0">
                <a:solidFill>
                  <a:schemeClr val="bg1"/>
                </a:solidFill>
              </a:rPr>
              <a:t>                      2 Timothy 4 : 7–8</a:t>
            </a:r>
          </a:p>
          <a:p>
            <a:pPr>
              <a:lnSpc>
                <a:spcPct val="80000"/>
              </a:lnSpc>
              <a:spcAft>
                <a:spcPts val="600"/>
              </a:spcAft>
            </a:pPr>
            <a:endParaRPr lang="en-GB" sz="4300" dirty="0">
              <a:solidFill>
                <a:schemeClr val="bg1"/>
              </a:solidFill>
            </a:endParaRPr>
          </a:p>
          <a:p>
            <a:pPr>
              <a:lnSpc>
                <a:spcPct val="80000"/>
              </a:lnSpc>
              <a:spcAft>
                <a:spcPts val="600"/>
              </a:spcAft>
            </a:pPr>
            <a:r>
              <a:rPr lang="en-GB" sz="4300" dirty="0">
                <a:solidFill>
                  <a:schemeClr val="bg1"/>
                </a:solidFill>
              </a:rPr>
              <a:t>The early Christian    The early church endured 						persecution from the religious 					sects. </a:t>
            </a:r>
          </a:p>
          <a:p>
            <a:pPr>
              <a:lnSpc>
                <a:spcPct val="80000"/>
              </a:lnSpc>
              <a:spcAft>
                <a:spcPts val="600"/>
              </a:spcAft>
            </a:pPr>
            <a:r>
              <a:rPr lang="en-GB" sz="4300" dirty="0">
                <a:solidFill>
                  <a:schemeClr val="bg1"/>
                </a:solidFill>
              </a:rPr>
              <a:t>					Acts 5 : 40 - 42.  Acts 14 : 22</a:t>
            </a:r>
          </a:p>
        </p:txBody>
      </p:sp>
    </p:spTree>
    <p:extLst>
      <p:ext uri="{BB962C8B-B14F-4D97-AF65-F5344CB8AC3E}">
        <p14:creationId xmlns:p14="http://schemas.microsoft.com/office/powerpoint/2010/main" val="539338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851E0901-7C59-B465-2417-AA0B92319F9E}"/>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012994AB-54E3-4AEA-00E9-020632BEAFE5}"/>
              </a:ext>
            </a:extLst>
          </p:cNvPr>
          <p:cNvSpPr txBox="1"/>
          <p:nvPr/>
        </p:nvSpPr>
        <p:spPr>
          <a:xfrm>
            <a:off x="199962" y="145212"/>
            <a:ext cx="11792076" cy="6085705"/>
          </a:xfrm>
          <a:prstGeom prst="rect">
            <a:avLst/>
          </a:prstGeom>
          <a:noFill/>
        </p:spPr>
        <p:txBody>
          <a:bodyPr wrap="square" rtlCol="0">
            <a:spAutoFit/>
          </a:bodyPr>
          <a:lstStyle/>
          <a:p>
            <a:pPr>
              <a:lnSpc>
                <a:spcPct val="80000"/>
              </a:lnSpc>
              <a:spcAft>
                <a:spcPts val="600"/>
              </a:spcAft>
            </a:pPr>
            <a:r>
              <a:rPr lang="en-GB" sz="4300" dirty="0">
                <a:solidFill>
                  <a:schemeClr val="bg1"/>
                </a:solidFill>
              </a:rPr>
              <a:t>Jesus Christ	      The ultimate example — obeyed the 			      Father unto death.	</a:t>
            </a:r>
          </a:p>
          <a:p>
            <a:pPr>
              <a:lnSpc>
                <a:spcPct val="80000"/>
              </a:lnSpc>
              <a:spcAft>
                <a:spcPts val="600"/>
              </a:spcAft>
            </a:pPr>
            <a:r>
              <a:rPr lang="en-GB" sz="4300" dirty="0">
                <a:solidFill>
                  <a:schemeClr val="bg1"/>
                </a:solidFill>
              </a:rPr>
              <a:t>                            Philippians 2 : 5 - 11,  Heb. 12 : 2 - 3.</a:t>
            </a:r>
          </a:p>
          <a:p>
            <a:pPr>
              <a:lnSpc>
                <a:spcPct val="80000"/>
              </a:lnSpc>
              <a:spcAft>
                <a:spcPts val="600"/>
              </a:spcAft>
            </a:pPr>
            <a:endParaRPr lang="en-GB" sz="4300" dirty="0">
              <a:solidFill>
                <a:schemeClr val="bg1"/>
              </a:solidFill>
            </a:endParaRPr>
          </a:p>
          <a:p>
            <a:pPr>
              <a:lnSpc>
                <a:spcPct val="80000"/>
              </a:lnSpc>
              <a:spcAft>
                <a:spcPts val="600"/>
              </a:spcAft>
            </a:pPr>
            <a:r>
              <a:rPr lang="en-GB" sz="4300" dirty="0">
                <a:solidFill>
                  <a:schemeClr val="bg1"/>
                </a:solidFill>
              </a:rPr>
              <a:t>These all stood firm, preserved truth, and lived out their faith in a hostile world.</a:t>
            </a:r>
          </a:p>
          <a:p>
            <a:pPr>
              <a:lnSpc>
                <a:spcPct val="80000"/>
              </a:lnSpc>
              <a:spcAft>
                <a:spcPts val="600"/>
              </a:spcAft>
            </a:pPr>
            <a:endParaRPr lang="en-GB" sz="1200" dirty="0">
              <a:solidFill>
                <a:schemeClr val="bg1"/>
              </a:solidFill>
            </a:endParaRPr>
          </a:p>
          <a:p>
            <a:pPr>
              <a:lnSpc>
                <a:spcPct val="80000"/>
              </a:lnSpc>
              <a:spcAft>
                <a:spcPts val="600"/>
              </a:spcAft>
            </a:pPr>
            <a:r>
              <a:rPr lang="en-GB" sz="4300" dirty="0">
                <a:solidFill>
                  <a:schemeClr val="bg1"/>
                </a:solidFill>
              </a:rPr>
              <a:t>They and many more as revealed in the scriptures are true contenders of the Faith that we are called to contend for.</a:t>
            </a:r>
          </a:p>
          <a:p>
            <a:pPr>
              <a:lnSpc>
                <a:spcPct val="80000"/>
              </a:lnSpc>
              <a:spcAft>
                <a:spcPts val="600"/>
              </a:spcAft>
            </a:pPr>
            <a:endParaRPr lang="en-GB" sz="4300" dirty="0">
              <a:solidFill>
                <a:schemeClr val="bg1"/>
              </a:solidFill>
            </a:endParaRPr>
          </a:p>
        </p:txBody>
      </p:sp>
    </p:spTree>
    <p:extLst>
      <p:ext uri="{BB962C8B-B14F-4D97-AF65-F5344CB8AC3E}">
        <p14:creationId xmlns:p14="http://schemas.microsoft.com/office/powerpoint/2010/main" val="36568090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FD48AA1A-4CF7-5EAD-2734-A4960FC99F3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B9E7F93-A183-25AA-66EF-8DFCC9FCAF53}"/>
              </a:ext>
            </a:extLst>
          </p:cNvPr>
          <p:cNvSpPr txBox="1"/>
          <p:nvPr/>
        </p:nvSpPr>
        <p:spPr>
          <a:xfrm>
            <a:off x="96252" y="228245"/>
            <a:ext cx="11895786" cy="488467"/>
          </a:xfrm>
          <a:prstGeom prst="rect">
            <a:avLst/>
          </a:prstGeom>
          <a:noFill/>
        </p:spPr>
        <p:txBody>
          <a:bodyPr wrap="square" rtlCol="0">
            <a:spAutoFit/>
          </a:bodyPr>
          <a:lstStyle/>
          <a:p>
            <a:pPr>
              <a:lnSpc>
                <a:spcPct val="80000"/>
              </a:lnSpc>
              <a:spcAft>
                <a:spcPts val="600"/>
              </a:spcAft>
            </a:pPr>
            <a:r>
              <a:rPr lang="en-GB" sz="3200" dirty="0">
                <a:solidFill>
                  <a:srgbClr val="FFC000"/>
                </a:solidFill>
                <a:latin typeface="Copperplate Gothic Bold" panose="020E0705020206020404" pitchFamily="34" charset="0"/>
              </a:rPr>
              <a:t>D.  HOW TO CONTEND FOR THE FAITH.</a:t>
            </a:r>
            <a:endParaRPr lang="en-GB" sz="6000" dirty="0">
              <a:solidFill>
                <a:srgbClr val="FFC000"/>
              </a:solidFill>
              <a:latin typeface="Copperplate Gothic Bold" panose="020E0705020206020404" pitchFamily="34" charset="0"/>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1EF68820-394E-ED32-FA84-B60E047AF520}"/>
              </a:ext>
            </a:extLst>
          </p:cNvPr>
          <p:cNvSpPr txBox="1"/>
          <p:nvPr/>
        </p:nvSpPr>
        <p:spPr>
          <a:xfrm>
            <a:off x="47562" y="716712"/>
            <a:ext cx="11944476" cy="5990294"/>
          </a:xfrm>
          <a:prstGeom prst="rect">
            <a:avLst/>
          </a:prstGeom>
          <a:noFill/>
        </p:spPr>
        <p:txBody>
          <a:bodyPr wrap="square" rtlCol="0">
            <a:spAutoFit/>
          </a:bodyPr>
          <a:lstStyle/>
          <a:p>
            <a:pPr>
              <a:lnSpc>
                <a:spcPct val="80000"/>
              </a:lnSpc>
              <a:spcAft>
                <a:spcPts val="600"/>
              </a:spcAft>
            </a:pPr>
            <a:r>
              <a:rPr lang="en-GB" sz="4300" dirty="0">
                <a:solidFill>
                  <a:schemeClr val="bg1"/>
                </a:solidFill>
              </a:rPr>
              <a:t>Romans 8:14, 1Timothy 4:1-2, 1 John 2:26-27, </a:t>
            </a:r>
          </a:p>
          <a:p>
            <a:pPr>
              <a:lnSpc>
                <a:spcPct val="80000"/>
              </a:lnSpc>
              <a:spcAft>
                <a:spcPts val="600"/>
              </a:spcAft>
            </a:pPr>
            <a:endParaRPr lang="en-GB" sz="400" dirty="0">
              <a:solidFill>
                <a:schemeClr val="bg1"/>
              </a:solidFill>
            </a:endParaRPr>
          </a:p>
          <a:p>
            <a:pPr>
              <a:lnSpc>
                <a:spcPct val="80000"/>
              </a:lnSpc>
              <a:spcAft>
                <a:spcPts val="600"/>
              </a:spcAft>
            </a:pPr>
            <a:r>
              <a:rPr lang="en-GB" sz="4300" dirty="0" err="1">
                <a:solidFill>
                  <a:schemeClr val="bg1"/>
                </a:solidFill>
              </a:rPr>
              <a:t>i</a:t>
            </a:r>
            <a:r>
              <a:rPr lang="en-GB" sz="4300" dirty="0">
                <a:solidFill>
                  <a:schemeClr val="bg1"/>
                </a:solidFill>
              </a:rPr>
              <a:t>)  Defend biblical truth with scriptures not with vain   </a:t>
            </a:r>
          </a:p>
          <a:p>
            <a:pPr>
              <a:lnSpc>
                <a:spcPct val="80000"/>
              </a:lnSpc>
              <a:spcAft>
                <a:spcPts val="600"/>
              </a:spcAft>
            </a:pPr>
            <a:r>
              <a:rPr lang="en-GB" sz="4300" dirty="0">
                <a:solidFill>
                  <a:schemeClr val="bg1"/>
                </a:solidFill>
              </a:rPr>
              <a:t>    arguments and traditions of men (2 Tim. 4:1- 4)</a:t>
            </a:r>
          </a:p>
          <a:p>
            <a:pPr>
              <a:lnSpc>
                <a:spcPct val="80000"/>
              </a:lnSpc>
              <a:spcAft>
                <a:spcPts val="600"/>
              </a:spcAft>
            </a:pPr>
            <a:endParaRPr lang="en-GB" sz="400" dirty="0">
              <a:solidFill>
                <a:schemeClr val="bg1"/>
              </a:solidFill>
            </a:endParaRPr>
          </a:p>
          <a:p>
            <a:pPr>
              <a:lnSpc>
                <a:spcPct val="80000"/>
              </a:lnSpc>
              <a:spcAft>
                <a:spcPts val="600"/>
              </a:spcAft>
            </a:pPr>
            <a:r>
              <a:rPr lang="en-GB" sz="4300" dirty="0">
                <a:solidFill>
                  <a:schemeClr val="bg1"/>
                </a:solidFill>
              </a:rPr>
              <a:t>ii) Contend by exposing errors lovingly but firmly              </a:t>
            </a:r>
          </a:p>
          <a:p>
            <a:pPr>
              <a:lnSpc>
                <a:spcPct val="80000"/>
              </a:lnSpc>
              <a:spcAft>
                <a:spcPts val="600"/>
              </a:spcAft>
            </a:pPr>
            <a:r>
              <a:rPr lang="en-GB" sz="4300" dirty="0">
                <a:solidFill>
                  <a:schemeClr val="bg1"/>
                </a:solidFill>
              </a:rPr>
              <a:t>    (Ephesians 5 : 11, Galatians 2 : 11- 13)</a:t>
            </a:r>
          </a:p>
          <a:p>
            <a:pPr>
              <a:lnSpc>
                <a:spcPct val="80000"/>
              </a:lnSpc>
              <a:spcAft>
                <a:spcPts val="600"/>
              </a:spcAft>
            </a:pPr>
            <a:endParaRPr lang="en-GB" sz="400" dirty="0">
              <a:solidFill>
                <a:schemeClr val="bg1"/>
              </a:solidFill>
            </a:endParaRPr>
          </a:p>
          <a:p>
            <a:pPr>
              <a:lnSpc>
                <a:spcPct val="80000"/>
              </a:lnSpc>
              <a:spcAft>
                <a:spcPts val="600"/>
              </a:spcAft>
            </a:pPr>
            <a:r>
              <a:rPr lang="en-GB" sz="4300" dirty="0">
                <a:solidFill>
                  <a:schemeClr val="bg1"/>
                </a:solidFill>
              </a:rPr>
              <a:t>iii) Contend by watching and praying               </a:t>
            </a:r>
          </a:p>
          <a:p>
            <a:pPr>
              <a:lnSpc>
                <a:spcPct val="80000"/>
              </a:lnSpc>
              <a:spcAft>
                <a:spcPts val="600"/>
              </a:spcAft>
            </a:pPr>
            <a:r>
              <a:rPr lang="en-GB" sz="4300" dirty="0">
                <a:solidFill>
                  <a:schemeClr val="bg1"/>
                </a:solidFill>
              </a:rPr>
              <a:t>     (Matthew 24 : 13).</a:t>
            </a:r>
          </a:p>
          <a:p>
            <a:pPr>
              <a:lnSpc>
                <a:spcPct val="80000"/>
              </a:lnSpc>
              <a:spcAft>
                <a:spcPts val="600"/>
              </a:spcAft>
            </a:pPr>
            <a:endParaRPr lang="en-GB" sz="400" dirty="0">
              <a:solidFill>
                <a:schemeClr val="bg1"/>
              </a:solidFill>
            </a:endParaRPr>
          </a:p>
          <a:p>
            <a:pPr>
              <a:lnSpc>
                <a:spcPct val="80000"/>
              </a:lnSpc>
              <a:spcAft>
                <a:spcPts val="600"/>
              </a:spcAft>
            </a:pPr>
            <a:r>
              <a:rPr lang="en-GB" sz="4300" dirty="0">
                <a:solidFill>
                  <a:schemeClr val="bg1"/>
                </a:solidFill>
              </a:rPr>
              <a:t>iv) Contend by standing firm in trials and temptation. </a:t>
            </a:r>
          </a:p>
          <a:p>
            <a:pPr>
              <a:lnSpc>
                <a:spcPct val="80000"/>
              </a:lnSpc>
              <a:spcAft>
                <a:spcPts val="600"/>
              </a:spcAft>
            </a:pPr>
            <a:r>
              <a:rPr lang="en-GB" sz="4300" dirty="0">
                <a:solidFill>
                  <a:schemeClr val="bg1"/>
                </a:solidFill>
              </a:rPr>
              <a:t>     (James 1 : 12)</a:t>
            </a:r>
          </a:p>
        </p:txBody>
      </p:sp>
    </p:spTree>
    <p:extLst>
      <p:ext uri="{BB962C8B-B14F-4D97-AF65-F5344CB8AC3E}">
        <p14:creationId xmlns:p14="http://schemas.microsoft.com/office/powerpoint/2010/main" val="39025838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1012082D-8A3E-5218-1308-DF73CAE20F30}"/>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7F0C1114-28C7-A7E1-FB56-88180EE0AA12}"/>
              </a:ext>
            </a:extLst>
          </p:cNvPr>
          <p:cNvSpPr txBox="1"/>
          <p:nvPr/>
        </p:nvSpPr>
        <p:spPr>
          <a:xfrm>
            <a:off x="47562" y="202362"/>
            <a:ext cx="11944476" cy="2503186"/>
          </a:xfrm>
          <a:prstGeom prst="rect">
            <a:avLst/>
          </a:prstGeom>
          <a:noFill/>
        </p:spPr>
        <p:txBody>
          <a:bodyPr wrap="square" rtlCol="0">
            <a:spAutoFit/>
          </a:bodyPr>
          <a:lstStyle/>
          <a:p>
            <a:pPr>
              <a:lnSpc>
                <a:spcPct val="80000"/>
              </a:lnSpc>
              <a:spcAft>
                <a:spcPts val="600"/>
              </a:spcAft>
            </a:pPr>
            <a:r>
              <a:rPr lang="en-GB" sz="4300" dirty="0">
                <a:solidFill>
                  <a:schemeClr val="bg1"/>
                </a:solidFill>
              </a:rPr>
              <a:t>v) Contend by living out the gospel -- Your life should  </a:t>
            </a:r>
          </a:p>
          <a:p>
            <a:pPr>
              <a:lnSpc>
                <a:spcPct val="80000"/>
              </a:lnSpc>
              <a:spcAft>
                <a:spcPts val="600"/>
              </a:spcAft>
            </a:pPr>
            <a:r>
              <a:rPr lang="en-GB" sz="4300" dirty="0">
                <a:solidFill>
                  <a:schemeClr val="bg1"/>
                </a:solidFill>
              </a:rPr>
              <a:t>    back your message. (Philippians 1 : 27).</a:t>
            </a:r>
          </a:p>
          <a:p>
            <a:pPr>
              <a:lnSpc>
                <a:spcPct val="80000"/>
              </a:lnSpc>
              <a:spcAft>
                <a:spcPts val="600"/>
              </a:spcAft>
            </a:pPr>
            <a:endParaRPr lang="en-GB" sz="400" dirty="0">
              <a:solidFill>
                <a:schemeClr val="bg1"/>
              </a:solidFill>
            </a:endParaRPr>
          </a:p>
          <a:p>
            <a:pPr>
              <a:lnSpc>
                <a:spcPct val="80000"/>
              </a:lnSpc>
              <a:spcAft>
                <a:spcPts val="600"/>
              </a:spcAft>
            </a:pPr>
            <a:r>
              <a:rPr lang="en-GB" sz="4300" dirty="0">
                <a:solidFill>
                  <a:schemeClr val="bg1"/>
                </a:solidFill>
              </a:rPr>
              <a:t>Not everyone holding a “lamp” (The Bible) is ready or faithful.</a:t>
            </a:r>
          </a:p>
        </p:txBody>
      </p:sp>
      <p:sp>
        <p:nvSpPr>
          <p:cNvPr id="3" name="TextBox 2">
            <a:extLst>
              <a:ext uri="{FF2B5EF4-FFF2-40B4-BE49-F238E27FC236}">
                <a16:creationId xmlns:a16="http://schemas.microsoft.com/office/drawing/2014/main" id="{151F1329-DBDF-CB68-10C9-95E57D283B60}"/>
              </a:ext>
            </a:extLst>
          </p:cNvPr>
          <p:cNvSpPr txBox="1"/>
          <p:nvPr/>
        </p:nvSpPr>
        <p:spPr>
          <a:xfrm>
            <a:off x="199962" y="2880311"/>
            <a:ext cx="11895786" cy="587533"/>
          </a:xfrm>
          <a:prstGeom prst="rect">
            <a:avLst/>
          </a:prstGeom>
          <a:noFill/>
        </p:spPr>
        <p:txBody>
          <a:bodyPr wrap="square" rtlCol="0">
            <a:spAutoFit/>
          </a:bodyPr>
          <a:lstStyle/>
          <a:p>
            <a:pPr>
              <a:lnSpc>
                <a:spcPct val="80000"/>
              </a:lnSpc>
              <a:spcAft>
                <a:spcPts val="600"/>
              </a:spcAft>
            </a:pPr>
            <a:r>
              <a:rPr lang="en-GB" sz="4000" dirty="0">
                <a:solidFill>
                  <a:schemeClr val="accent4"/>
                </a:solidFill>
                <a:latin typeface="Copperplate Gothic Bold" panose="020E0705020206020404" pitchFamily="34" charset="0"/>
                <a:ea typeface="Calibri" panose="020F0502020204030204" pitchFamily="34" charset="0"/>
                <a:cs typeface="Times New Roman" panose="02020603050405020304" pitchFamily="18" charset="0"/>
              </a:rPr>
              <a:t>True contenders:</a:t>
            </a:r>
          </a:p>
        </p:txBody>
      </p:sp>
      <p:sp>
        <p:nvSpPr>
          <p:cNvPr id="5" name="TextBox 4">
            <a:extLst>
              <a:ext uri="{FF2B5EF4-FFF2-40B4-BE49-F238E27FC236}">
                <a16:creationId xmlns:a16="http://schemas.microsoft.com/office/drawing/2014/main" id="{BD30F4E7-45AB-6111-D4DB-58AC2431E31F}"/>
              </a:ext>
            </a:extLst>
          </p:cNvPr>
          <p:cNvSpPr txBox="1"/>
          <p:nvPr/>
        </p:nvSpPr>
        <p:spPr>
          <a:xfrm>
            <a:off x="199962" y="3457544"/>
            <a:ext cx="11792076" cy="2602572"/>
          </a:xfrm>
          <a:prstGeom prst="rect">
            <a:avLst/>
          </a:prstGeom>
          <a:noFill/>
        </p:spPr>
        <p:txBody>
          <a:bodyPr wrap="square" rtlCol="0">
            <a:spAutoFit/>
          </a:bodyPr>
          <a:lstStyle/>
          <a:p>
            <a:pPr>
              <a:lnSpc>
                <a:spcPct val="80000"/>
              </a:lnSpc>
              <a:spcAft>
                <a:spcPts val="600"/>
              </a:spcAft>
            </a:pPr>
            <a:r>
              <a:rPr lang="en-GB" sz="4600" dirty="0">
                <a:solidFill>
                  <a:schemeClr val="bg1"/>
                </a:solidFill>
              </a:rPr>
              <a:t>Keep their lamps burning, </a:t>
            </a:r>
          </a:p>
          <a:p>
            <a:pPr>
              <a:lnSpc>
                <a:spcPct val="80000"/>
              </a:lnSpc>
              <a:spcAft>
                <a:spcPts val="600"/>
              </a:spcAft>
            </a:pPr>
            <a:r>
              <a:rPr lang="en-GB" sz="4600" dirty="0">
                <a:solidFill>
                  <a:schemeClr val="bg1"/>
                </a:solidFill>
              </a:rPr>
              <a:t>Stay filled with the Spirit, </a:t>
            </a:r>
          </a:p>
          <a:p>
            <a:pPr>
              <a:lnSpc>
                <a:spcPct val="80000"/>
              </a:lnSpc>
              <a:spcAft>
                <a:spcPts val="600"/>
              </a:spcAft>
            </a:pPr>
            <a:r>
              <a:rPr lang="en-GB" sz="4600" dirty="0">
                <a:solidFill>
                  <a:schemeClr val="bg1"/>
                </a:solidFill>
              </a:rPr>
              <a:t>Defend the truth, </a:t>
            </a:r>
          </a:p>
          <a:p>
            <a:pPr>
              <a:lnSpc>
                <a:spcPct val="80000"/>
              </a:lnSpc>
              <a:spcAft>
                <a:spcPts val="600"/>
              </a:spcAft>
            </a:pPr>
            <a:r>
              <a:rPr lang="en-GB" sz="4600" dirty="0">
                <a:solidFill>
                  <a:schemeClr val="bg1"/>
                </a:solidFill>
              </a:rPr>
              <a:t>And remain faithful till Christ returns.</a:t>
            </a:r>
          </a:p>
        </p:txBody>
      </p:sp>
    </p:spTree>
    <p:extLst>
      <p:ext uri="{BB962C8B-B14F-4D97-AF65-F5344CB8AC3E}">
        <p14:creationId xmlns:p14="http://schemas.microsoft.com/office/powerpoint/2010/main" val="24777947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131841D4-66DE-2AA6-06EE-95661D5A83DD}"/>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44D95C8-5738-1EAF-22F7-6480C4955AF7}"/>
              </a:ext>
            </a:extLst>
          </p:cNvPr>
          <p:cNvSpPr txBox="1"/>
          <p:nvPr/>
        </p:nvSpPr>
        <p:spPr>
          <a:xfrm>
            <a:off x="199962" y="232361"/>
            <a:ext cx="11895786" cy="587533"/>
          </a:xfrm>
          <a:prstGeom prst="rect">
            <a:avLst/>
          </a:prstGeom>
          <a:noFill/>
        </p:spPr>
        <p:txBody>
          <a:bodyPr wrap="square" rtlCol="0">
            <a:spAutoFit/>
          </a:bodyPr>
          <a:lstStyle/>
          <a:p>
            <a:pPr>
              <a:lnSpc>
                <a:spcPct val="80000"/>
              </a:lnSpc>
              <a:spcAft>
                <a:spcPts val="600"/>
              </a:spcAft>
            </a:pPr>
            <a:r>
              <a:rPr lang="en-GB" sz="4000" dirty="0">
                <a:solidFill>
                  <a:schemeClr val="accent4"/>
                </a:solidFill>
                <a:latin typeface="Copperplate Gothic Bold" panose="020E0705020206020404" pitchFamily="34" charset="0"/>
                <a:ea typeface="Calibri" panose="020F0502020204030204" pitchFamily="34" charset="0"/>
                <a:cs typeface="Times New Roman" panose="02020603050405020304" pitchFamily="18" charset="0"/>
              </a:rPr>
              <a:t>Summary &amp; Challenge</a:t>
            </a:r>
          </a:p>
        </p:txBody>
      </p:sp>
      <p:sp>
        <p:nvSpPr>
          <p:cNvPr id="5" name="TextBox 4">
            <a:extLst>
              <a:ext uri="{FF2B5EF4-FFF2-40B4-BE49-F238E27FC236}">
                <a16:creationId xmlns:a16="http://schemas.microsoft.com/office/drawing/2014/main" id="{3595BAF5-9A6C-28A9-BDFA-0E208D5D2A19}"/>
              </a:ext>
            </a:extLst>
          </p:cNvPr>
          <p:cNvSpPr txBox="1"/>
          <p:nvPr/>
        </p:nvSpPr>
        <p:spPr>
          <a:xfrm>
            <a:off x="199962" y="942944"/>
            <a:ext cx="11792076" cy="4107599"/>
          </a:xfrm>
          <a:prstGeom prst="rect">
            <a:avLst/>
          </a:prstGeom>
          <a:noFill/>
        </p:spPr>
        <p:txBody>
          <a:bodyPr wrap="square" rtlCol="0">
            <a:spAutoFit/>
          </a:bodyPr>
          <a:lstStyle/>
          <a:p>
            <a:pPr>
              <a:lnSpc>
                <a:spcPct val="80000"/>
              </a:lnSpc>
              <a:spcAft>
                <a:spcPts val="600"/>
              </a:spcAft>
            </a:pPr>
            <a:r>
              <a:rPr lang="en-GB" sz="4600" dirty="0">
                <a:solidFill>
                  <a:schemeClr val="bg1"/>
                </a:solidFill>
              </a:rPr>
              <a:t>The faith to contend for is the gospel of Christ — unchanged, undefiled, and unshaken.</a:t>
            </a:r>
          </a:p>
          <a:p>
            <a:pPr>
              <a:lnSpc>
                <a:spcPct val="80000"/>
              </a:lnSpc>
              <a:spcAft>
                <a:spcPts val="600"/>
              </a:spcAft>
            </a:pPr>
            <a:endParaRPr lang="en-GB" sz="1200" dirty="0">
              <a:solidFill>
                <a:schemeClr val="bg1"/>
              </a:solidFill>
            </a:endParaRPr>
          </a:p>
          <a:p>
            <a:pPr>
              <a:lnSpc>
                <a:spcPct val="80000"/>
              </a:lnSpc>
              <a:spcAft>
                <a:spcPts val="600"/>
              </a:spcAft>
            </a:pPr>
            <a:r>
              <a:rPr lang="en-GB" sz="4600" dirty="0">
                <a:solidFill>
                  <a:schemeClr val="bg1"/>
                </a:solidFill>
              </a:rPr>
              <a:t>God is calling us to be wise contenders — ready, watchful, Spirit-filled, and courageous.</a:t>
            </a:r>
          </a:p>
          <a:p>
            <a:pPr>
              <a:lnSpc>
                <a:spcPct val="80000"/>
              </a:lnSpc>
              <a:spcAft>
                <a:spcPts val="600"/>
              </a:spcAft>
            </a:pPr>
            <a:endParaRPr lang="en-GB" sz="1200" dirty="0">
              <a:solidFill>
                <a:schemeClr val="bg1"/>
              </a:solidFill>
            </a:endParaRPr>
          </a:p>
          <a:p>
            <a:pPr>
              <a:lnSpc>
                <a:spcPct val="80000"/>
              </a:lnSpc>
              <a:spcAft>
                <a:spcPts val="600"/>
              </a:spcAft>
            </a:pPr>
            <a:r>
              <a:rPr lang="en-GB" sz="4600" dirty="0">
                <a:solidFill>
                  <a:schemeClr val="bg1"/>
                </a:solidFill>
              </a:rPr>
              <a:t>Let us not just profess faith, but live it, defend it, and pass it on..</a:t>
            </a:r>
          </a:p>
        </p:txBody>
      </p:sp>
    </p:spTree>
    <p:extLst>
      <p:ext uri="{BB962C8B-B14F-4D97-AF65-F5344CB8AC3E}">
        <p14:creationId xmlns:p14="http://schemas.microsoft.com/office/powerpoint/2010/main" val="31183887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0D60B2E8-1649-1825-8CDC-DDCB9626053E}"/>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D7CE6D16-B969-8E10-D7ED-2C01E13E4156}"/>
              </a:ext>
            </a:extLst>
          </p:cNvPr>
          <p:cNvSpPr txBox="1"/>
          <p:nvPr/>
        </p:nvSpPr>
        <p:spPr>
          <a:xfrm>
            <a:off x="199962" y="79961"/>
            <a:ext cx="11895786" cy="587533"/>
          </a:xfrm>
          <a:prstGeom prst="rect">
            <a:avLst/>
          </a:prstGeom>
          <a:noFill/>
        </p:spPr>
        <p:txBody>
          <a:bodyPr wrap="square" rtlCol="0">
            <a:spAutoFit/>
          </a:bodyPr>
          <a:lstStyle/>
          <a:p>
            <a:pPr>
              <a:lnSpc>
                <a:spcPct val="80000"/>
              </a:lnSpc>
              <a:spcAft>
                <a:spcPts val="600"/>
              </a:spcAft>
            </a:pPr>
            <a:r>
              <a:rPr lang="en-GB" sz="4000" dirty="0">
                <a:solidFill>
                  <a:schemeClr val="accent4"/>
                </a:solidFill>
                <a:latin typeface="Copperplate Gothic Bold" panose="020E0705020206020404" pitchFamily="34" charset="0"/>
                <a:ea typeface="Calibri" panose="020F0502020204030204" pitchFamily="34" charset="0"/>
                <a:cs typeface="Times New Roman" panose="02020603050405020304" pitchFamily="18" charset="0"/>
              </a:rPr>
              <a:t>INTRODUCTION:</a:t>
            </a:r>
          </a:p>
        </p:txBody>
      </p:sp>
      <p:sp>
        <p:nvSpPr>
          <p:cNvPr id="2" name="TextBox 1">
            <a:extLst>
              <a:ext uri="{FF2B5EF4-FFF2-40B4-BE49-F238E27FC236}">
                <a16:creationId xmlns:a16="http://schemas.microsoft.com/office/drawing/2014/main" id="{D7E513B7-36E3-EA6B-ABD0-137637052E4D}"/>
              </a:ext>
            </a:extLst>
          </p:cNvPr>
          <p:cNvSpPr txBox="1"/>
          <p:nvPr/>
        </p:nvSpPr>
        <p:spPr>
          <a:xfrm>
            <a:off x="199962" y="580994"/>
            <a:ext cx="11792076" cy="5203284"/>
          </a:xfrm>
          <a:prstGeom prst="rect">
            <a:avLst/>
          </a:prstGeom>
          <a:noFill/>
        </p:spPr>
        <p:txBody>
          <a:bodyPr wrap="square" rtlCol="0">
            <a:spAutoFit/>
          </a:bodyPr>
          <a:lstStyle/>
          <a:p>
            <a:pPr>
              <a:lnSpc>
                <a:spcPct val="80000"/>
              </a:lnSpc>
              <a:spcAft>
                <a:spcPts val="600"/>
              </a:spcAft>
            </a:pPr>
            <a:r>
              <a:rPr lang="en-GB" sz="4600" dirty="0">
                <a:solidFill>
                  <a:schemeClr val="bg1"/>
                </a:solidFill>
              </a:rPr>
              <a:t>In every generation, God’s people are called not just to believe the truth but to defend it. In Jude 1:3, the apostle Jude earnestly urges believers to “contend for the faith which was once delivered unto the saints.” This verse reminds us that our Christian faith is a precious treasure — one handed down from the apostles, rooted in the truth of God’s Word, and </a:t>
            </a:r>
            <a:r>
              <a:rPr lang="en-GB" sz="4600" dirty="0" err="1">
                <a:solidFill>
                  <a:schemeClr val="bg1"/>
                </a:solidFill>
              </a:rPr>
              <a:t>centered</a:t>
            </a:r>
            <a:r>
              <a:rPr lang="en-GB" sz="4600" dirty="0">
                <a:solidFill>
                  <a:schemeClr val="bg1"/>
                </a:solidFill>
              </a:rPr>
              <a:t> on Jesus Christ.</a:t>
            </a:r>
            <a:endParaRPr lang="en-US" sz="4600" dirty="0">
              <a:solidFill>
                <a:schemeClr val="bg1"/>
              </a:solidFill>
            </a:endParaRPr>
          </a:p>
        </p:txBody>
      </p:sp>
    </p:spTree>
    <p:extLst>
      <p:ext uri="{BB962C8B-B14F-4D97-AF65-F5344CB8AC3E}">
        <p14:creationId xmlns:p14="http://schemas.microsoft.com/office/powerpoint/2010/main" val="28402109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B193A044-722E-12BA-8408-9AD45B1D6CF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D0DC3A5-41A6-F918-0E87-D5E806028DEC}"/>
              </a:ext>
            </a:extLst>
          </p:cNvPr>
          <p:cNvSpPr txBox="1"/>
          <p:nvPr/>
        </p:nvSpPr>
        <p:spPr>
          <a:xfrm>
            <a:off x="28512" y="66644"/>
            <a:ext cx="12087288" cy="7154266"/>
          </a:xfrm>
          <a:prstGeom prst="rect">
            <a:avLst/>
          </a:prstGeom>
          <a:noFill/>
        </p:spPr>
        <p:txBody>
          <a:bodyPr wrap="square" rtlCol="0">
            <a:spAutoFit/>
          </a:bodyPr>
          <a:lstStyle/>
          <a:p>
            <a:pPr>
              <a:lnSpc>
                <a:spcPct val="80000"/>
              </a:lnSpc>
              <a:spcAft>
                <a:spcPts val="600"/>
              </a:spcAft>
            </a:pPr>
            <a:r>
              <a:rPr lang="en-GB" sz="4500" dirty="0">
                <a:solidFill>
                  <a:schemeClr val="bg1"/>
                </a:solidFill>
              </a:rPr>
              <a:t>However, this faith is constantly challenged by false teachings, worldly influences, and spiritual compromise. To “contend for the faith” means to stand firm, to speak truth in love, and to live in obedience to God’s Word even when it’s unpopular.</a:t>
            </a:r>
          </a:p>
          <a:p>
            <a:pPr>
              <a:lnSpc>
                <a:spcPct val="80000"/>
              </a:lnSpc>
              <a:spcAft>
                <a:spcPts val="600"/>
              </a:spcAft>
            </a:pPr>
            <a:endParaRPr lang="en-GB" sz="600" dirty="0">
              <a:solidFill>
                <a:schemeClr val="bg1"/>
              </a:solidFill>
            </a:endParaRPr>
          </a:p>
          <a:p>
            <a:pPr>
              <a:lnSpc>
                <a:spcPct val="80000"/>
              </a:lnSpc>
              <a:spcAft>
                <a:spcPts val="600"/>
              </a:spcAft>
            </a:pPr>
            <a:r>
              <a:rPr lang="en-GB" sz="4500" dirty="0">
                <a:solidFill>
                  <a:schemeClr val="bg1"/>
                </a:solidFill>
              </a:rPr>
              <a:t>As we study this topic, we will learn what it means to be a true or wise contender — not fighting with anger or pride, but defending the truth of the gospel with conviction, courage, and compassion. God is calling each of us to be faithful guardians of the truth in our time.</a:t>
            </a:r>
            <a:endParaRPr lang="en-US" sz="4500" dirty="0">
              <a:solidFill>
                <a:schemeClr val="bg1"/>
              </a:solidFill>
            </a:endParaRPr>
          </a:p>
        </p:txBody>
      </p:sp>
    </p:spTree>
    <p:extLst>
      <p:ext uri="{BB962C8B-B14F-4D97-AF65-F5344CB8AC3E}">
        <p14:creationId xmlns:p14="http://schemas.microsoft.com/office/powerpoint/2010/main" val="42070348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48DB6BD1-38C3-45B7-2666-49150863CFEE}"/>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9BA44496-8587-FC9A-5E5C-DFC29C79B5BB}"/>
              </a:ext>
            </a:extLst>
          </p:cNvPr>
          <p:cNvSpPr txBox="1"/>
          <p:nvPr/>
        </p:nvSpPr>
        <p:spPr>
          <a:xfrm>
            <a:off x="199962" y="154101"/>
            <a:ext cx="11895786" cy="1907895"/>
          </a:xfrm>
          <a:prstGeom prst="rect">
            <a:avLst/>
          </a:prstGeom>
          <a:noFill/>
        </p:spPr>
        <p:txBody>
          <a:bodyPr wrap="square" rtlCol="0">
            <a:spAutoFit/>
          </a:bodyPr>
          <a:lstStyle/>
          <a:p>
            <a:pPr>
              <a:lnSpc>
                <a:spcPct val="80000"/>
              </a:lnSpc>
              <a:spcAft>
                <a:spcPts val="600"/>
              </a:spcAft>
            </a:pPr>
            <a:r>
              <a:rPr lang="en-US" sz="4000" dirty="0">
                <a:solidFill>
                  <a:srgbClr val="FFC000"/>
                </a:solidFill>
                <a:latin typeface="Copperplate Gothic Bold" panose="020E0705020206020404" pitchFamily="34" charset="0"/>
              </a:rPr>
              <a:t>Focus: </a:t>
            </a:r>
            <a:r>
              <a:rPr lang="en-GB" sz="4400" dirty="0">
                <a:solidFill>
                  <a:schemeClr val="bg1"/>
                </a:solidFill>
              </a:rPr>
              <a:t>Understanding the kind of faith believers must defend, and the types of contenders God expects us to be.</a:t>
            </a:r>
            <a:endParaRPr lang="en-GB" sz="44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a:lnSpc>
                <a:spcPct val="80000"/>
              </a:lnSpc>
              <a:spcAft>
                <a:spcPts val="600"/>
              </a:spcAft>
            </a:pPr>
            <a:endParaRPr lang="en-GB" sz="9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8AEE8733-184B-2873-5333-11434FB5E04E}"/>
              </a:ext>
            </a:extLst>
          </p:cNvPr>
          <p:cNvSpPr txBox="1"/>
          <p:nvPr/>
        </p:nvSpPr>
        <p:spPr>
          <a:xfrm>
            <a:off x="199962" y="2083384"/>
            <a:ext cx="11792076" cy="3737946"/>
          </a:xfrm>
          <a:prstGeom prst="rect">
            <a:avLst/>
          </a:prstGeom>
          <a:noFill/>
        </p:spPr>
        <p:txBody>
          <a:bodyPr wrap="square" rtlCol="0">
            <a:spAutoFit/>
          </a:bodyPr>
          <a:lstStyle/>
          <a:p>
            <a:pPr>
              <a:lnSpc>
                <a:spcPct val="80000"/>
              </a:lnSpc>
              <a:spcAft>
                <a:spcPts val="600"/>
              </a:spcAft>
            </a:pPr>
            <a:r>
              <a:rPr lang="en-GB" sz="4500" dirty="0">
                <a:solidFill>
                  <a:schemeClr val="bg1"/>
                </a:solidFill>
              </a:rPr>
              <a:t>We shall look briefly at this study under the following headings:</a:t>
            </a:r>
          </a:p>
          <a:p>
            <a:pPr>
              <a:lnSpc>
                <a:spcPct val="80000"/>
              </a:lnSpc>
              <a:spcAft>
                <a:spcPts val="600"/>
              </a:spcAft>
            </a:pPr>
            <a:r>
              <a:rPr lang="en-GB" sz="4500" dirty="0">
                <a:solidFill>
                  <a:schemeClr val="bg1"/>
                </a:solidFill>
              </a:rPr>
              <a:t>A) Which faith are we to contend for ?</a:t>
            </a:r>
          </a:p>
          <a:p>
            <a:pPr>
              <a:lnSpc>
                <a:spcPct val="80000"/>
              </a:lnSpc>
              <a:spcAft>
                <a:spcPts val="600"/>
              </a:spcAft>
            </a:pPr>
            <a:r>
              <a:rPr lang="en-GB" sz="4500" dirty="0">
                <a:solidFill>
                  <a:schemeClr val="bg1"/>
                </a:solidFill>
              </a:rPr>
              <a:t>B) Why Contending For The Faith ? </a:t>
            </a:r>
          </a:p>
          <a:p>
            <a:pPr>
              <a:lnSpc>
                <a:spcPct val="80000"/>
              </a:lnSpc>
              <a:spcAft>
                <a:spcPts val="600"/>
              </a:spcAft>
            </a:pPr>
            <a:r>
              <a:rPr lang="en-GB" sz="4500" dirty="0">
                <a:solidFill>
                  <a:schemeClr val="bg1"/>
                </a:solidFill>
              </a:rPr>
              <a:t>C) Who are the faith contenders ?  </a:t>
            </a:r>
          </a:p>
          <a:p>
            <a:pPr>
              <a:lnSpc>
                <a:spcPct val="80000"/>
              </a:lnSpc>
              <a:spcAft>
                <a:spcPts val="600"/>
              </a:spcAft>
            </a:pPr>
            <a:r>
              <a:rPr lang="en-GB" sz="4500" dirty="0">
                <a:solidFill>
                  <a:schemeClr val="bg1"/>
                </a:solidFill>
              </a:rPr>
              <a:t>D) How to contend for the faith..</a:t>
            </a:r>
          </a:p>
        </p:txBody>
      </p:sp>
    </p:spTree>
    <p:extLst>
      <p:ext uri="{BB962C8B-B14F-4D97-AF65-F5344CB8AC3E}">
        <p14:creationId xmlns:p14="http://schemas.microsoft.com/office/powerpoint/2010/main" val="4044532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96D6EED9-F546-DB46-8181-EB3F55BDF171}"/>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E1095DCB-B793-4605-A2C7-2AEB41693ABA}"/>
              </a:ext>
            </a:extLst>
          </p:cNvPr>
          <p:cNvSpPr txBox="1"/>
          <p:nvPr/>
        </p:nvSpPr>
        <p:spPr>
          <a:xfrm>
            <a:off x="142812" y="238385"/>
            <a:ext cx="11792076" cy="6304483"/>
          </a:xfrm>
          <a:prstGeom prst="rect">
            <a:avLst/>
          </a:prstGeom>
          <a:noFill/>
        </p:spPr>
        <p:txBody>
          <a:bodyPr wrap="square" rtlCol="0">
            <a:spAutoFit/>
          </a:bodyPr>
          <a:lstStyle/>
          <a:p>
            <a:pPr>
              <a:lnSpc>
                <a:spcPct val="80000"/>
              </a:lnSpc>
              <a:spcAft>
                <a:spcPts val="600"/>
              </a:spcAft>
            </a:pPr>
            <a:r>
              <a:rPr lang="en-GB" sz="3800" dirty="0">
                <a:solidFill>
                  <a:srgbClr val="FFC000"/>
                </a:solidFill>
                <a:latin typeface="Copperplate Gothic Bold" panose="020E0705020206020404" pitchFamily="34" charset="0"/>
              </a:rPr>
              <a:t>A .  WHICH   FAITH   ARE   WE  TO  CONTEND   	FOR ? </a:t>
            </a:r>
            <a:r>
              <a:rPr lang="en-GB" sz="4500" dirty="0">
                <a:solidFill>
                  <a:schemeClr val="bg1"/>
                </a:solidFill>
              </a:rPr>
              <a:t>Genesis 15 : 1 - 6 ,   John 3 : 14 - 16.</a:t>
            </a:r>
            <a:r>
              <a:rPr lang="en-US" sz="4500" dirty="0">
                <a:solidFill>
                  <a:schemeClr val="bg1"/>
                </a:solidFill>
              </a:rPr>
              <a:t>.</a:t>
            </a:r>
          </a:p>
          <a:p>
            <a:pPr>
              <a:lnSpc>
                <a:spcPct val="80000"/>
              </a:lnSpc>
              <a:spcAft>
                <a:spcPts val="600"/>
              </a:spcAft>
            </a:pPr>
            <a:endParaRPr lang="en-US" sz="1200" dirty="0">
              <a:solidFill>
                <a:schemeClr val="bg1"/>
              </a:solidFill>
            </a:endParaRPr>
          </a:p>
          <a:p>
            <a:pPr>
              <a:lnSpc>
                <a:spcPct val="80000"/>
              </a:lnSpc>
              <a:spcAft>
                <a:spcPts val="600"/>
              </a:spcAft>
            </a:pPr>
            <a:r>
              <a:rPr lang="en-GB" sz="4400" dirty="0">
                <a:solidFill>
                  <a:schemeClr val="bg1"/>
                </a:solidFill>
              </a:rPr>
              <a:t>“The Faith” refers not just to believing, but to the revelation the individuals have concerning what Christ did for the salvation of mankind on the cross of calvary and His teachings which were handed down by the apostles to the saints (1 Cor. 6 : 11 ) — the true gospel of salvation through Jesus Christ. </a:t>
            </a:r>
            <a:r>
              <a:rPr lang="en-GB" sz="4400" dirty="0" err="1">
                <a:solidFill>
                  <a:schemeClr val="bg1"/>
                </a:solidFill>
              </a:rPr>
              <a:t>lt</a:t>
            </a:r>
            <a:r>
              <a:rPr lang="en-GB" sz="4400" dirty="0">
                <a:solidFill>
                  <a:schemeClr val="bg1"/>
                </a:solidFill>
              </a:rPr>
              <a:t> is the  faith that you don't  join by confession but you must be born into it before you can truly defend or content for it (1 Cor. 12 : 13).</a:t>
            </a:r>
            <a:endParaRPr lang="en-US" sz="4400" dirty="0">
              <a:solidFill>
                <a:schemeClr val="bg1"/>
              </a:solidFill>
            </a:endParaRPr>
          </a:p>
        </p:txBody>
      </p:sp>
    </p:spTree>
    <p:extLst>
      <p:ext uri="{BB962C8B-B14F-4D97-AF65-F5344CB8AC3E}">
        <p14:creationId xmlns:p14="http://schemas.microsoft.com/office/powerpoint/2010/main" val="27499251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B01C673A-E8BF-C76E-BD75-D783148AE0F5}"/>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CD66B384-3E99-93A4-8576-88BC72510936}"/>
              </a:ext>
            </a:extLst>
          </p:cNvPr>
          <p:cNvSpPr txBox="1"/>
          <p:nvPr/>
        </p:nvSpPr>
        <p:spPr>
          <a:xfrm>
            <a:off x="199962" y="154101"/>
            <a:ext cx="11895786" cy="595035"/>
          </a:xfrm>
          <a:prstGeom prst="rect">
            <a:avLst/>
          </a:prstGeom>
          <a:noFill/>
        </p:spPr>
        <p:txBody>
          <a:bodyPr wrap="square" rtlCol="0">
            <a:spAutoFit/>
          </a:bodyPr>
          <a:lstStyle/>
          <a:p>
            <a:pPr>
              <a:lnSpc>
                <a:spcPct val="80000"/>
              </a:lnSpc>
              <a:spcAft>
                <a:spcPts val="600"/>
              </a:spcAft>
            </a:pPr>
            <a:r>
              <a:rPr lang="en-GB" sz="4000" dirty="0">
                <a:solidFill>
                  <a:srgbClr val="FFC000"/>
                </a:solidFill>
                <a:latin typeface="Copperplate Gothic Bold" panose="020E0705020206020404" pitchFamily="34" charset="0"/>
              </a:rPr>
              <a:t>It is the faith that; </a:t>
            </a:r>
            <a:endParaRPr lang="en-GB" sz="9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8F046EFD-5A17-254B-6AA4-DF2956D3D32C}"/>
              </a:ext>
            </a:extLst>
          </p:cNvPr>
          <p:cNvSpPr txBox="1"/>
          <p:nvPr/>
        </p:nvSpPr>
        <p:spPr>
          <a:xfrm>
            <a:off x="85662" y="787984"/>
            <a:ext cx="12010086" cy="5759462"/>
          </a:xfrm>
          <a:prstGeom prst="rect">
            <a:avLst/>
          </a:prstGeom>
          <a:noFill/>
        </p:spPr>
        <p:txBody>
          <a:bodyPr wrap="square" rtlCol="0">
            <a:spAutoFit/>
          </a:bodyPr>
          <a:lstStyle/>
          <a:p>
            <a:pPr marL="857250" indent="-857250">
              <a:lnSpc>
                <a:spcPct val="80000"/>
              </a:lnSpc>
              <a:spcAft>
                <a:spcPts val="600"/>
              </a:spcAft>
              <a:buAutoNum type="romanLcParenR"/>
            </a:pPr>
            <a:r>
              <a:rPr lang="en-GB" sz="4300" dirty="0">
                <a:solidFill>
                  <a:schemeClr val="bg1"/>
                </a:solidFill>
              </a:rPr>
              <a:t> Reveals the Lordship of Jesus Christ </a:t>
            </a:r>
          </a:p>
          <a:p>
            <a:pPr>
              <a:lnSpc>
                <a:spcPct val="80000"/>
              </a:lnSpc>
              <a:spcAft>
                <a:spcPts val="600"/>
              </a:spcAft>
            </a:pPr>
            <a:r>
              <a:rPr lang="en-GB" sz="4300" dirty="0">
                <a:solidFill>
                  <a:schemeClr val="bg1"/>
                </a:solidFill>
              </a:rPr>
              <a:t>	(Philippians   2:9-11 , Ephesians 1 : 20 - 23).</a:t>
            </a:r>
          </a:p>
          <a:p>
            <a:pPr>
              <a:lnSpc>
                <a:spcPct val="80000"/>
              </a:lnSpc>
              <a:spcAft>
                <a:spcPts val="600"/>
              </a:spcAft>
            </a:pPr>
            <a:endParaRPr lang="en-GB" sz="400" dirty="0">
              <a:solidFill>
                <a:schemeClr val="bg1"/>
              </a:solidFill>
            </a:endParaRPr>
          </a:p>
          <a:p>
            <a:pPr marL="857250" indent="-857250">
              <a:lnSpc>
                <a:spcPct val="80000"/>
              </a:lnSpc>
              <a:spcAft>
                <a:spcPts val="600"/>
              </a:spcAft>
              <a:buAutoNum type="romanLcParenR" startAt="2"/>
            </a:pPr>
            <a:r>
              <a:rPr lang="en-GB" sz="4300" dirty="0">
                <a:solidFill>
                  <a:schemeClr val="bg1"/>
                </a:solidFill>
              </a:rPr>
              <a:t>Reveals salvation by grace through faith, not 	works (Ephesians 2:8–9, Titus 3 : 5 - 6).</a:t>
            </a:r>
          </a:p>
          <a:p>
            <a:pPr marL="857250" indent="-857250">
              <a:lnSpc>
                <a:spcPct val="80000"/>
              </a:lnSpc>
              <a:spcAft>
                <a:spcPts val="600"/>
              </a:spcAft>
              <a:buAutoNum type="romanLcParenR" startAt="2"/>
            </a:pPr>
            <a:endParaRPr lang="en-GB" sz="400" dirty="0">
              <a:solidFill>
                <a:schemeClr val="bg1"/>
              </a:solidFill>
            </a:endParaRPr>
          </a:p>
          <a:p>
            <a:pPr marL="857250" indent="-857250">
              <a:lnSpc>
                <a:spcPct val="80000"/>
              </a:lnSpc>
              <a:spcAft>
                <a:spcPts val="600"/>
              </a:spcAft>
              <a:buAutoNum type="romanLcParenR" startAt="3"/>
            </a:pPr>
            <a:r>
              <a:rPr lang="en-GB" sz="4300" dirty="0">
                <a:solidFill>
                  <a:schemeClr val="bg1"/>
                </a:solidFill>
              </a:rPr>
              <a:t>Reveals Our father's Faith to us (Galatians 3:6- 9).</a:t>
            </a:r>
          </a:p>
          <a:p>
            <a:pPr marL="857250" indent="-857250">
              <a:lnSpc>
                <a:spcPct val="80000"/>
              </a:lnSpc>
              <a:spcAft>
                <a:spcPts val="600"/>
              </a:spcAft>
              <a:buAutoNum type="romanLcParenR" startAt="3"/>
            </a:pPr>
            <a:endParaRPr lang="en-GB" sz="400" dirty="0">
              <a:solidFill>
                <a:schemeClr val="bg1"/>
              </a:solidFill>
            </a:endParaRPr>
          </a:p>
          <a:p>
            <a:pPr marL="857250" indent="-857250">
              <a:lnSpc>
                <a:spcPct val="80000"/>
              </a:lnSpc>
              <a:spcAft>
                <a:spcPts val="600"/>
              </a:spcAft>
              <a:buAutoNum type="romanLcParenR" startAt="4"/>
            </a:pPr>
            <a:r>
              <a:rPr lang="en-GB" sz="4300" dirty="0">
                <a:solidFill>
                  <a:schemeClr val="bg1"/>
                </a:solidFill>
              </a:rPr>
              <a:t>Was  built on the apostolic and prophetic 	foundation (Ephesians 2 : 20).</a:t>
            </a:r>
          </a:p>
          <a:p>
            <a:pPr marL="857250" indent="-857250">
              <a:lnSpc>
                <a:spcPct val="80000"/>
              </a:lnSpc>
              <a:spcAft>
                <a:spcPts val="600"/>
              </a:spcAft>
              <a:buAutoNum type="romanLcParenR" startAt="4"/>
            </a:pPr>
            <a:endParaRPr lang="en-GB" sz="400" dirty="0">
              <a:solidFill>
                <a:schemeClr val="bg1"/>
              </a:solidFill>
            </a:endParaRPr>
          </a:p>
          <a:p>
            <a:pPr>
              <a:lnSpc>
                <a:spcPct val="80000"/>
              </a:lnSpc>
              <a:spcAft>
                <a:spcPts val="600"/>
              </a:spcAft>
            </a:pPr>
            <a:r>
              <a:rPr lang="en-GB" sz="4300" dirty="0">
                <a:solidFill>
                  <a:schemeClr val="bg1"/>
                </a:solidFill>
              </a:rPr>
              <a:t>v) 	Begins with Jesus and ends with Him 	(Hebrews 12 : 1 - 2 , Revelation 1 : 8).</a:t>
            </a:r>
          </a:p>
        </p:txBody>
      </p:sp>
    </p:spTree>
    <p:extLst>
      <p:ext uri="{BB962C8B-B14F-4D97-AF65-F5344CB8AC3E}">
        <p14:creationId xmlns:p14="http://schemas.microsoft.com/office/powerpoint/2010/main" val="19316174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9A428ECE-0A87-5463-94C8-C264C059BCEC}"/>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576267FF-7B35-9DCD-508C-3F58618E2180}"/>
              </a:ext>
            </a:extLst>
          </p:cNvPr>
          <p:cNvSpPr txBox="1"/>
          <p:nvPr/>
        </p:nvSpPr>
        <p:spPr>
          <a:xfrm>
            <a:off x="85662" y="273634"/>
            <a:ext cx="12010086" cy="5731762"/>
          </a:xfrm>
          <a:prstGeom prst="rect">
            <a:avLst/>
          </a:prstGeom>
          <a:noFill/>
        </p:spPr>
        <p:txBody>
          <a:bodyPr wrap="square" rtlCol="0">
            <a:spAutoFit/>
          </a:bodyPr>
          <a:lstStyle/>
          <a:p>
            <a:pPr>
              <a:lnSpc>
                <a:spcPct val="80000"/>
              </a:lnSpc>
              <a:spcAft>
                <a:spcPts val="600"/>
              </a:spcAft>
            </a:pPr>
            <a:r>
              <a:rPr lang="en-GB" sz="4300" dirty="0">
                <a:solidFill>
                  <a:schemeClr val="bg1"/>
                </a:solidFill>
              </a:rPr>
              <a:t>vi)  Was and is the most persecuted in the history of 	human existence. </a:t>
            </a:r>
          </a:p>
          <a:p>
            <a:pPr>
              <a:lnSpc>
                <a:spcPct val="80000"/>
              </a:lnSpc>
              <a:spcAft>
                <a:spcPts val="600"/>
              </a:spcAft>
            </a:pPr>
            <a:r>
              <a:rPr lang="en-GB" sz="4300" dirty="0">
                <a:solidFill>
                  <a:schemeClr val="bg1"/>
                </a:solidFill>
              </a:rPr>
              <a:t>	(Genesis 4 : 1-8  ,    2 Timothy 3:12).</a:t>
            </a:r>
          </a:p>
          <a:p>
            <a:pPr>
              <a:lnSpc>
                <a:spcPct val="80000"/>
              </a:lnSpc>
              <a:spcAft>
                <a:spcPts val="600"/>
              </a:spcAft>
            </a:pPr>
            <a:endParaRPr lang="en-GB" sz="400" dirty="0">
              <a:solidFill>
                <a:schemeClr val="bg1"/>
              </a:solidFill>
            </a:endParaRPr>
          </a:p>
          <a:p>
            <a:pPr>
              <a:lnSpc>
                <a:spcPct val="80000"/>
              </a:lnSpc>
              <a:spcAft>
                <a:spcPts val="600"/>
              </a:spcAft>
            </a:pPr>
            <a:r>
              <a:rPr lang="en-GB" sz="4300" dirty="0">
                <a:solidFill>
                  <a:schemeClr val="bg1"/>
                </a:solidFill>
              </a:rPr>
              <a:t>vii) 	Accepts the Bible as the only infallible rule in all 	matters of faith. </a:t>
            </a:r>
          </a:p>
          <a:p>
            <a:pPr>
              <a:lnSpc>
                <a:spcPct val="80000"/>
              </a:lnSpc>
              <a:spcAft>
                <a:spcPts val="600"/>
              </a:spcAft>
            </a:pPr>
            <a:r>
              <a:rPr lang="en-GB" sz="4300" dirty="0">
                <a:solidFill>
                  <a:schemeClr val="bg1"/>
                </a:solidFill>
              </a:rPr>
              <a:t>       ( 2 Timothy 3 : 16 - 17, </a:t>
            </a:r>
            <a:r>
              <a:rPr lang="en-GB" sz="4300" dirty="0" err="1">
                <a:solidFill>
                  <a:schemeClr val="bg1"/>
                </a:solidFill>
              </a:rPr>
              <a:t>lsaiah</a:t>
            </a:r>
            <a:r>
              <a:rPr lang="en-GB" sz="4300" dirty="0">
                <a:solidFill>
                  <a:schemeClr val="bg1"/>
                </a:solidFill>
              </a:rPr>
              <a:t> 40 : 8).</a:t>
            </a:r>
          </a:p>
          <a:p>
            <a:pPr>
              <a:lnSpc>
                <a:spcPct val="80000"/>
              </a:lnSpc>
              <a:spcAft>
                <a:spcPts val="600"/>
              </a:spcAft>
            </a:pPr>
            <a:endParaRPr lang="en-GB" sz="400" dirty="0">
              <a:solidFill>
                <a:schemeClr val="bg1"/>
              </a:solidFill>
            </a:endParaRPr>
          </a:p>
          <a:p>
            <a:pPr>
              <a:lnSpc>
                <a:spcPct val="80000"/>
              </a:lnSpc>
              <a:spcAft>
                <a:spcPts val="600"/>
              </a:spcAft>
            </a:pPr>
            <a:r>
              <a:rPr lang="en-GB" sz="4300" dirty="0">
                <a:solidFill>
                  <a:schemeClr val="bg1"/>
                </a:solidFill>
              </a:rPr>
              <a:t>viii) Gives us the hope of eternal life ( Col. 1 : 27).</a:t>
            </a:r>
          </a:p>
          <a:p>
            <a:pPr>
              <a:lnSpc>
                <a:spcPct val="80000"/>
              </a:lnSpc>
              <a:spcAft>
                <a:spcPts val="600"/>
              </a:spcAft>
            </a:pPr>
            <a:endParaRPr lang="en-GB" sz="1200" dirty="0">
              <a:solidFill>
                <a:schemeClr val="bg1"/>
              </a:solidFill>
            </a:endParaRPr>
          </a:p>
          <a:p>
            <a:pPr>
              <a:lnSpc>
                <a:spcPct val="80000"/>
              </a:lnSpc>
              <a:spcAft>
                <a:spcPts val="600"/>
              </a:spcAft>
            </a:pPr>
            <a:r>
              <a:rPr lang="en-GB" sz="4300" dirty="0">
                <a:solidFill>
                  <a:schemeClr val="bg1"/>
                </a:solidFill>
              </a:rPr>
              <a:t>This is the faith we must defend, uphold, live by, and pass on faithfully.</a:t>
            </a:r>
          </a:p>
        </p:txBody>
      </p:sp>
    </p:spTree>
    <p:extLst>
      <p:ext uri="{BB962C8B-B14F-4D97-AF65-F5344CB8AC3E}">
        <p14:creationId xmlns:p14="http://schemas.microsoft.com/office/powerpoint/2010/main" val="33241882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DB9F2A10-0745-FD65-ECA2-BB6E0B68C36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BBD2308-CBD0-0B93-5604-BFB147A20C72}"/>
              </a:ext>
            </a:extLst>
          </p:cNvPr>
          <p:cNvSpPr txBox="1"/>
          <p:nvPr/>
        </p:nvSpPr>
        <p:spPr>
          <a:xfrm>
            <a:off x="199962" y="131966"/>
            <a:ext cx="11895786" cy="488467"/>
          </a:xfrm>
          <a:prstGeom prst="rect">
            <a:avLst/>
          </a:prstGeom>
          <a:noFill/>
        </p:spPr>
        <p:txBody>
          <a:bodyPr wrap="square" rtlCol="0">
            <a:spAutoFit/>
          </a:bodyPr>
          <a:lstStyle/>
          <a:p>
            <a:pPr>
              <a:lnSpc>
                <a:spcPct val="80000"/>
              </a:lnSpc>
              <a:spcAft>
                <a:spcPts val="600"/>
              </a:spcAft>
            </a:pPr>
            <a:r>
              <a:rPr lang="en-GB" sz="3200" dirty="0">
                <a:solidFill>
                  <a:srgbClr val="FFC000"/>
                </a:solidFill>
                <a:latin typeface="Copperplate Gothic Bold" panose="020E0705020206020404" pitchFamily="34" charset="0"/>
              </a:rPr>
              <a:t>B . WHY   CONTENDING   FOR    THE   FAITH?</a:t>
            </a:r>
            <a:endParaRPr lang="en-GB" sz="6000" dirty="0">
              <a:solidFill>
                <a:srgbClr val="FFC000"/>
              </a:solidFill>
              <a:latin typeface="Copperplate Gothic Bold" panose="020E0705020206020404" pitchFamily="34" charset="0"/>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67358562-CBD2-93B3-9939-2F89E070AC9B}"/>
              </a:ext>
            </a:extLst>
          </p:cNvPr>
          <p:cNvSpPr txBox="1"/>
          <p:nvPr/>
        </p:nvSpPr>
        <p:spPr>
          <a:xfrm>
            <a:off x="163410" y="626311"/>
            <a:ext cx="11792076" cy="5836406"/>
          </a:xfrm>
          <a:prstGeom prst="rect">
            <a:avLst/>
          </a:prstGeom>
          <a:noFill/>
        </p:spPr>
        <p:txBody>
          <a:bodyPr wrap="square" rtlCol="0">
            <a:spAutoFit/>
          </a:bodyPr>
          <a:lstStyle/>
          <a:p>
            <a:pPr>
              <a:lnSpc>
                <a:spcPct val="80000"/>
              </a:lnSpc>
              <a:spcAft>
                <a:spcPts val="600"/>
              </a:spcAft>
            </a:pPr>
            <a:r>
              <a:rPr lang="en-GB" sz="4300" dirty="0">
                <a:solidFill>
                  <a:schemeClr val="bg1"/>
                </a:solidFill>
              </a:rPr>
              <a:t>	Jude 4 - 5  , Matthew 24 : 12 - 13.</a:t>
            </a:r>
          </a:p>
          <a:p>
            <a:pPr>
              <a:lnSpc>
                <a:spcPct val="80000"/>
              </a:lnSpc>
              <a:spcAft>
                <a:spcPts val="600"/>
              </a:spcAft>
            </a:pPr>
            <a:endParaRPr lang="en-GB" sz="400" dirty="0">
              <a:solidFill>
                <a:schemeClr val="bg1"/>
              </a:solidFill>
            </a:endParaRPr>
          </a:p>
          <a:p>
            <a:pPr>
              <a:lnSpc>
                <a:spcPct val="80000"/>
              </a:lnSpc>
              <a:spcAft>
                <a:spcPts val="600"/>
              </a:spcAft>
            </a:pPr>
            <a:r>
              <a:rPr lang="en-GB" sz="4300" dirty="0" err="1">
                <a:solidFill>
                  <a:schemeClr val="bg1"/>
                </a:solidFill>
              </a:rPr>
              <a:t>i</a:t>
            </a:r>
            <a:r>
              <a:rPr lang="en-GB" sz="4300" dirty="0">
                <a:solidFill>
                  <a:schemeClr val="bg1"/>
                </a:solidFill>
              </a:rPr>
              <a:t>) To defend the truth of God's word: (Gal. 1 : 6 - 9)</a:t>
            </a:r>
          </a:p>
          <a:p>
            <a:pPr>
              <a:lnSpc>
                <a:spcPct val="80000"/>
              </a:lnSpc>
              <a:spcAft>
                <a:spcPts val="600"/>
              </a:spcAft>
            </a:pPr>
            <a:r>
              <a:rPr lang="en-GB" sz="4300" dirty="0">
                <a:solidFill>
                  <a:schemeClr val="bg1"/>
                </a:solidFill>
              </a:rPr>
              <a:t>   False teachers with their false doctrines were   </a:t>
            </a:r>
          </a:p>
          <a:p>
            <a:pPr>
              <a:lnSpc>
                <a:spcPct val="80000"/>
              </a:lnSpc>
              <a:spcAft>
                <a:spcPts val="600"/>
              </a:spcAft>
            </a:pPr>
            <a:r>
              <a:rPr lang="en-GB" sz="4300" dirty="0">
                <a:solidFill>
                  <a:schemeClr val="bg1"/>
                </a:solidFill>
              </a:rPr>
              <a:t>   twisting the gospel and  threaten to corrupt it but     </a:t>
            </a:r>
          </a:p>
          <a:p>
            <a:pPr>
              <a:lnSpc>
                <a:spcPct val="80000"/>
              </a:lnSpc>
              <a:spcAft>
                <a:spcPts val="600"/>
              </a:spcAft>
            </a:pPr>
            <a:r>
              <a:rPr lang="en-GB" sz="4300" dirty="0">
                <a:solidFill>
                  <a:schemeClr val="bg1"/>
                </a:solidFill>
              </a:rPr>
              <a:t>   the faithful stand to preserve it.</a:t>
            </a:r>
          </a:p>
          <a:p>
            <a:pPr>
              <a:lnSpc>
                <a:spcPct val="80000"/>
              </a:lnSpc>
              <a:spcAft>
                <a:spcPts val="600"/>
              </a:spcAft>
            </a:pPr>
            <a:endParaRPr lang="en-GB" sz="1200" dirty="0">
              <a:solidFill>
                <a:schemeClr val="bg1"/>
              </a:solidFill>
            </a:endParaRPr>
          </a:p>
          <a:p>
            <a:pPr>
              <a:lnSpc>
                <a:spcPct val="80000"/>
              </a:lnSpc>
              <a:spcAft>
                <a:spcPts val="600"/>
              </a:spcAft>
            </a:pPr>
            <a:r>
              <a:rPr lang="en-GB" sz="4300" dirty="0">
                <a:solidFill>
                  <a:schemeClr val="bg1"/>
                </a:solidFill>
              </a:rPr>
              <a:t>ii) The world’s system opposes it (John 15:18–20,     </a:t>
            </a:r>
          </a:p>
          <a:p>
            <a:pPr>
              <a:lnSpc>
                <a:spcPct val="80000"/>
              </a:lnSpc>
              <a:spcAft>
                <a:spcPts val="600"/>
              </a:spcAft>
            </a:pPr>
            <a:r>
              <a:rPr lang="en-GB" sz="4300" dirty="0">
                <a:solidFill>
                  <a:schemeClr val="bg1"/>
                </a:solidFill>
              </a:rPr>
              <a:t>    James 4 : 4)</a:t>
            </a:r>
          </a:p>
          <a:p>
            <a:pPr>
              <a:lnSpc>
                <a:spcPct val="80000"/>
              </a:lnSpc>
              <a:spcAft>
                <a:spcPts val="600"/>
              </a:spcAft>
            </a:pPr>
            <a:r>
              <a:rPr lang="en-GB" sz="4300" dirty="0">
                <a:solidFill>
                  <a:schemeClr val="bg1"/>
                </a:solidFill>
              </a:rPr>
              <a:t>   The worldly system oppose the true  faith but the     </a:t>
            </a:r>
          </a:p>
          <a:p>
            <a:pPr>
              <a:lnSpc>
                <a:spcPct val="80000"/>
              </a:lnSpc>
              <a:spcAft>
                <a:spcPts val="600"/>
              </a:spcAft>
            </a:pPr>
            <a:r>
              <a:rPr lang="en-GB" sz="4300" dirty="0">
                <a:solidFill>
                  <a:schemeClr val="bg1"/>
                </a:solidFill>
              </a:rPr>
              <a:t>   faithful must Support  and stand by it to the end.</a:t>
            </a:r>
          </a:p>
        </p:txBody>
      </p:sp>
    </p:spTree>
    <p:extLst>
      <p:ext uri="{BB962C8B-B14F-4D97-AF65-F5344CB8AC3E}">
        <p14:creationId xmlns:p14="http://schemas.microsoft.com/office/powerpoint/2010/main" val="16089335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5BBBCEF1-FB5C-0EB8-0DBC-DC982C6DC963}"/>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7FDAB2AA-A2EF-59EC-CEF5-7BBB065FE20B}"/>
              </a:ext>
            </a:extLst>
          </p:cNvPr>
          <p:cNvSpPr txBox="1"/>
          <p:nvPr/>
        </p:nvSpPr>
        <p:spPr>
          <a:xfrm>
            <a:off x="106260" y="207211"/>
            <a:ext cx="12028590" cy="6565836"/>
          </a:xfrm>
          <a:prstGeom prst="rect">
            <a:avLst/>
          </a:prstGeom>
          <a:noFill/>
        </p:spPr>
        <p:txBody>
          <a:bodyPr wrap="square" rtlCol="0">
            <a:spAutoFit/>
          </a:bodyPr>
          <a:lstStyle/>
          <a:p>
            <a:pPr marL="857250" indent="-857250">
              <a:lnSpc>
                <a:spcPct val="80000"/>
              </a:lnSpc>
              <a:spcAft>
                <a:spcPts val="600"/>
              </a:spcAft>
              <a:buAutoNum type="romanLcParenR" startAt="3"/>
            </a:pPr>
            <a:r>
              <a:rPr lang="en-GB" sz="4300" dirty="0">
                <a:solidFill>
                  <a:schemeClr val="bg1"/>
                </a:solidFill>
              </a:rPr>
              <a:t>To glorify God (1 Cor. 10 : 31,  Col. 3 : 17 ). Their 	lives showed the greatness of God through 	courage and obedience to the word of God.</a:t>
            </a:r>
          </a:p>
          <a:p>
            <a:pPr marL="857250" indent="-857250">
              <a:lnSpc>
                <a:spcPct val="80000"/>
              </a:lnSpc>
              <a:spcAft>
                <a:spcPts val="600"/>
              </a:spcAft>
              <a:buAutoNum type="romanLcParenR" startAt="3"/>
            </a:pPr>
            <a:endParaRPr lang="en-GB" sz="400" dirty="0">
              <a:solidFill>
                <a:schemeClr val="bg1"/>
              </a:solidFill>
            </a:endParaRPr>
          </a:p>
          <a:p>
            <a:pPr>
              <a:lnSpc>
                <a:spcPct val="80000"/>
              </a:lnSpc>
              <a:spcAft>
                <a:spcPts val="600"/>
              </a:spcAft>
            </a:pPr>
            <a:r>
              <a:rPr lang="en-GB" sz="4300" dirty="0">
                <a:solidFill>
                  <a:schemeClr val="bg1"/>
                </a:solidFill>
              </a:rPr>
              <a:t>iv) 	To secure our eternal reward (James 1 : 12 ).</a:t>
            </a:r>
          </a:p>
          <a:p>
            <a:pPr>
              <a:lnSpc>
                <a:spcPct val="80000"/>
              </a:lnSpc>
              <a:spcAft>
                <a:spcPts val="600"/>
              </a:spcAft>
            </a:pPr>
            <a:r>
              <a:rPr lang="en-GB" sz="4300" dirty="0">
                <a:solidFill>
                  <a:schemeClr val="bg1"/>
                </a:solidFill>
              </a:rPr>
              <a:t>     	They knew that a crown of life awaited those 	who endured to the end.</a:t>
            </a:r>
          </a:p>
          <a:p>
            <a:pPr>
              <a:lnSpc>
                <a:spcPct val="80000"/>
              </a:lnSpc>
              <a:spcAft>
                <a:spcPts val="600"/>
              </a:spcAft>
            </a:pPr>
            <a:endParaRPr lang="en-GB" sz="400" dirty="0">
              <a:solidFill>
                <a:schemeClr val="bg1"/>
              </a:solidFill>
            </a:endParaRPr>
          </a:p>
          <a:p>
            <a:pPr>
              <a:lnSpc>
                <a:spcPct val="80000"/>
              </a:lnSpc>
              <a:spcAft>
                <a:spcPts val="600"/>
              </a:spcAft>
            </a:pPr>
            <a:r>
              <a:rPr lang="en-GB" sz="4300" dirty="0">
                <a:solidFill>
                  <a:schemeClr val="bg1"/>
                </a:solidFill>
              </a:rPr>
              <a:t>v) 	To strengthen and encourage other believers to 	be steadfast in their faith and consecration to 	God (1 Cor. 15 : 58 )   </a:t>
            </a:r>
          </a:p>
          <a:p>
            <a:pPr>
              <a:lnSpc>
                <a:spcPct val="80000"/>
              </a:lnSpc>
              <a:spcAft>
                <a:spcPts val="600"/>
              </a:spcAft>
            </a:pPr>
            <a:r>
              <a:rPr lang="en-GB" sz="4300" dirty="0">
                <a:solidFill>
                  <a:schemeClr val="bg1"/>
                </a:solidFill>
              </a:rPr>
              <a:t>vi) 	Because of love for Christ and the gospel                         </a:t>
            </a:r>
          </a:p>
          <a:p>
            <a:pPr>
              <a:lnSpc>
                <a:spcPct val="80000"/>
              </a:lnSpc>
              <a:spcAft>
                <a:spcPts val="600"/>
              </a:spcAft>
            </a:pPr>
            <a:r>
              <a:rPr lang="en-GB" sz="4300" dirty="0">
                <a:solidFill>
                  <a:schemeClr val="bg1"/>
                </a:solidFill>
              </a:rPr>
              <a:t>     	(Romans 1 : 16 - 17).</a:t>
            </a:r>
          </a:p>
        </p:txBody>
      </p:sp>
    </p:spTree>
    <p:extLst>
      <p:ext uri="{BB962C8B-B14F-4D97-AF65-F5344CB8AC3E}">
        <p14:creationId xmlns:p14="http://schemas.microsoft.com/office/powerpoint/2010/main" val="18203834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2296</TotalTime>
  <Words>1305</Words>
  <Application>Microsoft Office PowerPoint</Application>
  <PresentationFormat>Widescreen</PresentationFormat>
  <Paragraphs>112</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Copperplate Gothic Bold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SUBMACHINE</dc:creator>
  <cp:lastModifiedBy>SUBMACHINE</cp:lastModifiedBy>
  <cp:revision>67</cp:revision>
  <dcterms:created xsi:type="dcterms:W3CDTF">2025-04-26T22:44:26Z</dcterms:created>
  <dcterms:modified xsi:type="dcterms:W3CDTF">2025-12-21T04:00:46Z</dcterms:modified>
</cp:coreProperties>
</file>