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310" r:id="rId3"/>
    <p:sldId id="323" r:id="rId4"/>
    <p:sldId id="333" r:id="rId5"/>
    <p:sldId id="334" r:id="rId6"/>
    <p:sldId id="335" r:id="rId7"/>
    <p:sldId id="336" r:id="rId8"/>
    <p:sldId id="337" r:id="rId9"/>
    <p:sldId id="338" r:id="rId10"/>
    <p:sldId id="339" r:id="rId11"/>
    <p:sldId id="340" r:id="rId12"/>
    <p:sldId id="341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0" d="100"/>
          <a:sy n="60" d="100"/>
        </p:scale>
        <p:origin x="1140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58179-DD61-481D-90D4-6D661AB7FD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E66F18-038D-4AD1-8ACD-3AF2E7D3A1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D9F122-8636-4F8F-8CAF-A973A656D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1/4/2026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CB5F68-7071-4360-8E49-CC0D95EDB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185FDB-4789-48A0-BF85-6006D17A4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32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888A3-1E03-426A-86A7-E35EDC22D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6F7D99-7B5D-4349-9F10-8CBE28D1C6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883E2-B8D4-437B-9538-BB31E64F8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1/4/2026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F883DE-796B-44A4-B9D5-1D2F008DB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BF7306-A9A1-4C00-8054-44A08F7DB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69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13173B-3542-43AC-ABBF-6021D1132C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72FEE7-9493-4E45-817E-AB547AF2EA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A5B271-822A-4848-938C-26EFC69B6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1/4/2026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FCCD2A-920B-4D16-87A6-DB296571C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904E89-EAA2-4857-8A1D-6C3D53F6B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044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D378C-3683-4066-9926-B46472A48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25B4D-4AC6-4536-BC8C-F8BFF36BD4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3C7585-F902-446A-B090-7D8A04C19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1/4/2026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8BACCC-6972-47DB-A651-D7D16F64B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1BEE4E-9288-47FF-8949-D23C9DD4C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915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8527D-4C7C-48C7-88AE-9104EFCF5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76D6AC-437A-4020-88C0-7D80A243ED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79A39D-98CF-47A8-8B5E-D9A0E7591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1/4/2026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DC4FCB-BC0F-4914-84A1-C6E264E1B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B935B3-AA68-4C4D-8769-F2F7F3190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729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1C326-829D-49CD-8AD5-AB20FCA5B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BF0493-8DAF-4F94-8863-F3FAE90246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CB2296-E6EF-43D4-B788-E9485D7E20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A02A75-B154-4DBF-92F0-AF31281BF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1/4/2026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370D3C-BB0C-43AF-B607-8B9E44FD2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39EF99-A8D8-477C-9D2D-0FB10EF20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773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C66EF-AD77-4BF6-92CE-75090B8DF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C0CF22-26E7-4C98-B644-5E4A84FE5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323306-C03D-4D12-8F5C-AB555833B2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BEC283-AFC5-4646-98F0-51D55DB494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61A0F3-C4B1-4C7E-B421-629481A762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258DDB-DA7A-4022-8AED-AAE6F9488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1/4/2026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23FB20-9327-4107-99B6-D13CF2344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EE5875-F4CF-4064-A9D6-A0E31B163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442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FCFB2-87FE-4469-B6B3-1C36198B5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EC6F7B-2A5B-40CF-ABE4-709AA5C7E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1/4/2026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05A73C-5C36-4446-93B8-B90D21FE5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461366-5480-447B-B9E8-DFC1EF295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2735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0673DB-0CC2-4D72-822A-BA730622D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1/4/2026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C039D3-6C4F-47BE-86E7-41FAE6306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FCDBF8-DE4F-4E48-91ED-9B03D9FBE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997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49D2C-3C39-4CD3-BF02-8C5104816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3739D5-DD9C-46DA-B50C-C95F3392D4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11129A-1CA7-43F0-84EC-1E6DCE418A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1D2A0C-E2E0-419C-8FCF-CF1F30412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1/4/2026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EE2232-09B9-4286-B413-AF95A57D2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43013E-836F-43A4-B62E-3AE693AA6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16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74085-4434-43F9-BEB5-1E983B622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638F88-A5D1-42EE-95B4-FFD6E9E21D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89F9F0-382B-4C27-9CD5-A6D715C509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275BE0-1ED2-4F4C-A464-46092356F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1/4/2026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3C9281-29D9-4474-834A-3874B2D2D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FC96BC-D537-4DC2-9454-88C0FBED5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300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747D01-1024-4FED-970A-0ED224BC7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FDF3C5-D88C-40E3-8B8A-486F8FEDCC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903764-4FED-4FFB-89A3-62D75C50A5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C6B4A-D187-4854-B527-3699A44AAD63}" type="datetimeFigureOut">
              <a:rPr lang="en-US" smtClean="0"/>
              <a:t>1/4/2026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06637A-46D9-406B-91A6-65D4FF0181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7A67AD-86A0-428F-8549-1AA6B9C928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9233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94A55D3-48E4-D489-62C0-F3D767ABCD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7C48199E-5F78-657D-07AD-469E449B8711}"/>
              </a:ext>
            </a:extLst>
          </p:cNvPr>
          <p:cNvSpPr txBox="1"/>
          <p:nvPr/>
        </p:nvSpPr>
        <p:spPr>
          <a:xfrm>
            <a:off x="626079" y="823037"/>
            <a:ext cx="10478886" cy="20676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GB" sz="8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THE LITTLE REMNANT</a:t>
            </a:r>
            <a:endParaRPr lang="en-US" sz="8000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6ED2B95-397A-1CAC-7CA7-CD9FCD0A2807}"/>
              </a:ext>
            </a:extLst>
          </p:cNvPr>
          <p:cNvSpPr/>
          <p:nvPr/>
        </p:nvSpPr>
        <p:spPr>
          <a:xfrm>
            <a:off x="0" y="535196"/>
            <a:ext cx="12192000" cy="1524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BA4110D-9463-4C06-4DCB-070621C707ED}"/>
              </a:ext>
            </a:extLst>
          </p:cNvPr>
          <p:cNvSpPr/>
          <p:nvPr/>
        </p:nvSpPr>
        <p:spPr>
          <a:xfrm>
            <a:off x="0" y="6357772"/>
            <a:ext cx="12192000" cy="1524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5F1080CC-34DC-1AC2-7CCA-19EA5C752F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4885" y="2744326"/>
            <a:ext cx="6581274" cy="3290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9339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BA45B92-E0D2-005F-D8AB-4773981F55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0586C05-4D32-93B9-EBCB-8866694950ED}"/>
              </a:ext>
            </a:extLst>
          </p:cNvPr>
          <p:cNvSpPr txBox="1"/>
          <p:nvPr/>
        </p:nvSpPr>
        <p:spPr>
          <a:xfrm>
            <a:off x="753978" y="596027"/>
            <a:ext cx="11314697" cy="635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000" dirty="0">
                <a:solidFill>
                  <a:schemeClr val="bg1"/>
                </a:solidFill>
              </a:rPr>
              <a:t>The disciples in the upper room were the true disciples of Jesus.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600" dirty="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000" dirty="0">
                <a:solidFill>
                  <a:schemeClr val="bg1"/>
                </a:solidFill>
              </a:rPr>
              <a:t>They were the ones who waited for the promise of the Father and received the Holy Ghost.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600" dirty="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000" dirty="0">
                <a:solidFill>
                  <a:schemeClr val="bg1"/>
                </a:solidFill>
              </a:rPr>
              <a:t>Although multitudes followed Jesus during His ministry, He ended with only 120.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000" dirty="0">
                <a:solidFill>
                  <a:schemeClr val="bg1"/>
                </a:solidFill>
              </a:rPr>
              <a:t>Matthew 5:1–2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600" dirty="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000" dirty="0">
                <a:solidFill>
                  <a:schemeClr val="bg1"/>
                </a:solidFill>
              </a:rPr>
              <a:t>What separates the multitudes from true disciples is the Word.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000" dirty="0">
                <a:solidFill>
                  <a:schemeClr val="bg1"/>
                </a:solidFill>
              </a:rPr>
              <a:t>Obedience to the Word of God is the test of true discipleship.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38F2176-F4C6-4556-0966-248B2173A48A}"/>
              </a:ext>
            </a:extLst>
          </p:cNvPr>
          <p:cNvSpPr txBox="1"/>
          <p:nvPr/>
        </p:nvSpPr>
        <p:spPr>
          <a:xfrm>
            <a:off x="199962" y="144580"/>
            <a:ext cx="11895786" cy="587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000" dirty="0">
                <a:solidFill>
                  <a:schemeClr val="accent4">
                    <a:lumMod val="40000"/>
                    <a:lumOff val="60000"/>
                  </a:schemeClr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The 120 Disciples in the Upper Room</a:t>
            </a:r>
          </a:p>
        </p:txBody>
      </p:sp>
    </p:spTree>
    <p:extLst>
      <p:ext uri="{BB962C8B-B14F-4D97-AF65-F5344CB8AC3E}">
        <p14:creationId xmlns:p14="http://schemas.microsoft.com/office/powerpoint/2010/main" val="26706344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9B3D86F-85CC-F8E0-10B6-6BADD46B79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CE004DB-0978-FCBA-BCF5-2BE8CECE991F}"/>
              </a:ext>
            </a:extLst>
          </p:cNvPr>
          <p:cNvSpPr txBox="1"/>
          <p:nvPr/>
        </p:nvSpPr>
        <p:spPr>
          <a:xfrm>
            <a:off x="199962" y="64373"/>
            <a:ext cx="11895786" cy="1079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000" dirty="0">
                <a:solidFill>
                  <a:schemeClr val="bg1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 THREE: </a:t>
            </a:r>
            <a:r>
              <a:rPr lang="en-GB" sz="4000" dirty="0">
                <a:solidFill>
                  <a:schemeClr val="accent4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WHO ARE THE LITTLE REMNANT?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912CF9-D187-33B7-E4D5-AA5971CB6116}"/>
              </a:ext>
            </a:extLst>
          </p:cNvPr>
          <p:cNvSpPr txBox="1"/>
          <p:nvPr/>
        </p:nvSpPr>
        <p:spPr>
          <a:xfrm>
            <a:off x="172890" y="1109377"/>
            <a:ext cx="11895786" cy="5503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000" dirty="0">
                <a:solidFill>
                  <a:schemeClr val="bg1"/>
                </a:solidFill>
              </a:rPr>
              <a:t>The little remnant are: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00" dirty="0">
              <a:solidFill>
                <a:schemeClr val="bg1"/>
              </a:solidFill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000" dirty="0">
                <a:solidFill>
                  <a:schemeClr val="bg1"/>
                </a:solidFill>
              </a:rPr>
              <a:t>Those who remain faithful to God to the end, refusing pressure, compromise, and conformity.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000" dirty="0">
                <a:solidFill>
                  <a:schemeClr val="bg1"/>
                </a:solidFill>
              </a:rPr>
              <a:t>Those who follow the Word for their day and abide in present truth.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000" dirty="0">
                <a:solidFill>
                  <a:schemeClr val="bg1"/>
                </a:solidFill>
              </a:rPr>
              <a:t>Those who are not hearers of the Word only, but doers also.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000" dirty="0">
                <a:solidFill>
                  <a:schemeClr val="bg1"/>
                </a:solidFill>
              </a:rPr>
              <a:t>These are the little remnant. They may be few, but they are precious in the sight of God.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000" dirty="0">
                <a:solidFill>
                  <a:schemeClr val="bg1"/>
                </a:solidFill>
              </a:rPr>
              <a:t>Be part of the little remnant.</a:t>
            </a:r>
          </a:p>
        </p:txBody>
      </p:sp>
    </p:spTree>
    <p:extLst>
      <p:ext uri="{BB962C8B-B14F-4D97-AF65-F5344CB8AC3E}">
        <p14:creationId xmlns:p14="http://schemas.microsoft.com/office/powerpoint/2010/main" val="2750305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DBCB42B-5DA9-A533-737A-ED9E67D9ED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1C85D30-282D-E08A-9486-8B079915470E}"/>
              </a:ext>
            </a:extLst>
          </p:cNvPr>
          <p:cNvSpPr txBox="1"/>
          <p:nvPr/>
        </p:nvSpPr>
        <p:spPr>
          <a:xfrm>
            <a:off x="3228191" y="2438605"/>
            <a:ext cx="5735617" cy="1181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8800" dirty="0">
                <a:solidFill>
                  <a:schemeClr val="bg1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Shalom</a:t>
            </a:r>
          </a:p>
        </p:txBody>
      </p:sp>
    </p:spTree>
    <p:extLst>
      <p:ext uri="{BB962C8B-B14F-4D97-AF65-F5344CB8AC3E}">
        <p14:creationId xmlns:p14="http://schemas.microsoft.com/office/powerpoint/2010/main" val="4024647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D60B2E8-1649-1825-8CDC-DDCB962605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7CE6D16-B969-8E10-D7ED-2C01E13E4156}"/>
              </a:ext>
            </a:extLst>
          </p:cNvPr>
          <p:cNvSpPr txBox="1"/>
          <p:nvPr/>
        </p:nvSpPr>
        <p:spPr>
          <a:xfrm>
            <a:off x="199962" y="1354556"/>
            <a:ext cx="11895786" cy="587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000" dirty="0">
                <a:solidFill>
                  <a:schemeClr val="accent4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TEXT: Isaiah 1:9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7E513B7-36E3-EA6B-ABD0-137637052E4D}"/>
              </a:ext>
            </a:extLst>
          </p:cNvPr>
          <p:cNvSpPr txBox="1"/>
          <p:nvPr/>
        </p:nvSpPr>
        <p:spPr>
          <a:xfrm>
            <a:off x="199962" y="2006257"/>
            <a:ext cx="11157849" cy="2371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600" dirty="0">
                <a:solidFill>
                  <a:schemeClr val="bg1"/>
                </a:solidFill>
              </a:rPr>
              <a:t>“Except the LORD of hosts had left unto us a very small remnant, we should have been as Sodom, and we should have been like unto Gomorrah.”</a:t>
            </a:r>
            <a:endParaRPr lang="en-US" sz="46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51E8AAC-4961-7D78-7DBD-70E065710A49}"/>
              </a:ext>
            </a:extLst>
          </p:cNvPr>
          <p:cNvSpPr txBox="1"/>
          <p:nvPr/>
        </p:nvSpPr>
        <p:spPr>
          <a:xfrm>
            <a:off x="626079" y="229483"/>
            <a:ext cx="10478886" cy="7608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GB" sz="5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THE LITTLE REMNANT</a:t>
            </a:r>
            <a:endParaRPr lang="en-US" sz="5400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0210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193A044-722E-12BA-8408-9AD45B1D6C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D0DC3A5-41A6-F918-0E87-D5E806028DEC}"/>
              </a:ext>
            </a:extLst>
          </p:cNvPr>
          <p:cNvSpPr txBox="1"/>
          <p:nvPr/>
        </p:nvSpPr>
        <p:spPr>
          <a:xfrm>
            <a:off x="172890" y="1173545"/>
            <a:ext cx="11895786" cy="5772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500" dirty="0">
                <a:solidFill>
                  <a:schemeClr val="bg1"/>
                </a:solidFill>
              </a:rPr>
              <a:t>The Bride of Jesus Christ can be identified as the little remnant of this age.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200" dirty="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500" dirty="0">
                <a:solidFill>
                  <a:schemeClr val="bg1"/>
                </a:solidFill>
              </a:rPr>
              <a:t>In every generation, the true people of God have always been in the minority, even though many claim to follow God.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200" dirty="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500" dirty="0">
                <a:solidFill>
                  <a:schemeClr val="bg1"/>
                </a:solidFill>
              </a:rPr>
              <a:t>“For many are called, but few are chosen.” — Matthew 22:14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500" dirty="0">
                <a:solidFill>
                  <a:schemeClr val="bg1"/>
                </a:solidFill>
              </a:rPr>
              <a:t>The Lord Jesus described His disciples as a little flock. Luke 12:32</a:t>
            </a:r>
            <a:endParaRPr lang="en-US" sz="45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E7E4C0F-BF58-4642-3FAD-4139B9907CFD}"/>
              </a:ext>
            </a:extLst>
          </p:cNvPr>
          <p:cNvSpPr txBox="1"/>
          <p:nvPr/>
        </p:nvSpPr>
        <p:spPr>
          <a:xfrm>
            <a:off x="199962" y="128541"/>
            <a:ext cx="11895786" cy="1079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000" dirty="0">
                <a:solidFill>
                  <a:schemeClr val="bg1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 ONE: </a:t>
            </a:r>
            <a:r>
              <a:rPr lang="en-GB" sz="4000" dirty="0">
                <a:solidFill>
                  <a:schemeClr val="accent4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LITTLE REMNANT AND THE BRIDE OF CHRIST</a:t>
            </a:r>
          </a:p>
        </p:txBody>
      </p:sp>
    </p:spTree>
    <p:extLst>
      <p:ext uri="{BB962C8B-B14F-4D97-AF65-F5344CB8AC3E}">
        <p14:creationId xmlns:p14="http://schemas.microsoft.com/office/powerpoint/2010/main" val="4207034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518E8A5-BA68-5B21-D971-CC296B271B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FA0CBF1-0C26-553B-CB99-FB7CF3493D08}"/>
              </a:ext>
            </a:extLst>
          </p:cNvPr>
          <p:cNvSpPr txBox="1"/>
          <p:nvPr/>
        </p:nvSpPr>
        <p:spPr>
          <a:xfrm>
            <a:off x="140806" y="275188"/>
            <a:ext cx="11895786" cy="46643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500" dirty="0">
                <a:solidFill>
                  <a:schemeClr val="bg1"/>
                </a:solidFill>
              </a:rPr>
              <a:t>God has standards by which He separates the multitudes from the true worshipers. 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500" dirty="0">
                <a:solidFill>
                  <a:schemeClr val="bg1"/>
                </a:solidFill>
              </a:rPr>
              <a:t>John 4:23–24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200" dirty="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500" dirty="0">
                <a:solidFill>
                  <a:schemeClr val="bg1"/>
                </a:solidFill>
              </a:rPr>
              <a:t>He is looking for true worshipers. The majority always fall short of His standards; only the little remnant remains faithful to God.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200" dirty="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500" dirty="0">
                <a:solidFill>
                  <a:schemeClr val="bg1"/>
                </a:solidFill>
              </a:rPr>
              <a:t>God’s standard is His Word.</a:t>
            </a:r>
            <a:endParaRPr lang="en-US" sz="4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2445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753D8B2-BFD3-4016-9951-F2623BEE61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83DACD6-EB5A-AFBC-6E17-08001CFABD7F}"/>
              </a:ext>
            </a:extLst>
          </p:cNvPr>
          <p:cNvSpPr txBox="1"/>
          <p:nvPr/>
        </p:nvSpPr>
        <p:spPr>
          <a:xfrm>
            <a:off x="753978" y="1783143"/>
            <a:ext cx="11314697" cy="52183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500" dirty="0">
                <a:solidFill>
                  <a:schemeClr val="bg1"/>
                </a:solidFill>
              </a:rPr>
              <a:t>Scriptures: Romans 11:1–51, Kings 19:8–18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200" dirty="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500" dirty="0">
                <a:solidFill>
                  <a:schemeClr val="bg1"/>
                </a:solidFill>
              </a:rPr>
              <a:t>Despite the great showdown on Mount Carmel and the mighty miracles God performed through Elijah, only seven thousand people were left in Israel who did not bow to Baal.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200" dirty="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500" dirty="0">
                <a:solidFill>
                  <a:schemeClr val="bg1"/>
                </a:solidFill>
              </a:rPr>
              <a:t>The people publicly acknowledged Yahweh as God: “The LORD, He is God.” — 1 Kings 18:39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500" dirty="0">
                <a:solidFill>
                  <a:schemeClr val="bg1"/>
                </a:solidFill>
              </a:rPr>
              <a:t>Yet they did not worship Him truly. </a:t>
            </a:r>
            <a:endParaRPr lang="en-US" sz="45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518CC9A-1990-7AC1-8131-ED3EDA01A9BD}"/>
              </a:ext>
            </a:extLst>
          </p:cNvPr>
          <p:cNvSpPr txBox="1"/>
          <p:nvPr/>
        </p:nvSpPr>
        <p:spPr>
          <a:xfrm>
            <a:off x="199962" y="128541"/>
            <a:ext cx="11895786" cy="1079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000" dirty="0">
                <a:solidFill>
                  <a:schemeClr val="bg1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 TWO: </a:t>
            </a:r>
            <a:r>
              <a:rPr lang="en-GB" sz="4000" dirty="0">
                <a:solidFill>
                  <a:schemeClr val="accent4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BIBLICAL EXAMPLES OF THE LITTLE REMNANT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9353031-43B0-32E8-E84A-B9650351C134}"/>
              </a:ext>
            </a:extLst>
          </p:cNvPr>
          <p:cNvSpPr txBox="1"/>
          <p:nvPr/>
        </p:nvSpPr>
        <p:spPr>
          <a:xfrm>
            <a:off x="199962" y="1267528"/>
            <a:ext cx="11895786" cy="587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000" dirty="0">
                <a:solidFill>
                  <a:schemeClr val="accent4">
                    <a:lumMod val="40000"/>
                    <a:lumOff val="60000"/>
                  </a:schemeClr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The Days of Elijah</a:t>
            </a:r>
          </a:p>
        </p:txBody>
      </p:sp>
    </p:spTree>
    <p:extLst>
      <p:ext uri="{BB962C8B-B14F-4D97-AF65-F5344CB8AC3E}">
        <p14:creationId xmlns:p14="http://schemas.microsoft.com/office/powerpoint/2010/main" val="8498556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38560EA-3413-D2D3-216B-4702EB84BA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7311C57-1787-5226-DCF5-970292AC1AD3}"/>
              </a:ext>
            </a:extLst>
          </p:cNvPr>
          <p:cNvSpPr txBox="1"/>
          <p:nvPr/>
        </p:nvSpPr>
        <p:spPr>
          <a:xfrm>
            <a:off x="753978" y="451650"/>
            <a:ext cx="11314697" cy="5772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500" dirty="0">
                <a:solidFill>
                  <a:schemeClr val="bg1"/>
                </a:solidFill>
              </a:rPr>
              <a:t>This is a picture of what is happening in Christianity today—acknowledging Jesus with the lips while bowing to the gods of sin, pleasure, entertainment, mammon, and self.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200" dirty="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500" dirty="0">
                <a:solidFill>
                  <a:schemeClr val="bg1"/>
                </a:solidFill>
              </a:rPr>
              <a:t>Israel was outwardly religious. They professed Yahweh outwardly but did not worship Him in truth.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200" dirty="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500" dirty="0">
                <a:solidFill>
                  <a:schemeClr val="bg1"/>
                </a:solidFill>
              </a:rPr>
              <a:t>Even the prophets were compromised: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500" dirty="0">
                <a:solidFill>
                  <a:schemeClr val="bg1"/>
                </a:solidFill>
              </a:rPr>
              <a:t>1 Kings 22:6 — prophets who bowed to Baal.</a:t>
            </a:r>
          </a:p>
        </p:txBody>
      </p:sp>
    </p:spTree>
    <p:extLst>
      <p:ext uri="{BB962C8B-B14F-4D97-AF65-F5344CB8AC3E}">
        <p14:creationId xmlns:p14="http://schemas.microsoft.com/office/powerpoint/2010/main" val="25277941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53A87E4-ADF9-CD8D-E13B-DE33C6CD7E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8EAE276-0DA1-9535-6FF4-E0042A508140}"/>
              </a:ext>
            </a:extLst>
          </p:cNvPr>
          <p:cNvSpPr txBox="1"/>
          <p:nvPr/>
        </p:nvSpPr>
        <p:spPr>
          <a:xfrm>
            <a:off x="753978" y="259146"/>
            <a:ext cx="11314697" cy="6073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500" dirty="0">
                <a:solidFill>
                  <a:schemeClr val="bg1"/>
                </a:solidFill>
              </a:rPr>
              <a:t>The life of Israel had become corrupt and unjust: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500" dirty="0">
                <a:solidFill>
                  <a:schemeClr val="bg1"/>
                </a:solidFill>
              </a:rPr>
              <a:t>1 Kings 21:8–14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200" dirty="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500" dirty="0">
                <a:solidFill>
                  <a:schemeClr val="bg1"/>
                </a:solidFill>
              </a:rPr>
              <a:t>Whenever we disobey God’s Word, our worship becomes vain.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200" dirty="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500" dirty="0">
                <a:solidFill>
                  <a:schemeClr val="bg1"/>
                </a:solidFill>
              </a:rPr>
              <a:t>Despite Israel’s population and the visible manifestation of God’s power, only seven thousand truly stood with God.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200" dirty="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500" dirty="0">
                <a:solidFill>
                  <a:schemeClr val="bg1"/>
                </a:solidFill>
              </a:rPr>
              <a:t>Religion is not spirituality.</a:t>
            </a:r>
            <a:endParaRPr lang="en-US" sz="4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45737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D1E3A4E-DA63-8E8A-4F48-F11787D1E6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3F8C4EA-C773-521A-DC4C-A653948096C4}"/>
              </a:ext>
            </a:extLst>
          </p:cNvPr>
          <p:cNvSpPr txBox="1"/>
          <p:nvPr/>
        </p:nvSpPr>
        <p:spPr>
          <a:xfrm>
            <a:off x="753978" y="660195"/>
            <a:ext cx="11314697" cy="51414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500" dirty="0">
                <a:solidFill>
                  <a:schemeClr val="bg1"/>
                </a:solidFill>
              </a:rPr>
              <a:t>Scripture: Daniel 1:1–17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200" dirty="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500" dirty="0">
                <a:solidFill>
                  <a:schemeClr val="bg1"/>
                </a:solidFill>
              </a:rPr>
              <a:t>Daniel and his three friends are another clear example of the little remnant. Among many Jews in Babylon and in the king’s palace, only four stood without compromise.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200" dirty="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500" dirty="0">
                <a:solidFill>
                  <a:schemeClr val="bg1"/>
                </a:solidFill>
              </a:rPr>
              <a:t>They separated themselves by obedience, consecration, and faithfulness to God, even in a foreign land.</a:t>
            </a:r>
            <a:endParaRPr lang="en-US" sz="45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F591100-93BE-661F-D18C-3A6FA665DBC1}"/>
              </a:ext>
            </a:extLst>
          </p:cNvPr>
          <p:cNvSpPr txBox="1"/>
          <p:nvPr/>
        </p:nvSpPr>
        <p:spPr>
          <a:xfrm>
            <a:off x="199962" y="144580"/>
            <a:ext cx="11895786" cy="587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000" dirty="0">
                <a:solidFill>
                  <a:schemeClr val="accent4">
                    <a:lumMod val="40000"/>
                    <a:lumOff val="60000"/>
                  </a:schemeClr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Daniel and His Friends in Babylon</a:t>
            </a:r>
          </a:p>
        </p:txBody>
      </p:sp>
    </p:spTree>
    <p:extLst>
      <p:ext uri="{BB962C8B-B14F-4D97-AF65-F5344CB8AC3E}">
        <p14:creationId xmlns:p14="http://schemas.microsoft.com/office/powerpoint/2010/main" val="12315299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C7AB009-F749-6A92-D919-5F9B4D2E6A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246CAB0-EF0F-46AF-8C3B-CF2DB5EB03B4}"/>
              </a:ext>
            </a:extLst>
          </p:cNvPr>
          <p:cNvSpPr txBox="1"/>
          <p:nvPr/>
        </p:nvSpPr>
        <p:spPr>
          <a:xfrm>
            <a:off x="641684" y="515817"/>
            <a:ext cx="11426991" cy="6705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3800" dirty="0">
                <a:solidFill>
                  <a:schemeClr val="bg1"/>
                </a:solidFill>
              </a:rPr>
              <a:t>At the time of Christ’s birth, the land was filled with religious activity and divided into various sects—Pharisees, Sadducees, Herodians, and others.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400" dirty="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3800" dirty="0">
                <a:solidFill>
                  <a:schemeClr val="bg1"/>
                </a:solidFill>
              </a:rPr>
              <a:t>They were outwardly religious, yet they did not worship God in truth.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400" dirty="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3800" dirty="0">
                <a:solidFill>
                  <a:schemeClr val="bg1"/>
                </a:solidFill>
              </a:rPr>
              <a:t>The Lord Jesus exposed this in Mark 7.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3800" dirty="0">
                <a:solidFill>
                  <a:schemeClr val="bg1"/>
                </a:solidFill>
              </a:rPr>
              <a:t>Yet God still preserved a little remnant:</a:t>
            </a:r>
          </a:p>
          <a:p>
            <a:pPr marL="1028700" indent="-1028700">
              <a:lnSpc>
                <a:spcPct val="80000"/>
              </a:lnSpc>
              <a:spcAft>
                <a:spcPts val="600"/>
              </a:spcAft>
              <a:buAutoNum type="romanUcPeriod"/>
            </a:pPr>
            <a:r>
              <a:rPr lang="en-GB" sz="3800" dirty="0">
                <a:solidFill>
                  <a:schemeClr val="bg1"/>
                </a:solidFill>
              </a:rPr>
              <a:t>Simeon and Anna — Luke 2:25–38</a:t>
            </a:r>
          </a:p>
          <a:p>
            <a:pPr marL="1028700" indent="-1028700">
              <a:lnSpc>
                <a:spcPct val="80000"/>
              </a:lnSpc>
              <a:spcAft>
                <a:spcPts val="600"/>
              </a:spcAft>
              <a:buAutoNum type="romanUcPeriod"/>
            </a:pPr>
            <a:r>
              <a:rPr lang="en-GB" sz="3800" dirty="0">
                <a:solidFill>
                  <a:schemeClr val="bg1"/>
                </a:solidFill>
              </a:rPr>
              <a:t>The Shepherds — Luke 2:8–20</a:t>
            </a:r>
          </a:p>
          <a:p>
            <a:pPr marL="1028700" indent="-1028700">
              <a:lnSpc>
                <a:spcPct val="80000"/>
              </a:lnSpc>
              <a:spcAft>
                <a:spcPts val="600"/>
              </a:spcAft>
              <a:buAutoNum type="romanUcPeriod"/>
            </a:pPr>
            <a:r>
              <a:rPr lang="en-GB" sz="3800" dirty="0">
                <a:solidFill>
                  <a:schemeClr val="bg1"/>
                </a:solidFill>
              </a:rPr>
              <a:t>Zechariah and Elisabeth, Mary and Joseph —             Luke 1:67–78.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3800" dirty="0">
                <a:solidFill>
                  <a:schemeClr val="bg1"/>
                </a:solidFill>
              </a:rPr>
              <a:t>They were few, but they were faithful.</a:t>
            </a:r>
            <a:endParaRPr lang="en-US" sz="38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22866AF-2272-F6B2-45BB-8096AB2F507D}"/>
              </a:ext>
            </a:extLst>
          </p:cNvPr>
          <p:cNvSpPr txBox="1"/>
          <p:nvPr/>
        </p:nvSpPr>
        <p:spPr>
          <a:xfrm>
            <a:off x="199962" y="48328"/>
            <a:ext cx="11895786" cy="587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000" dirty="0">
                <a:solidFill>
                  <a:schemeClr val="accent4">
                    <a:lumMod val="40000"/>
                    <a:lumOff val="60000"/>
                  </a:schemeClr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The Season of Christ’s Birth</a:t>
            </a:r>
          </a:p>
        </p:txBody>
      </p:sp>
    </p:spTree>
    <p:extLst>
      <p:ext uri="{BB962C8B-B14F-4D97-AF65-F5344CB8AC3E}">
        <p14:creationId xmlns:p14="http://schemas.microsoft.com/office/powerpoint/2010/main" val="17842231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2342</TotalTime>
  <Words>691</Words>
  <Application>Microsoft Office PowerPoint</Application>
  <PresentationFormat>Widescreen</PresentationFormat>
  <Paragraphs>75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Copperplate Gothic Bold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SUBMACHINE</dc:creator>
  <cp:lastModifiedBy>SUBMACHINE</cp:lastModifiedBy>
  <cp:revision>69</cp:revision>
  <dcterms:created xsi:type="dcterms:W3CDTF">2025-04-26T22:44:26Z</dcterms:created>
  <dcterms:modified xsi:type="dcterms:W3CDTF">2026-01-04T04:58:23Z</dcterms:modified>
</cp:coreProperties>
</file>