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82" r:id="rId4"/>
    <p:sldId id="283" r:id="rId5"/>
    <p:sldId id="284" r:id="rId6"/>
    <p:sldId id="285" r:id="rId7"/>
    <p:sldId id="286" r:id="rId8"/>
    <p:sldId id="287" r:id="rId9"/>
    <p:sldId id="288" r:id="rId10"/>
    <p:sldId id="289" r:id="rId11"/>
    <p:sldId id="290" r:id="rId12"/>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1" d="100"/>
          <a:sy n="121" d="100"/>
        </p:scale>
        <p:origin x="331" y="72"/>
      </p:cViewPr>
      <p:guideLst>
        <p:guide orient="horz" pos="1620"/>
        <p:guide pos="285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D751B88-12E4-4E8C-8649-8FC0B8CF3B2B}"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751B88-12E4-4E8C-8649-8FC0B8CF3B2B}" type="datetimeFigureOut">
              <a:rPr lang="en-US" smtClean="0"/>
              <a:t>11/16/2024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751B88-12E4-4E8C-8649-8FC0B8CF3B2B}"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751B88-12E4-4E8C-8649-8FC0B8CF3B2B}" type="datetimeFigureOut">
              <a:rPr lang="en-US" smtClean="0"/>
              <a:t>11/16/2024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751B88-12E4-4E8C-8649-8FC0B8CF3B2B}" type="datetimeFigureOut">
              <a:rPr lang="en-US" smtClean="0"/>
              <a:t>11/16/2024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51B88-12E4-4E8C-8649-8FC0B8CF3B2B}" type="datetimeFigureOut">
              <a:rPr lang="en-US" smtClean="0"/>
              <a:t>11/16/2024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t>11/16/2024</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0757" y="97277"/>
            <a:ext cx="9985513" cy="5252936"/>
          </a:xfrm>
        </p:spPr>
        <p:txBody>
          <a:bodyPr>
            <a:normAutofit/>
          </a:bodyPr>
          <a:lstStyle/>
          <a:p>
            <a:r>
              <a:rPr lang="en-GB" sz="8000" b="1" dirty="0">
                <a:solidFill>
                  <a:srgbClr val="FFFF00"/>
                </a:solidFill>
                <a:effectLst>
                  <a:outerShdw blurRad="38100" dist="38100" dir="2700000" algn="tl">
                    <a:srgbClr val="000000">
                      <a:alpha val="43137"/>
                    </a:srgbClr>
                  </a:outerShdw>
                </a:effectLst>
                <a:latin typeface="Copperplate Gothic Bold" panose="020E0705020206020404" pitchFamily="34" charset="0"/>
              </a:rPr>
              <a:t>THE </a:t>
            </a:r>
          </a:p>
          <a:p>
            <a:r>
              <a:rPr lang="en-GB" sz="8000" b="1" dirty="0">
                <a:solidFill>
                  <a:srgbClr val="FFFF00"/>
                </a:solidFill>
                <a:effectLst>
                  <a:outerShdw blurRad="38100" dist="38100" dir="2700000" algn="tl">
                    <a:srgbClr val="000000">
                      <a:alpha val="43137"/>
                    </a:srgbClr>
                  </a:outerShdw>
                </a:effectLst>
                <a:latin typeface="Copperplate Gothic Bold" panose="020E0705020206020404" pitchFamily="34" charset="0"/>
              </a:rPr>
              <a:t>ORIGIN </a:t>
            </a:r>
          </a:p>
          <a:p>
            <a:r>
              <a:rPr lang="en-GB" sz="8000" b="1" dirty="0">
                <a:solidFill>
                  <a:srgbClr val="FFFF00"/>
                </a:solidFill>
                <a:effectLst>
                  <a:outerShdw blurRad="38100" dist="38100" dir="2700000" algn="tl">
                    <a:srgbClr val="000000">
                      <a:alpha val="43137"/>
                    </a:srgbClr>
                  </a:outerShdw>
                </a:effectLst>
                <a:latin typeface="Copperplate Gothic Bold" panose="020E0705020206020404" pitchFamily="34" charset="0"/>
              </a:rPr>
              <a:t>OF ERROR</a:t>
            </a:r>
          </a:p>
          <a:p>
            <a:r>
              <a:rPr lang="en-GB" sz="3600" b="1" dirty="0">
                <a:solidFill>
                  <a:srgbClr val="FFFF00"/>
                </a:solidFill>
                <a:effectLst>
                  <a:outerShdw blurRad="38100" dist="38100" dir="2700000" algn="tl">
                    <a:srgbClr val="000000">
                      <a:alpha val="43137"/>
                    </a:srgbClr>
                  </a:outerShdw>
                </a:effectLst>
                <a:latin typeface="Copperplate Gothic Bold" panose="020E0705020206020404" pitchFamily="34" charset="0"/>
              </a:rPr>
              <a:t>Genesis 3:1-19, revelation 18:1-4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181DC-273E-C5B0-FEED-BB243A2C00F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839CA09-8E56-3803-944F-5F1B4245B9D3}"/>
              </a:ext>
            </a:extLst>
          </p:cNvPr>
          <p:cNvSpPr txBox="1"/>
          <p:nvPr/>
        </p:nvSpPr>
        <p:spPr>
          <a:xfrm>
            <a:off x="0" y="47217"/>
            <a:ext cx="9144000" cy="608629"/>
          </a:xfrm>
          <a:prstGeom prst="rect">
            <a:avLst/>
          </a:prstGeom>
        </p:spPr>
        <p:txBody>
          <a:bodyPr vert="horz" lIns="68580" tIns="34290" rIns="68580" bIns="34290" rtlCol="0" anchor="ctr">
            <a:noAutofit/>
          </a:bodyPr>
          <a:lstStyle/>
          <a:p>
            <a:pPr lvl="0" algn="ctr">
              <a:lnSpc>
                <a:spcPct val="90000"/>
              </a:lnSpc>
              <a:spcBef>
                <a:spcPct val="0"/>
              </a:spcBef>
            </a:pPr>
            <a:r>
              <a:rPr lang="en-US" sz="25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7. </a:t>
            </a:r>
            <a:r>
              <a:rPr lang="en-GB" sz="25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The influence of false teachers and apostasy</a:t>
            </a:r>
            <a:endParaRPr lang="en-US" sz="25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endParaRPr>
          </a:p>
        </p:txBody>
      </p:sp>
      <p:sp>
        <p:nvSpPr>
          <p:cNvPr id="7" name="Content Placeholder 2">
            <a:extLst>
              <a:ext uri="{FF2B5EF4-FFF2-40B4-BE49-F238E27FC236}">
                <a16:creationId xmlns:a16="http://schemas.microsoft.com/office/drawing/2014/main" id="{1B4CD999-99B4-5152-6618-CC51800505D4}"/>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44BDACE6-A236-91D7-531B-855F198886F7}"/>
              </a:ext>
            </a:extLst>
          </p:cNvPr>
          <p:cNvSpPr txBox="1"/>
          <p:nvPr/>
        </p:nvSpPr>
        <p:spPr>
          <a:xfrm>
            <a:off x="71336" y="887509"/>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3000" spc="300" dirty="0">
                <a:solidFill>
                  <a:schemeClr val="bg1"/>
                </a:solidFill>
                <a:effectLst>
                  <a:outerShdw blurRad="38100" dist="38100" dir="2700000" algn="tl">
                    <a:srgbClr val="000000">
                      <a:alpha val="43137"/>
                    </a:srgbClr>
                  </a:outerShdw>
                </a:effectLst>
              </a:rPr>
              <a:t>The apostles themselves warned of the rise of false teachers who would lead the church astray (</a:t>
            </a:r>
            <a:r>
              <a:rPr lang="en-US" sz="3000" spc="300" dirty="0">
                <a:solidFill>
                  <a:srgbClr val="FFFF00"/>
                </a:solidFill>
                <a:effectLst>
                  <a:outerShdw blurRad="38100" dist="38100" dir="2700000" algn="tl">
                    <a:srgbClr val="000000">
                      <a:alpha val="43137"/>
                    </a:srgbClr>
                  </a:outerShdw>
                </a:effectLst>
              </a:rPr>
              <a:t>Acts 20:29-30; 2Peter 2:1</a:t>
            </a:r>
            <a:r>
              <a:rPr lang="en-US" sz="3000" spc="300" dirty="0">
                <a:solidFill>
                  <a:schemeClr val="bg1"/>
                </a:solidFill>
                <a:effectLst>
                  <a:outerShdw blurRad="38100" dist="38100" dir="2700000" algn="tl">
                    <a:srgbClr val="000000">
                      <a:alpha val="43137"/>
                    </a:srgbClr>
                  </a:outerShdw>
                </a:effectLst>
              </a:rPr>
              <a:t>). As predicted, various heretical movements emerged, such as Gnosticism and Arianism, which denied core doctrines like the deity of Christ. The gradual apostasy that occurred over the centuries led to significant deviations from New Testament Christianity, resulting in the formation of new traditions and doctrinal errors.</a:t>
            </a:r>
            <a:endParaRPr lang="en-US" sz="30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3751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BD97E-AB59-C30F-D8AC-A25E35D795D0}"/>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5839CFD-E7FC-A966-68A7-15E1DE190F00}"/>
              </a:ext>
            </a:extLst>
          </p:cNvPr>
          <p:cNvSpPr txBox="1"/>
          <p:nvPr/>
        </p:nvSpPr>
        <p:spPr>
          <a:xfrm>
            <a:off x="0" y="47217"/>
            <a:ext cx="3644988" cy="608629"/>
          </a:xfrm>
          <a:prstGeom prst="rect">
            <a:avLst/>
          </a:prstGeom>
        </p:spPr>
        <p:txBody>
          <a:bodyPr vert="horz" lIns="68580" tIns="34290" rIns="68580" bIns="34290" rtlCol="0" anchor="ctr">
            <a:noAutofit/>
          </a:bodyPr>
          <a:lstStyle/>
          <a:p>
            <a:pPr lvl="0" algn="ctr">
              <a:lnSpc>
                <a:spcPct val="90000"/>
              </a:lnSpc>
              <a:spcBef>
                <a:spcPct val="0"/>
              </a:spcBef>
            </a:pPr>
            <a:r>
              <a:rPr lang="en-US"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CONCLUSION</a:t>
            </a:r>
          </a:p>
        </p:txBody>
      </p:sp>
      <p:sp>
        <p:nvSpPr>
          <p:cNvPr id="7" name="Content Placeholder 2">
            <a:extLst>
              <a:ext uri="{FF2B5EF4-FFF2-40B4-BE49-F238E27FC236}">
                <a16:creationId xmlns:a16="http://schemas.microsoft.com/office/drawing/2014/main" id="{D356CD70-7406-BEBC-1F1A-D3F2B9460082}"/>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3CC16545-2482-A50A-314C-D14775D11497}"/>
              </a:ext>
            </a:extLst>
          </p:cNvPr>
          <p:cNvSpPr txBox="1"/>
          <p:nvPr/>
        </p:nvSpPr>
        <p:spPr>
          <a:xfrm>
            <a:off x="71336" y="887509"/>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3000" spc="300" dirty="0">
                <a:solidFill>
                  <a:schemeClr val="bg1"/>
                </a:solidFill>
                <a:effectLst>
                  <a:outerShdw blurRad="38100" dist="38100" dir="2700000" algn="tl">
                    <a:srgbClr val="000000">
                      <a:alpha val="43137"/>
                    </a:srgbClr>
                  </a:outerShdw>
                </a:effectLst>
              </a:rPr>
              <a:t>What do we really gain in carrying out erroneous activities?</a:t>
            </a:r>
          </a:p>
          <a:p>
            <a:pPr lvl="0" algn="just">
              <a:lnSpc>
                <a:spcPct val="80000"/>
              </a:lnSpc>
              <a:spcBef>
                <a:spcPts val="750"/>
              </a:spcBef>
            </a:pPr>
            <a:r>
              <a:rPr lang="en-US" sz="3000" spc="300" dirty="0">
                <a:solidFill>
                  <a:srgbClr val="FFFF00"/>
                </a:solidFill>
                <a:effectLst>
                  <a:outerShdw blurRad="38100" dist="38100" dir="2700000" algn="tl">
                    <a:srgbClr val="000000">
                      <a:alpha val="43137"/>
                    </a:srgbClr>
                  </a:outerShdw>
                </a:effectLst>
              </a:rPr>
              <a:t>Matthew 6:33, Romans 8:38-39, Romans 8:19, 1 Timothy 4:7- 8, Philippians 1:13-14, 1 Corinthians 2:9,</a:t>
            </a:r>
            <a:endParaRPr lang="en-US" sz="3000" dirty="0">
              <a:solidFill>
                <a:srgbClr val="FFFF00"/>
              </a:solidFill>
              <a:effectLst>
                <a:outerShdw blurRad="38100" dist="38100" dir="2700000" algn="tl">
                  <a:srgbClr val="000000">
                    <a:alpha val="43137"/>
                  </a:srgbClr>
                </a:outerShdw>
              </a:effectLst>
            </a:endParaRPr>
          </a:p>
        </p:txBody>
      </p:sp>
      <p:sp>
        <p:nvSpPr>
          <p:cNvPr id="3" name="TextBox 2">
            <a:extLst>
              <a:ext uri="{FF2B5EF4-FFF2-40B4-BE49-F238E27FC236}">
                <a16:creationId xmlns:a16="http://schemas.microsoft.com/office/drawing/2014/main" id="{356AFDE8-E267-309D-E01D-F2A60D34BCCE}"/>
              </a:ext>
            </a:extLst>
          </p:cNvPr>
          <p:cNvSpPr txBox="1"/>
          <p:nvPr/>
        </p:nvSpPr>
        <p:spPr>
          <a:xfrm>
            <a:off x="7283670" y="4162389"/>
            <a:ext cx="636926" cy="338554"/>
          </a:xfrm>
          <a:prstGeom prst="rect">
            <a:avLst/>
          </a:prstGeom>
          <a:noFill/>
        </p:spPr>
        <p:txBody>
          <a:bodyPr wrap="square" rtlCol="0">
            <a:spAutoFit/>
          </a:bodyPr>
          <a:lstStyle/>
          <a:p>
            <a:r>
              <a:rPr lang="en-US" sz="1600" b="1" dirty="0">
                <a:solidFill>
                  <a:srgbClr val="FFFF00"/>
                </a:solidFill>
              </a:rPr>
              <a:t>END</a:t>
            </a:r>
            <a:endParaRPr lang="en-GB" sz="1600" b="1" dirty="0">
              <a:solidFill>
                <a:srgbClr val="FFFF00"/>
              </a:solidFill>
            </a:endParaRPr>
          </a:p>
        </p:txBody>
      </p:sp>
    </p:spTree>
    <p:extLst>
      <p:ext uri="{BB962C8B-B14F-4D97-AF65-F5344CB8AC3E}">
        <p14:creationId xmlns:p14="http://schemas.microsoft.com/office/powerpoint/2010/main" val="356569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4" name="Title 1">
            <a:extLst>
              <a:ext uri="{FF2B5EF4-FFF2-40B4-BE49-F238E27FC236}">
                <a16:creationId xmlns:a16="http://schemas.microsoft.com/office/drawing/2014/main" id="{4EC024E3-3EB6-601C-1A7B-CF71027C70B2}"/>
              </a:ext>
            </a:extLst>
          </p:cNvPr>
          <p:cNvSpPr txBox="1"/>
          <p:nvPr/>
        </p:nvSpPr>
        <p:spPr>
          <a:xfrm>
            <a:off x="52575" y="55706"/>
            <a:ext cx="4376753" cy="541964"/>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 INTRODUCTION</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8" name="Content Placeholder 2">
            <a:extLst>
              <a:ext uri="{FF2B5EF4-FFF2-40B4-BE49-F238E27FC236}">
                <a16:creationId xmlns:a16="http://schemas.microsoft.com/office/drawing/2014/main" id="{C5F876D8-1FB9-1B5D-3794-4E96AD87CF34}"/>
              </a:ext>
            </a:extLst>
          </p:cNvPr>
          <p:cNvSpPr txBox="1"/>
          <p:nvPr/>
        </p:nvSpPr>
        <p:spPr>
          <a:xfrm>
            <a:off x="52575" y="773366"/>
            <a:ext cx="8906765" cy="4314427"/>
          </a:xfrm>
          <a:prstGeom prst="rect">
            <a:avLst/>
          </a:prstGeom>
        </p:spPr>
        <p:txBody>
          <a:bodyPr vert="horz" lIns="68580" tIns="34290" rIns="68580" bIns="34290" rtlCol="0">
            <a:noAutofit/>
          </a:bodyPr>
          <a:lstStyle/>
          <a:p>
            <a:pPr lvl="0" algn="just">
              <a:lnSpc>
                <a:spcPct val="80000"/>
              </a:lnSpc>
              <a:spcBef>
                <a:spcPts val="750"/>
              </a:spcBef>
            </a:pPr>
            <a:endPar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TextBox 6">
            <a:extLst>
              <a:ext uri="{FF2B5EF4-FFF2-40B4-BE49-F238E27FC236}">
                <a16:creationId xmlns:a16="http://schemas.microsoft.com/office/drawing/2014/main" id="{6A9579F2-EC02-A3D6-DCF9-2057477D8302}"/>
              </a:ext>
            </a:extLst>
          </p:cNvPr>
          <p:cNvSpPr txBox="1"/>
          <p:nvPr/>
        </p:nvSpPr>
        <p:spPr>
          <a:xfrm>
            <a:off x="52574" y="724715"/>
            <a:ext cx="9091426" cy="3862596"/>
          </a:xfrm>
          <a:prstGeom prst="rect">
            <a:avLst/>
          </a:prstGeom>
          <a:noFill/>
        </p:spPr>
        <p:txBody>
          <a:bodyPr wrap="square" rtlCol="0">
            <a:spAutoFit/>
          </a:bodyPr>
          <a:lstStyle/>
          <a:p>
            <a:r>
              <a:rPr lang="en-US" sz="3500" dirty="0">
                <a:solidFill>
                  <a:schemeClr val="bg1"/>
                </a:solidFill>
              </a:rPr>
              <a:t>The Church of Christ in its early days, as established by Jesus and the apostles in the first century, aimed to maintain doctrinal purity based on the teachings found in the New Testament. However, over time, various errors and deviations emerged that led to divisions and the rise of different denominations. </a:t>
            </a:r>
            <a:endParaRPr lang="en-GB" sz="35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62F5BA0F-70B4-EE90-20D7-6A8AAE37F94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TextBox 2">
            <a:extLst>
              <a:ext uri="{FF2B5EF4-FFF2-40B4-BE49-F238E27FC236}">
                <a16:creationId xmlns:a16="http://schemas.microsoft.com/office/drawing/2014/main" id="{A8F0DE41-54F5-E6FC-AC2A-35BA44BC01E6}"/>
              </a:ext>
            </a:extLst>
          </p:cNvPr>
          <p:cNvSpPr txBox="1"/>
          <p:nvPr/>
        </p:nvSpPr>
        <p:spPr>
          <a:xfrm>
            <a:off x="26287" y="251302"/>
            <a:ext cx="9091426" cy="2785378"/>
          </a:xfrm>
          <a:prstGeom prst="rect">
            <a:avLst/>
          </a:prstGeom>
          <a:noFill/>
        </p:spPr>
        <p:txBody>
          <a:bodyPr wrap="square" rtlCol="0">
            <a:spAutoFit/>
          </a:bodyPr>
          <a:lstStyle/>
          <a:p>
            <a:r>
              <a:rPr lang="en-US" sz="3500" dirty="0">
                <a:solidFill>
                  <a:schemeClr val="bg1"/>
                </a:solidFill>
              </a:rPr>
              <a:t>Understanding the origin of errors in the church involves examining both </a:t>
            </a:r>
            <a:r>
              <a:rPr lang="en-US" sz="3500" b="1" dirty="0">
                <a:solidFill>
                  <a:schemeClr val="bg1"/>
                </a:solidFill>
              </a:rPr>
              <a:t>historical developments </a:t>
            </a:r>
            <a:r>
              <a:rPr lang="en-US" sz="3500" dirty="0">
                <a:solidFill>
                  <a:schemeClr val="bg1"/>
                </a:solidFill>
              </a:rPr>
              <a:t>and the </a:t>
            </a:r>
            <a:r>
              <a:rPr lang="en-US" sz="3500" b="1" dirty="0">
                <a:solidFill>
                  <a:schemeClr val="bg1"/>
                </a:solidFill>
              </a:rPr>
              <a:t>human tendencies</a:t>
            </a:r>
            <a:r>
              <a:rPr lang="en-US" sz="3500" dirty="0">
                <a:solidFill>
                  <a:schemeClr val="bg1"/>
                </a:solidFill>
              </a:rPr>
              <a:t> that contributed to doctrinal shifts. Below are some of the key reasons for these errors:</a:t>
            </a:r>
            <a:endParaRPr lang="en-GB" sz="3500" dirty="0">
              <a:solidFill>
                <a:schemeClr val="bg1"/>
              </a:solidFill>
            </a:endParaRPr>
          </a:p>
        </p:txBody>
      </p:sp>
    </p:spTree>
    <p:extLst>
      <p:ext uri="{BB962C8B-B14F-4D97-AF65-F5344CB8AC3E}">
        <p14:creationId xmlns:p14="http://schemas.microsoft.com/office/powerpoint/2010/main" val="2639954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527290" y="47217"/>
            <a:ext cx="9599954" cy="932033"/>
          </a:xfrm>
          <a:prstGeom prst="rect">
            <a:avLst/>
          </a:prstGeom>
        </p:spPr>
        <p:txBody>
          <a:bodyPr vert="horz" lIns="68580" tIns="34290" rIns="68580" bIns="34290" rtlCol="0" anchor="ctr">
            <a:noAutofit/>
          </a:bodyPr>
          <a:lstStyle/>
          <a:p>
            <a:pPr marL="514350" lvl="0" indent="-514350" algn="ctr">
              <a:lnSpc>
                <a:spcPct val="90000"/>
              </a:lnSpc>
              <a:spcBef>
                <a:spcPct val="0"/>
              </a:spcBef>
              <a:buAutoNum type="arabicPeriod"/>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Misinterpretation of Scripture</a:t>
            </a:r>
          </a:p>
          <a:p>
            <a:pPr lvl="0" algn="ctr">
              <a:lnSpc>
                <a:spcPct val="90000"/>
              </a:lnSpc>
              <a:spcBef>
                <a:spcPct val="0"/>
              </a:spcBef>
            </a:pPr>
            <a:r>
              <a:rPr kumimoji="0" lang="en-US" sz="18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Genesis 3:1-6, Deuteronomy 4:2, 2 peter 3:16-17</a:t>
            </a:r>
          </a:p>
        </p:txBody>
      </p:sp>
      <p:sp>
        <p:nvSpPr>
          <p:cNvPr id="7" name="Content Placeholder 2">
            <a:extLst>
              <a:ext uri="{FF2B5EF4-FFF2-40B4-BE49-F238E27FC236}">
                <a16:creationId xmlns:a16="http://schemas.microsoft.com/office/drawing/2014/main" id="{62F5BA0F-70B4-EE90-20D7-6A8AAE37F947}"/>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305BE585-DF0D-11E0-EF7E-3F77A5AE8C3A}"/>
              </a:ext>
            </a:extLst>
          </p:cNvPr>
          <p:cNvSpPr txBox="1"/>
          <p:nvPr/>
        </p:nvSpPr>
        <p:spPr>
          <a:xfrm>
            <a:off x="71336" y="979250"/>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700" spc="300" dirty="0">
                <a:solidFill>
                  <a:schemeClr val="bg1"/>
                </a:solidFill>
                <a:effectLst>
                  <a:outerShdw blurRad="38100" dist="38100" dir="2700000" algn="tl">
                    <a:srgbClr val="000000">
                      <a:alpha val="43137"/>
                    </a:srgbClr>
                  </a:outerShdw>
                </a:effectLst>
              </a:rPr>
              <a:t>As Christianity was spreading, interpretations of scripture began to differ, especially among communities that lacked access to the complete set of biblical texts. This led to variations in teachings and practices. Early church leaders often had to address misunderstandings, as seen in the letters of Paul and other apostles. This allowed human tradition to influence church teachings.</a:t>
            </a:r>
            <a:endParaRPr lang="en-US" sz="2700" b="1" dirty="0">
              <a:solidFill>
                <a:srgbClr val="FFFF00"/>
              </a:solidFill>
              <a:effectLst>
                <a:outerShdw blurRad="38100" dist="38100" dir="2700000" algn="tl">
                  <a:srgbClr val="000000">
                    <a:alpha val="43137"/>
                  </a:srgbClr>
                </a:outerShdw>
              </a:effectLst>
            </a:endParaRP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dirty="0">
                <a:solidFill>
                  <a:schemeClr val="bg1"/>
                </a:solidFill>
                <a:effectLst>
                  <a:outerShdw blurRad="38100" dist="38100" dir="2700000" algn="tl">
                    <a:srgbClr val="000000">
                      <a:alpha val="43137"/>
                    </a:srgbClr>
                  </a:outerShdw>
                </a:effectLst>
              </a:rPr>
              <a:t>Misinterpretation of the scriptures can be done consciously or unconsciously. </a:t>
            </a:r>
            <a:r>
              <a:rPr lang="en-US" sz="2800" dirty="0">
                <a:solidFill>
                  <a:srgbClr val="FFFF00"/>
                </a:solidFill>
                <a:effectLst>
                  <a:outerShdw blurRad="38100" dist="38100" dir="2700000" algn="tl">
                    <a:srgbClr val="000000">
                      <a:alpha val="43137"/>
                    </a:srgbClr>
                  </a:outerShdw>
                </a:effectLst>
              </a:rPr>
              <a:t>1 Timothy 4:1-3, 2 Timothy 4: 1-4</a:t>
            </a:r>
          </a:p>
        </p:txBody>
      </p:sp>
    </p:spTree>
    <p:extLst>
      <p:ext uri="{BB962C8B-B14F-4D97-AF65-F5344CB8AC3E}">
        <p14:creationId xmlns:p14="http://schemas.microsoft.com/office/powerpoint/2010/main" val="368122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10BA2-0C4B-8782-55C9-90569D37DAF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87770211-5004-6A99-749D-55CFCEA16839}"/>
              </a:ext>
            </a:extLst>
          </p:cNvPr>
          <p:cNvSpPr txBox="1"/>
          <p:nvPr/>
        </p:nvSpPr>
        <p:spPr>
          <a:xfrm>
            <a:off x="-94594" y="47217"/>
            <a:ext cx="9167257" cy="932033"/>
          </a:xfrm>
          <a:prstGeom prst="rect">
            <a:avLst/>
          </a:prstGeom>
        </p:spPr>
        <p:txBody>
          <a:bodyPr vert="horz" lIns="68580" tIns="34290" rIns="68580" bIns="34290" rtlCol="0" anchor="ctr">
            <a:noAutofit/>
          </a:bodyPr>
          <a:lstStyle/>
          <a:p>
            <a:pPr lvl="0" algn="ctr">
              <a:lnSpc>
                <a:spcPct val="90000"/>
              </a:lnSpc>
              <a:spcBef>
                <a:spcPct val="0"/>
              </a:spcBef>
            </a:pPr>
            <a:r>
              <a:rPr lang="en-GB" sz="29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2. INTRODUCTION OF HUMAN TRADITIONS</a:t>
            </a:r>
          </a:p>
          <a:p>
            <a:pPr lvl="0" algn="ctr">
              <a:lnSpc>
                <a:spcPct val="90000"/>
              </a:lnSpc>
              <a:spcBef>
                <a:spcPct val="0"/>
              </a:spcBef>
            </a:pPr>
            <a:r>
              <a:rPr kumimoji="0" lang="en-US" sz="18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Leviticus 18:21, Exodus 32:1-12, 2 Corinthians 6:14-16, 1 Timothy 2:5, Hebrews 9:15, John 14:6</a:t>
            </a:r>
          </a:p>
        </p:txBody>
      </p:sp>
      <p:sp>
        <p:nvSpPr>
          <p:cNvPr id="7" name="Content Placeholder 2">
            <a:extLst>
              <a:ext uri="{FF2B5EF4-FFF2-40B4-BE49-F238E27FC236}">
                <a16:creationId xmlns:a16="http://schemas.microsoft.com/office/drawing/2014/main" id="{B2BD4B76-77CC-49DE-FE00-A5FFDBCB8515}"/>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BB5103DA-501A-E120-CAFF-7EA2CE61ADD5}"/>
              </a:ext>
            </a:extLst>
          </p:cNvPr>
          <p:cNvSpPr txBox="1"/>
          <p:nvPr/>
        </p:nvSpPr>
        <p:spPr>
          <a:xfrm>
            <a:off x="71336" y="979250"/>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600" spc="300" dirty="0">
                <a:solidFill>
                  <a:schemeClr val="bg1"/>
                </a:solidFill>
                <a:effectLst>
                  <a:outerShdw blurRad="38100" dist="38100" dir="2700000" algn="tl">
                    <a:srgbClr val="000000">
                      <a:alpha val="43137"/>
                    </a:srgbClr>
                  </a:outerShdw>
                </a:effectLst>
              </a:rPr>
              <a:t>The church, over the centuries, began to adopt practices and rituals that were not explicitly found in the New Testament. For example, the veneration of saints, the use of icons, and specific forms of liturgy developed as Christianity interacted with surrounding cultures. These traditions gradually took on a level of authority equal to or greater than scripture, leading to practices that deviated from the original teachings of Christ and the apostles.</a:t>
            </a: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b="1" dirty="0">
                <a:solidFill>
                  <a:schemeClr val="bg1"/>
                </a:solidFill>
                <a:effectLst>
                  <a:outerShdw blurRad="38100" dist="38100" dir="2700000" algn="tl">
                    <a:srgbClr val="000000">
                      <a:alpha val="43137"/>
                    </a:srgbClr>
                  </a:outerShdw>
                </a:effectLst>
              </a:rPr>
              <a:t>T</a:t>
            </a:r>
            <a:r>
              <a:rPr lang="en-US" sz="2800" dirty="0">
                <a:solidFill>
                  <a:schemeClr val="bg1"/>
                </a:solidFill>
                <a:effectLst>
                  <a:outerShdw blurRad="38100" dist="38100" dir="2700000" algn="tl">
                    <a:srgbClr val="000000">
                      <a:alpha val="43137"/>
                    </a:srgbClr>
                  </a:outerShdw>
                </a:effectLst>
              </a:rPr>
              <a:t>he only true mediator we have is the Lord Jesus Christ. </a:t>
            </a:r>
            <a:r>
              <a:rPr lang="en-US" sz="2800" dirty="0">
                <a:solidFill>
                  <a:srgbClr val="FFFF00"/>
                </a:solidFill>
                <a:effectLst>
                  <a:outerShdw blurRad="38100" dist="38100" dir="2700000" algn="tl">
                    <a:srgbClr val="000000">
                      <a:alpha val="43137"/>
                    </a:srgbClr>
                  </a:outerShdw>
                </a:effectLst>
              </a:rPr>
              <a:t>Hebrews 15:9, Psalm 115:1-12</a:t>
            </a:r>
          </a:p>
        </p:txBody>
      </p:sp>
    </p:spTree>
    <p:extLst>
      <p:ext uri="{BB962C8B-B14F-4D97-AF65-F5344CB8AC3E}">
        <p14:creationId xmlns:p14="http://schemas.microsoft.com/office/powerpoint/2010/main" val="2368458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642C1-C96A-6397-B047-612A815BFB42}"/>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7EFAEC11-C4E3-3813-43D4-556C666F61CD}"/>
              </a:ext>
            </a:extLst>
          </p:cNvPr>
          <p:cNvSpPr txBox="1"/>
          <p:nvPr/>
        </p:nvSpPr>
        <p:spPr>
          <a:xfrm>
            <a:off x="-88286" y="47217"/>
            <a:ext cx="9232286" cy="764617"/>
          </a:xfrm>
          <a:prstGeom prst="rect">
            <a:avLst/>
          </a:prstGeom>
        </p:spPr>
        <p:txBody>
          <a:bodyPr vert="horz" lIns="68580" tIns="34290" rIns="68580" bIns="34290" rtlCol="0" anchor="ctr">
            <a:noAutofit/>
          </a:bodyPr>
          <a:lstStyle/>
          <a:p>
            <a:pPr lvl="0" algn="ctr">
              <a:lnSpc>
                <a:spcPct val="90000"/>
              </a:lnSpc>
              <a:spcBef>
                <a:spcPct val="0"/>
              </a:spcBef>
            </a:pPr>
            <a:r>
              <a:rPr lang="en-GB" sz="30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3. RISE OF CLERGY AUTHORITY AND CENTRALISATION</a:t>
            </a:r>
          </a:p>
        </p:txBody>
      </p:sp>
      <p:sp>
        <p:nvSpPr>
          <p:cNvPr id="7" name="Content Placeholder 2">
            <a:extLst>
              <a:ext uri="{FF2B5EF4-FFF2-40B4-BE49-F238E27FC236}">
                <a16:creationId xmlns:a16="http://schemas.microsoft.com/office/drawing/2014/main" id="{CB37FB1A-F61A-D359-714E-71E121CBC045}"/>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F9194956-05F3-124A-5DFF-6CA392469C7B}"/>
              </a:ext>
            </a:extLst>
          </p:cNvPr>
          <p:cNvSpPr txBox="1"/>
          <p:nvPr/>
        </p:nvSpPr>
        <p:spPr>
          <a:xfrm>
            <a:off x="61840" y="811834"/>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400" spc="300" dirty="0">
                <a:solidFill>
                  <a:schemeClr val="bg1"/>
                </a:solidFill>
                <a:effectLst>
                  <a:outerShdw blurRad="38100" dist="38100" dir="2700000" algn="tl">
                    <a:srgbClr val="000000">
                      <a:alpha val="43137"/>
                    </a:srgbClr>
                  </a:outerShdw>
                </a:effectLst>
              </a:rPr>
              <a:t>In the early church, there was an emphasis on the priesthood of all believers (</a:t>
            </a:r>
            <a:r>
              <a:rPr lang="en-US" sz="2400" spc="300" dirty="0">
                <a:solidFill>
                  <a:srgbClr val="FFFF00"/>
                </a:solidFill>
                <a:effectLst>
                  <a:outerShdw blurRad="38100" dist="38100" dir="2700000" algn="tl">
                    <a:srgbClr val="000000">
                      <a:alpha val="43137"/>
                    </a:srgbClr>
                  </a:outerShdw>
                </a:effectLst>
              </a:rPr>
              <a:t>1 Peter 2:9</a:t>
            </a:r>
            <a:r>
              <a:rPr lang="en-US" sz="2400" spc="300" dirty="0">
                <a:solidFill>
                  <a:schemeClr val="bg1"/>
                </a:solidFill>
                <a:effectLst>
                  <a:outerShdw blurRad="38100" dist="38100" dir="2700000" algn="tl">
                    <a:srgbClr val="000000">
                      <a:alpha val="43137"/>
                    </a:srgbClr>
                  </a:outerShdw>
                </a:effectLst>
              </a:rPr>
              <a:t>). However, as the church grew, the organizational structure became more hierarchical, with bishops, priests, and eventually popes holding significant power. This centralization of authority led to decisions being made by church leaders rather than through congregational consensus or biblical guidance. Over time, doctrines such as papal infallibility and the exclusive right of clergy to interpret scripture contributed to doctrinal errors.</a:t>
            </a: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dirty="0">
                <a:solidFill>
                  <a:schemeClr val="bg1"/>
                </a:solidFill>
                <a:effectLst>
                  <a:outerShdw blurRad="38100" dist="38100" dir="2700000" algn="tl">
                    <a:srgbClr val="000000">
                      <a:alpha val="43137"/>
                    </a:srgbClr>
                  </a:outerShdw>
                </a:effectLst>
              </a:rPr>
              <a:t>The Lord Jesus Christ is the only infallible one. </a:t>
            </a:r>
            <a:r>
              <a:rPr lang="en-US" sz="2800" dirty="0">
                <a:solidFill>
                  <a:srgbClr val="FFFF00"/>
                </a:solidFill>
                <a:effectLst>
                  <a:outerShdw blurRad="38100" dist="38100" dir="2700000" algn="tl">
                    <a:srgbClr val="000000">
                      <a:alpha val="43137"/>
                    </a:srgbClr>
                  </a:outerShdw>
                </a:effectLst>
              </a:rPr>
              <a:t>Colossians 1:15 Hebrews 4:15</a:t>
            </a:r>
          </a:p>
        </p:txBody>
      </p:sp>
    </p:spTree>
    <p:extLst>
      <p:ext uri="{BB962C8B-B14F-4D97-AF65-F5344CB8AC3E}">
        <p14:creationId xmlns:p14="http://schemas.microsoft.com/office/powerpoint/2010/main" val="163115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4BE5E-9A7E-B1B7-0C40-300ADD9B9574}"/>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6569019-F4F7-9B5D-5D4C-04760360EA4F}"/>
              </a:ext>
            </a:extLst>
          </p:cNvPr>
          <p:cNvSpPr txBox="1"/>
          <p:nvPr/>
        </p:nvSpPr>
        <p:spPr>
          <a:xfrm>
            <a:off x="0" y="47217"/>
            <a:ext cx="9072663" cy="608629"/>
          </a:xfrm>
          <a:prstGeom prst="rect">
            <a:avLst/>
          </a:prstGeom>
        </p:spPr>
        <p:txBody>
          <a:bodyPr vert="horz" lIns="68580" tIns="34290" rIns="68580" bIns="34290" rtlCol="0" anchor="ctr">
            <a:noAutofit/>
          </a:bodyPr>
          <a:lstStyle/>
          <a:p>
            <a:pPr lvl="0" algn="ctr">
              <a:lnSpc>
                <a:spcPct val="90000"/>
              </a:lnSpc>
              <a:spcBef>
                <a:spcPct val="0"/>
              </a:spcBef>
            </a:pPr>
            <a:r>
              <a:rPr lang="en-GB" sz="27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4. </a:t>
            </a:r>
            <a:r>
              <a:rPr lang="en-US" sz="27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Political Influence and the State Church</a:t>
            </a:r>
            <a:endParaRPr lang="en-GB" sz="27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endParaRPr>
          </a:p>
        </p:txBody>
      </p:sp>
      <p:sp>
        <p:nvSpPr>
          <p:cNvPr id="7" name="Content Placeholder 2">
            <a:extLst>
              <a:ext uri="{FF2B5EF4-FFF2-40B4-BE49-F238E27FC236}">
                <a16:creationId xmlns:a16="http://schemas.microsoft.com/office/drawing/2014/main" id="{ABDACCF8-F107-6B16-EFC1-EA19293A3599}"/>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219EE5C5-11CA-E6DC-01C3-85B948114AC8}"/>
              </a:ext>
            </a:extLst>
          </p:cNvPr>
          <p:cNvSpPr txBox="1"/>
          <p:nvPr/>
        </p:nvSpPr>
        <p:spPr>
          <a:xfrm>
            <a:off x="70314" y="647873"/>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600" spc="300" dirty="0">
                <a:solidFill>
                  <a:schemeClr val="bg1"/>
                </a:solidFill>
                <a:effectLst>
                  <a:outerShdw blurRad="38100" dist="38100" dir="2700000" algn="tl">
                    <a:srgbClr val="000000">
                      <a:alpha val="43137"/>
                    </a:srgbClr>
                  </a:outerShdw>
                </a:effectLst>
              </a:rPr>
              <a:t>The conversion of Emperor Constantine in the 4th century marked a significant turning point. Christianity became the official religion of the Roman Empire, and church leaders gained political power. This union between church and state introduced political motivations into doctrinal decisions. With the church becoming a state institution, many compromises were made to accommodate pagan beliefs and practices, which diluted the purity of biblical teachings.</a:t>
            </a: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dirty="0">
                <a:solidFill>
                  <a:schemeClr val="bg1"/>
                </a:solidFill>
                <a:effectLst>
                  <a:outerShdw blurRad="38100" dist="38100" dir="2700000" algn="tl">
                    <a:srgbClr val="000000">
                      <a:alpha val="43137"/>
                    </a:srgbClr>
                  </a:outerShdw>
                </a:effectLst>
              </a:rPr>
              <a:t>God is not a respecter of man's standard vision and materialism if it does not equate His standard.</a:t>
            </a:r>
            <a:r>
              <a:rPr lang="en-US" sz="2800" b="1" dirty="0">
                <a:solidFill>
                  <a:schemeClr val="bg1"/>
                </a:solidFill>
                <a:effectLst>
                  <a:outerShdw blurRad="38100" dist="38100" dir="2700000" algn="tl">
                    <a:srgbClr val="000000">
                      <a:alpha val="43137"/>
                    </a:srgbClr>
                  </a:outerShdw>
                </a:effectLst>
              </a:rPr>
              <a:t> </a:t>
            </a:r>
            <a:r>
              <a:rPr lang="en-US" sz="2800" dirty="0">
                <a:solidFill>
                  <a:srgbClr val="FFFF00"/>
                </a:solidFill>
                <a:effectLst>
                  <a:outerShdw blurRad="38100" dist="38100" dir="2700000" algn="tl">
                    <a:srgbClr val="000000">
                      <a:alpha val="43137"/>
                    </a:srgbClr>
                  </a:outerShdw>
                </a:effectLst>
              </a:rPr>
              <a:t>Revelation 3:14-19, Romans 2:11, Acts 10:34</a:t>
            </a:r>
          </a:p>
        </p:txBody>
      </p:sp>
    </p:spTree>
    <p:extLst>
      <p:ext uri="{BB962C8B-B14F-4D97-AF65-F5344CB8AC3E}">
        <p14:creationId xmlns:p14="http://schemas.microsoft.com/office/powerpoint/2010/main" val="1232550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33625-4AF9-D907-5083-7964AAC63FC4}"/>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AD1C026-3DD6-AFFB-95E5-B6584654858F}"/>
              </a:ext>
            </a:extLst>
          </p:cNvPr>
          <p:cNvSpPr txBox="1"/>
          <p:nvPr/>
        </p:nvSpPr>
        <p:spPr>
          <a:xfrm>
            <a:off x="0" y="47217"/>
            <a:ext cx="9144000" cy="608629"/>
          </a:xfrm>
          <a:prstGeom prst="rect">
            <a:avLst/>
          </a:prstGeom>
        </p:spPr>
        <p:txBody>
          <a:bodyPr vert="horz" lIns="68580" tIns="34290" rIns="68580" bIns="34290" rtlCol="0" anchor="ctr">
            <a:noAutofit/>
          </a:bodyPr>
          <a:lstStyle/>
          <a:p>
            <a:pPr lvl="0" algn="ctr">
              <a:lnSpc>
                <a:spcPct val="90000"/>
              </a:lnSpc>
              <a:spcBef>
                <a:spcPct val="0"/>
              </a:spcBef>
            </a:pPr>
            <a:r>
              <a:rPr lang="en-US" sz="26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5. Ecumenical Councils and Doctrinal Creeds</a:t>
            </a:r>
            <a:endParaRPr lang="en-GB" sz="26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endParaRPr>
          </a:p>
        </p:txBody>
      </p:sp>
      <p:sp>
        <p:nvSpPr>
          <p:cNvPr id="7" name="Content Placeholder 2">
            <a:extLst>
              <a:ext uri="{FF2B5EF4-FFF2-40B4-BE49-F238E27FC236}">
                <a16:creationId xmlns:a16="http://schemas.microsoft.com/office/drawing/2014/main" id="{DDC17196-1FA9-09C6-C38F-F4FCA8DDE31B}"/>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DF585132-33B4-6AAA-17AF-C308860F8E9D}"/>
              </a:ext>
            </a:extLst>
          </p:cNvPr>
          <p:cNvSpPr txBox="1"/>
          <p:nvPr/>
        </p:nvSpPr>
        <p:spPr>
          <a:xfrm>
            <a:off x="70314" y="647873"/>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600" spc="300" dirty="0">
                <a:solidFill>
                  <a:schemeClr val="bg1"/>
                </a:solidFill>
                <a:effectLst>
                  <a:outerShdw blurRad="38100" dist="38100" dir="2700000" algn="tl">
                    <a:srgbClr val="000000">
                      <a:alpha val="43137"/>
                    </a:srgbClr>
                  </a:outerShdw>
                </a:effectLst>
              </a:rPr>
              <a:t>The early church faced numerous doctrinal controversies, leading to the establishment of ecumenical councils (e.g., Nicaea, Constantinople). While these councils aimed to resolve theological disputes, they sometimes led to the imposition of creeds that were not directly derived from scripture. The development of creeds, while useful for combating heresies, also solidified certain interpretations, which over time became inflexible dogmas. </a:t>
            </a: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dirty="0">
                <a:solidFill>
                  <a:schemeClr val="bg1"/>
                </a:solidFill>
                <a:effectLst>
                  <a:outerShdw blurRad="38100" dist="38100" dir="2700000" algn="tl">
                    <a:srgbClr val="000000">
                      <a:alpha val="43137"/>
                    </a:srgbClr>
                  </a:outerShdw>
                </a:effectLst>
              </a:rPr>
              <a:t>Acceptance of dogmas, creeds, icons and veneration of saints are signs of hypocrisy and insincerity. </a:t>
            </a:r>
            <a:r>
              <a:rPr lang="en-US" sz="2800" dirty="0">
                <a:solidFill>
                  <a:srgbClr val="FFFF00"/>
                </a:solidFill>
                <a:effectLst>
                  <a:outerShdw blurRad="38100" dist="38100" dir="2700000" algn="tl">
                    <a:srgbClr val="000000">
                      <a:alpha val="43137"/>
                    </a:srgbClr>
                  </a:outerShdw>
                </a:effectLst>
              </a:rPr>
              <a:t>Matthew 15:8, Matthew 13:33</a:t>
            </a:r>
          </a:p>
        </p:txBody>
      </p:sp>
    </p:spTree>
    <p:extLst>
      <p:ext uri="{BB962C8B-B14F-4D97-AF65-F5344CB8AC3E}">
        <p14:creationId xmlns:p14="http://schemas.microsoft.com/office/powerpoint/2010/main" val="1926570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EE3AF-C59B-9E7C-A494-3F079108999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ADE8ED9E-5162-0F9F-F87A-A50A3484A7BE}"/>
              </a:ext>
            </a:extLst>
          </p:cNvPr>
          <p:cNvSpPr txBox="1"/>
          <p:nvPr/>
        </p:nvSpPr>
        <p:spPr>
          <a:xfrm>
            <a:off x="0" y="47217"/>
            <a:ext cx="9144000" cy="608629"/>
          </a:xfrm>
          <a:prstGeom prst="rect">
            <a:avLst/>
          </a:prstGeom>
        </p:spPr>
        <p:txBody>
          <a:bodyPr vert="horz" lIns="68580" tIns="34290" rIns="68580" bIns="34290" rtlCol="0" anchor="ctr">
            <a:noAutofit/>
          </a:bodyPr>
          <a:lstStyle/>
          <a:p>
            <a:pPr lvl="0" algn="ctr">
              <a:lnSpc>
                <a:spcPct val="90000"/>
              </a:lnSpc>
              <a:spcBef>
                <a:spcPct val="0"/>
              </a:spcBef>
            </a:pPr>
            <a:r>
              <a:rPr lang="en-US" sz="26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6. </a:t>
            </a:r>
            <a:r>
              <a:rPr lang="en-GB" sz="26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rPr>
              <a:t>LOSS OF SCRIPTURAL KNOWLEDGE</a:t>
            </a:r>
            <a:endParaRPr lang="en-US" sz="2600" b="1" dirty="0">
              <a:solidFill>
                <a:srgbClr val="FFC000"/>
              </a:solidFill>
              <a:effectLst>
                <a:outerShdw blurRad="38100" dist="38100" dir="2700000" algn="tl">
                  <a:srgbClr val="000000">
                    <a:alpha val="43137"/>
                  </a:srgbClr>
                </a:outerShdw>
              </a:effectLst>
              <a:latin typeface="Copperplate Gothic Bold" panose="020E0705020206020404" pitchFamily="34" charset="0"/>
              <a:ea typeface="+mj-ea"/>
              <a:cs typeface="+mj-cs"/>
            </a:endParaRPr>
          </a:p>
        </p:txBody>
      </p:sp>
      <p:sp>
        <p:nvSpPr>
          <p:cNvPr id="7" name="Content Placeholder 2">
            <a:extLst>
              <a:ext uri="{FF2B5EF4-FFF2-40B4-BE49-F238E27FC236}">
                <a16:creationId xmlns:a16="http://schemas.microsoft.com/office/drawing/2014/main" id="{92BF3389-B12E-3B49-A1AE-7C8D376EE083}"/>
              </a:ext>
            </a:extLst>
          </p:cNvPr>
          <p:cNvSpPr txBox="1"/>
          <p:nvPr/>
        </p:nvSpPr>
        <p:spPr>
          <a:xfrm>
            <a:off x="140630" y="811834"/>
            <a:ext cx="8862739" cy="729606"/>
          </a:xfrm>
          <a:prstGeom prst="rect">
            <a:avLst/>
          </a:prstGeom>
        </p:spPr>
        <p:txBody>
          <a:bodyPr vert="horz" lIns="68580" tIns="34290" rIns="68580" bIns="34290" rtlCol="0">
            <a:noAutofit/>
          </a:bodyPr>
          <a:lstStyle/>
          <a:p>
            <a:pPr lvl="0" algn="just">
              <a:lnSpc>
                <a:spcPct val="80000"/>
              </a:lnSpc>
              <a:spcBef>
                <a:spcPts val="750"/>
              </a:spcBef>
            </a:pP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1F267DDB-550A-DA0D-CFB2-1AAF4A017416}"/>
              </a:ext>
            </a:extLst>
          </p:cNvPr>
          <p:cNvSpPr txBox="1"/>
          <p:nvPr/>
        </p:nvSpPr>
        <p:spPr>
          <a:xfrm>
            <a:off x="70314" y="647873"/>
            <a:ext cx="8932033" cy="4841542"/>
          </a:xfrm>
          <a:prstGeom prst="rect">
            <a:avLst/>
          </a:prstGeom>
        </p:spPr>
        <p:txBody>
          <a:bodyPr vert="horz" lIns="68580" tIns="34290" rIns="68580" bIns="34290" rtlCol="0">
            <a:noAutofit/>
          </a:bodyPr>
          <a:lstStyle/>
          <a:p>
            <a:pPr lvl="0" algn="just">
              <a:lnSpc>
                <a:spcPct val="80000"/>
              </a:lnSpc>
              <a:spcBef>
                <a:spcPts val="750"/>
              </a:spcBef>
            </a:pPr>
            <a:r>
              <a:rPr lang="en-US" sz="2600" spc="300" dirty="0">
                <a:solidFill>
                  <a:schemeClr val="bg1"/>
                </a:solidFill>
                <a:effectLst>
                  <a:outerShdw blurRad="38100" dist="38100" dir="2700000" algn="tl">
                    <a:srgbClr val="000000">
                      <a:alpha val="43137"/>
                    </a:srgbClr>
                  </a:outerShdw>
                </a:effectLst>
              </a:rPr>
              <a:t>For centuries, the Bible was not widely available to the common people, as it was often kept in Latin and controlled by the clergy. This lack of access allowed church leaders to dictate doctrine without accountability to scripture. The Reformation in the 16th century, led by figures like Martin Luther, was a response to the doctrinal errors that arose from this period, especially with practices like the sale of indulgences and the concept of purgatory.</a:t>
            </a:r>
          </a:p>
          <a:p>
            <a:pPr lvl="0" algn="just">
              <a:lnSpc>
                <a:spcPct val="80000"/>
              </a:lnSpc>
              <a:spcBef>
                <a:spcPts val="750"/>
              </a:spcBef>
            </a:pPr>
            <a:r>
              <a:rPr lang="en-US" sz="2800" b="1" dirty="0">
                <a:solidFill>
                  <a:srgbClr val="FFFF00"/>
                </a:solidFill>
                <a:effectLst>
                  <a:outerShdw blurRad="38100" dist="38100" dir="2700000" algn="tl">
                    <a:srgbClr val="000000">
                      <a:alpha val="43137"/>
                    </a:srgbClr>
                  </a:outerShdw>
                </a:effectLst>
              </a:rPr>
              <a:t>IMPORTANT NOTE: </a:t>
            </a:r>
            <a:r>
              <a:rPr lang="en-US" sz="2800" dirty="0">
                <a:solidFill>
                  <a:schemeClr val="bg1"/>
                </a:solidFill>
                <a:effectLst>
                  <a:outerShdw blurRad="38100" dist="38100" dir="2700000" algn="tl">
                    <a:srgbClr val="000000">
                      <a:alpha val="43137"/>
                    </a:srgbClr>
                  </a:outerShdw>
                </a:effectLst>
              </a:rPr>
              <a:t>Martin Luther wrote it </a:t>
            </a:r>
            <a:r>
              <a:rPr lang="en-US" sz="2800" b="1" dirty="0">
                <a:solidFill>
                  <a:schemeClr val="bg1"/>
                </a:solidFill>
                <a:effectLst>
                  <a:outerShdw blurRad="38100" dist="38100" dir="2700000" algn="tl">
                    <a:srgbClr val="000000">
                      <a:alpha val="43137"/>
                    </a:srgbClr>
                  </a:outerShdw>
                </a:effectLst>
              </a:rPr>
              <a:t>"95 TIMES NO EVERYWHERE" </a:t>
            </a:r>
            <a:r>
              <a:rPr lang="en-US" sz="2800" dirty="0">
                <a:solidFill>
                  <a:schemeClr val="bg1"/>
                </a:solidFill>
                <a:effectLst>
                  <a:outerShdw blurRad="38100" dist="38100" dir="2700000" algn="tl">
                    <a:srgbClr val="000000">
                      <a:alpha val="43137"/>
                    </a:srgbClr>
                  </a:outerShdw>
                </a:effectLst>
              </a:rPr>
              <a:t>during the dark age where 68 millions saints were killed. </a:t>
            </a:r>
            <a:r>
              <a:rPr lang="en-US" sz="2800" dirty="0">
                <a:solidFill>
                  <a:srgbClr val="FFFF00"/>
                </a:solidFill>
                <a:effectLst>
                  <a:outerShdw blurRad="38100" dist="38100" dir="2700000" algn="tl">
                    <a:srgbClr val="000000">
                      <a:alpha val="43137"/>
                    </a:srgbClr>
                  </a:outerShdw>
                </a:effectLst>
              </a:rPr>
              <a:t>Revelation 17:6, Revelation 6:6-11, Proverbs 23:23, Matthew 13:44-45. </a:t>
            </a:r>
          </a:p>
        </p:txBody>
      </p:sp>
    </p:spTree>
    <p:extLst>
      <p:ext uri="{BB962C8B-B14F-4D97-AF65-F5344CB8AC3E}">
        <p14:creationId xmlns:p14="http://schemas.microsoft.com/office/powerpoint/2010/main" val="857418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 MINISTRY OF AHIMAAZ</Template>
  <TotalTime>294</TotalTime>
  <Words>898</Words>
  <Application>Microsoft Office PowerPoint</Application>
  <PresentationFormat>On-screen Show (16:9)</PresentationFormat>
  <Paragraphs>33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Emmanuel Phillip</dc:creator>
  <cp:lastModifiedBy>Eze Samuel</cp:lastModifiedBy>
  <cp:revision>6</cp:revision>
  <dcterms:created xsi:type="dcterms:W3CDTF">2024-09-28T20:05:55Z</dcterms:created>
  <dcterms:modified xsi:type="dcterms:W3CDTF">2024-11-16T21:29:55Z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1227B82A8ABB4FD288EB30B2BD0421AE_12</vt:lpwstr>
  </property>
  <property fmtid="{D5CDD505-2E9C-101B-9397-08002B2CF9AE}" pid="3" name="KSOProductBuildVer">
    <vt:lpwstr>1033-12.2.0.17153</vt:lpwstr>
  </property>
</Properties>
</file>