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6" r:id="rId4"/>
    <p:sldId id="267" r:id="rId5"/>
    <p:sldId id="268" r:id="rId6"/>
    <p:sldId id="264" r:id="rId7"/>
    <p:sldId id="269" r:id="rId8"/>
    <p:sldId id="270" r:id="rId9"/>
    <p:sldId id="271" r:id="rId10"/>
    <p:sldId id="259" r:id="rId11"/>
    <p:sldId id="27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58179-DD61-481D-90D4-6D661AB7F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66F18-038D-4AD1-8ACD-3AF2E7D3A1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F122-8636-4F8F-8CAF-A973A656D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CB5F68-7071-4360-8E49-CC0D95EDB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85FDB-4789-48A0-BF85-6006D17A4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322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D888A3-1E03-426A-86A7-E35EDC22D8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6F7D99-7B5D-4349-9F10-8CBE28D1C6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883E2-B8D4-437B-9538-BB31E64F8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F883DE-796B-44A4-B9D5-1D2F008DB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BF7306-A9A1-4C00-8054-44A08F7D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69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13173B-3542-43AC-ABBF-6021D1132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72FEE7-9493-4E45-817E-AB547AF2E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A5B271-822A-4848-938C-26EFC69B6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CCD2A-920B-4D16-87A6-DB296571C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904E89-EAA2-4857-8A1D-6C3D53F6B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44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D378C-3683-4066-9926-B46472A48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25B4D-4AC6-4536-BC8C-F8BFF36BD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3C7585-F902-446A-B090-7D8A04C19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8BACCC-6972-47DB-A651-D7D16F64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1BEE4E-9288-47FF-8949-D23C9DD4C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8527D-4C7C-48C7-88AE-9104EFCF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6D6AC-437A-4020-88C0-7D80A243ED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79A39D-98CF-47A8-8B5E-D9A0E7591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C4FCB-BC0F-4914-84A1-C6E264E1B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935B3-AA68-4C4D-8769-F2F7F3190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72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B1C326-829D-49CD-8AD5-AB20FCA5B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F0493-8DAF-4F94-8863-F3FAE90246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CB2296-E6EF-43D4-B788-E9485D7E20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A02A75-B154-4DBF-92F0-AF31281BF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370D3C-BB0C-43AF-B607-8B9E44FD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39EF99-A8D8-477C-9D2D-0FB10EF20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773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C66EF-AD77-4BF6-92CE-75090B8D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C0CF22-26E7-4C98-B644-5E4A84FE5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323306-C03D-4D12-8F5C-AB555833B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BEC283-AFC5-4646-98F0-51D55DB494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61A0F3-C4B1-4C7E-B421-629481A762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258DDB-DA7A-4022-8AED-AAE6F9488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23FB20-9327-4107-99B6-D13CF2344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E5875-F4CF-4064-A9D6-A0E31B16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44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FCFB2-87FE-4469-B6B3-1C36198B5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EC6F7B-2A5B-40CF-ABE4-709AA5C7E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05A73C-5C36-4446-93B8-B90D21FE5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61366-5480-447B-B9E8-DFC1EF2959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735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0673DB-0CC2-4D72-822A-BA730622D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C039D3-6C4F-47BE-86E7-41FAE6306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FCDBF8-DE4F-4E48-91ED-9B03D9FBE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97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49D2C-3C39-4CD3-BF02-8C510481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39D5-DD9C-46DA-B50C-C95F3392D4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11129A-1CA7-43F0-84EC-1E6DCE418A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1D2A0C-E2E0-419C-8FCF-CF1F30412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E2232-09B9-4286-B413-AF95A57D2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43013E-836F-43A4-B62E-3AE693AA6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74085-4434-43F9-BEB5-1E983B62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638F88-A5D1-42EE-95B4-FFD6E9E21D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89F9F0-382B-4C27-9CD5-A6D715C509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275BE0-1ED2-4F4C-A464-46092356F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3C9281-29D9-4474-834A-3874B2D2D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C96BC-D537-4DC2-9454-88C0FBED5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00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747D01-1024-4FED-970A-0ED224BC7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DF3C5-D88C-40E3-8B8A-486F8FEDCC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03764-4FED-4FFB-89A3-62D75C50A5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4C6B4A-D187-4854-B527-3699A44AAD63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06637A-46D9-406B-91A6-65D4FF0181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7A67AD-86A0-428F-8549-1AA6B9C928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23E42D-6C84-449A-A6A8-8EF720B3B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233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745D18-300D-49AB-970E-43B704251669}"/>
              </a:ext>
            </a:extLst>
          </p:cNvPr>
          <p:cNvSpPr txBox="1"/>
          <p:nvPr/>
        </p:nvSpPr>
        <p:spPr>
          <a:xfrm>
            <a:off x="1407702" y="651638"/>
            <a:ext cx="9571146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THE POWER </a:t>
            </a:r>
          </a:p>
          <a:p>
            <a:pPr algn="ctr"/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OF </a:t>
            </a:r>
          </a:p>
          <a:p>
            <a:pPr algn="ctr"/>
            <a:r>
              <a:rPr lang="en-GB" sz="80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pperplate Gothic Bold" panose="020E0705020206020404" pitchFamily="34" charset="0"/>
              </a:rPr>
              <a:t>CONSECRATION</a:t>
            </a:r>
            <a:endParaRPr lang="en-US" sz="8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pperplate Gothic Bold" panose="020E07050202060204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92405B-5973-10CE-2759-8C0562ED8397}"/>
              </a:ext>
            </a:extLst>
          </p:cNvPr>
          <p:cNvSpPr txBox="1"/>
          <p:nvPr/>
        </p:nvSpPr>
        <p:spPr>
          <a:xfrm>
            <a:off x="433759" y="4719150"/>
            <a:ext cx="11628536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dirty="0">
                <a:solidFill>
                  <a:schemeClr val="accent4"/>
                </a:solidFill>
              </a:rPr>
              <a:t>Text: </a:t>
            </a:r>
            <a:r>
              <a:rPr lang="en-GB" sz="39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Romans 12:1-2, </a:t>
            </a:r>
            <a:r>
              <a:rPr lang="en-GB" sz="39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2 Timothy 2:19-21</a:t>
            </a:r>
            <a:r>
              <a:rPr lang="en-GB" sz="39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, </a:t>
            </a:r>
            <a:r>
              <a:rPr lang="en-GB" sz="39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Galatians 2:20</a:t>
            </a:r>
            <a:r>
              <a:rPr lang="en-GB" sz="39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, Joshua 3:5, </a:t>
            </a:r>
            <a:r>
              <a:rPr lang="en-GB" sz="39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Romans 6:13</a:t>
            </a:r>
            <a:r>
              <a:rPr lang="en-GB" sz="39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, Phil. 1:21.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B62DE13-24F4-972F-4431-D0C921C21D16}"/>
              </a:ext>
            </a:extLst>
          </p:cNvPr>
          <p:cNvSpPr/>
          <p:nvPr/>
        </p:nvSpPr>
        <p:spPr>
          <a:xfrm>
            <a:off x="1016000" y="651638"/>
            <a:ext cx="10041467" cy="3785652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87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A6A1533-B3B6-E63B-326F-FFD42F134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38" y="0"/>
            <a:ext cx="11089532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2DD4733-FE50-75A4-F6A6-53CC011FECC3}"/>
              </a:ext>
            </a:extLst>
          </p:cNvPr>
          <p:cNvSpPr txBox="1"/>
          <p:nvPr/>
        </p:nvSpPr>
        <p:spPr>
          <a:xfrm>
            <a:off x="402079" y="5291847"/>
            <a:ext cx="1157591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accent4"/>
                </a:solidFill>
                <a:highlight>
                  <a:srgbClr val="000000"/>
                </a:highlight>
                <a:latin typeface="Copperplate Gothic Bold" panose="020E0705020206020404" pitchFamily="34" charset="0"/>
              </a:rPr>
              <a:t>     ANAKAINOSIS </a:t>
            </a:r>
            <a:r>
              <a:rPr lang="en-GB" sz="4200" dirty="0">
                <a:solidFill>
                  <a:schemeClr val="bg1">
                    <a:lumMod val="85000"/>
                  </a:schemeClr>
                </a:solidFill>
                <a:highlight>
                  <a:srgbClr val="000000"/>
                </a:highlight>
                <a:latin typeface="Copperplate Gothic Bold" panose="020E0705020206020404" pitchFamily="34" charset="0"/>
              </a:rPr>
              <a:t>AND</a:t>
            </a:r>
            <a:r>
              <a:rPr lang="en-GB" sz="4200" dirty="0">
                <a:solidFill>
                  <a:schemeClr val="accent4"/>
                </a:solidFill>
                <a:highlight>
                  <a:srgbClr val="000000"/>
                </a:highlight>
                <a:latin typeface="Copperplate Gothic Bold" panose="020E0705020206020404" pitchFamily="34" charset="0"/>
              </a:rPr>
              <a:t> ANAKAINOO</a:t>
            </a:r>
            <a:r>
              <a:rPr lang="en-GB" sz="4200" dirty="0">
                <a:highlight>
                  <a:srgbClr val="000000"/>
                </a:highlight>
                <a:latin typeface="Copperplate Gothic Bold" panose="020E0705020206020404" pitchFamily="34" charset="0"/>
              </a:rPr>
              <a:t>OO</a:t>
            </a:r>
            <a:r>
              <a:rPr lang="en-GB" sz="4200" dirty="0">
                <a:solidFill>
                  <a:schemeClr val="accent4"/>
                </a:solidFill>
                <a:highlight>
                  <a:srgbClr val="000000"/>
                </a:highlight>
                <a:latin typeface="Copperplate Gothic Bold" panose="020E0705020206020404" pitchFamily="34" charset="0"/>
              </a:rPr>
              <a:t>          </a:t>
            </a:r>
            <a:endParaRPr lang="en-US" sz="4200" dirty="0">
              <a:solidFill>
                <a:schemeClr val="accent4"/>
              </a:solidFill>
              <a:highlight>
                <a:srgbClr val="000000"/>
              </a:highlight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527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3D0773-6DEE-7177-F099-931B69D00B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7E5976-648A-4FE2-195A-27CEE585EA42}"/>
              </a:ext>
            </a:extLst>
          </p:cNvPr>
          <p:cNvSpPr txBox="1"/>
          <p:nvPr/>
        </p:nvSpPr>
        <p:spPr>
          <a:xfrm>
            <a:off x="3365770" y="2721114"/>
            <a:ext cx="46680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b="1" dirty="0">
                <a:solidFill>
                  <a:srgbClr val="FFC000"/>
                </a:solidFill>
                <a:latin typeface="Copperplate Gothic Bold" panose="020E0705020206020404" pitchFamily="34" charset="0"/>
              </a:rPr>
              <a:t>SHALOM!</a:t>
            </a:r>
            <a:endParaRPr lang="en-US" sz="6000" b="1" dirty="0">
              <a:solidFill>
                <a:srgbClr val="FFC000"/>
              </a:solidFill>
              <a:latin typeface="Copperplate Gothic Bold" panose="020E0705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951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0F8A47-DE64-D1FA-E490-771352BB3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2E59FA6-A4E9-FEF3-5633-B10A0BCF76FF}"/>
              </a:ext>
            </a:extLst>
          </p:cNvPr>
          <p:cNvSpPr txBox="1"/>
          <p:nvPr/>
        </p:nvSpPr>
        <p:spPr>
          <a:xfrm>
            <a:off x="180843" y="165079"/>
            <a:ext cx="11970867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9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Introduction: </a:t>
            </a:r>
          </a:p>
          <a:p>
            <a:r>
              <a:rPr lang="en-GB" sz="4200" dirty="0">
                <a:solidFill>
                  <a:schemeClr val="bg1"/>
                </a:solidFill>
              </a:rPr>
              <a:t>Consecration is the sacred act of surrendering our whole being—body, soul, and spirit—completely to God. It's not just about avoiding sin; it's about offering ourselves fully for His purpose, letting Him use our lives as vessels of His glory. In a world full of distractions and </a:t>
            </a:r>
            <a:r>
              <a:rPr lang="en-GB" sz="4200" dirty="0" err="1">
                <a:solidFill>
                  <a:schemeClr val="bg1"/>
                </a:solidFill>
              </a:rPr>
              <a:t>self-centered</a:t>
            </a:r>
            <a:r>
              <a:rPr lang="en-GB" sz="4200" dirty="0">
                <a:solidFill>
                  <a:schemeClr val="bg1"/>
                </a:solidFill>
              </a:rPr>
              <a:t> living, consecration calls us to lay it all down and say, "Lord, I am Yours—completely, unreservedly, and forever." Isaiah 6:8</a:t>
            </a:r>
          </a:p>
        </p:txBody>
      </p:sp>
    </p:spTree>
    <p:extLst>
      <p:ext uri="{BB962C8B-B14F-4D97-AF65-F5344CB8AC3E}">
        <p14:creationId xmlns:p14="http://schemas.microsoft.com/office/powerpoint/2010/main" val="28022339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CD25BE-0379-4BB9-AD15-CC0085320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F1809E9-9927-AF47-D62D-3DDD864BCDB7}"/>
              </a:ext>
            </a:extLst>
          </p:cNvPr>
          <p:cNvSpPr txBox="1"/>
          <p:nvPr/>
        </p:nvSpPr>
        <p:spPr>
          <a:xfrm>
            <a:off x="180843" y="165079"/>
            <a:ext cx="1197086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bg1"/>
                </a:solidFill>
              </a:rPr>
              <a:t>Everything in the world that looks positive or negative has gone through one consecration or the other. </a:t>
            </a:r>
          </a:p>
          <a:p>
            <a:r>
              <a:rPr lang="en-GB" sz="4200" dirty="0">
                <a:solidFill>
                  <a:schemeClr val="accent4"/>
                </a:solidFill>
              </a:rPr>
              <a:t>1 Samuel 17: 33-36. </a:t>
            </a:r>
            <a:r>
              <a:rPr lang="en-GB" sz="4200" dirty="0">
                <a:solidFill>
                  <a:schemeClr val="bg1"/>
                </a:solidFill>
              </a:rPr>
              <a:t>Acts 23:12-14. </a:t>
            </a:r>
            <a:r>
              <a:rPr lang="en-GB" sz="4200" dirty="0">
                <a:solidFill>
                  <a:schemeClr val="accent4"/>
                </a:solidFill>
              </a:rPr>
              <a:t>Isaiah 66: 17 </a:t>
            </a:r>
          </a:p>
        </p:txBody>
      </p:sp>
    </p:spTree>
    <p:extLst>
      <p:ext uri="{BB962C8B-B14F-4D97-AF65-F5344CB8AC3E}">
        <p14:creationId xmlns:p14="http://schemas.microsoft.com/office/powerpoint/2010/main" val="3105448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F28930-6763-F20F-F6B1-6AD94DCF15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0C076FC-4CB2-A18A-0249-EA153EA2A727}"/>
              </a:ext>
            </a:extLst>
          </p:cNvPr>
          <p:cNvSpPr txBox="1"/>
          <p:nvPr/>
        </p:nvSpPr>
        <p:spPr>
          <a:xfrm>
            <a:off x="180843" y="242899"/>
            <a:ext cx="11970867" cy="58939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DEFINITION OF CONSECRATION </a:t>
            </a:r>
          </a:p>
          <a:p>
            <a:endParaRPr lang="en-GB" sz="1200" dirty="0">
              <a:solidFill>
                <a:schemeClr val="accent4"/>
              </a:solidFill>
              <a:latin typeface="Copperplate Gothic Bold" panose="020E0705020206020404" pitchFamily="34" charset="0"/>
            </a:endParaRPr>
          </a:p>
          <a:p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 </a:t>
            </a:r>
            <a:r>
              <a:rPr lang="en-GB" sz="4200" dirty="0">
                <a:solidFill>
                  <a:schemeClr val="bg1"/>
                </a:solidFill>
              </a:rPr>
              <a:t>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Commitment</a:t>
            </a:r>
            <a:r>
              <a:rPr lang="en-GB" sz="4200" dirty="0">
                <a:solidFill>
                  <a:schemeClr val="bg1"/>
                </a:solidFill>
              </a:rPr>
              <a:t> </a:t>
            </a:r>
          </a:p>
          <a:p>
            <a:endParaRPr lang="en-GB" sz="6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Consecration begins with a total decision to follow God wholeheartedly. </a:t>
            </a:r>
            <a:r>
              <a:rPr lang="en-GB" sz="4200" dirty="0">
                <a:solidFill>
                  <a:schemeClr val="accent4"/>
                </a:solidFill>
              </a:rPr>
              <a:t>Joshua 24:1-2, 15-17, Daniel 1:8 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Obedience</a:t>
            </a:r>
            <a:r>
              <a:rPr lang="en-GB" sz="4200" dirty="0">
                <a:solidFill>
                  <a:schemeClr val="bg1"/>
                </a:solidFill>
              </a:rPr>
              <a:t> </a:t>
            </a:r>
          </a:p>
          <a:p>
            <a:endParaRPr lang="en-GB" sz="6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A consecrated life is a life of obedience to God's voice above all else.</a:t>
            </a:r>
          </a:p>
          <a:p>
            <a:r>
              <a:rPr lang="en-GB" sz="4200" dirty="0">
                <a:solidFill>
                  <a:schemeClr val="bg1"/>
                </a:solidFill>
              </a:rPr>
              <a:t>1 Samuel 15:22, Genesis 22:2 </a:t>
            </a:r>
          </a:p>
        </p:txBody>
      </p:sp>
    </p:spTree>
    <p:extLst>
      <p:ext uri="{BB962C8B-B14F-4D97-AF65-F5344CB8AC3E}">
        <p14:creationId xmlns:p14="http://schemas.microsoft.com/office/powerpoint/2010/main" val="3761065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21540E-8F2E-26C6-C8A2-07398FF298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3D159F8-9D12-A49D-9CD2-AF6D83391889}"/>
              </a:ext>
            </a:extLst>
          </p:cNvPr>
          <p:cNvSpPr txBox="1"/>
          <p:nvPr/>
        </p:nvSpPr>
        <p:spPr>
          <a:xfrm>
            <a:off x="180843" y="223444"/>
            <a:ext cx="11970867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accent4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N</a:t>
            </a:r>
            <a:r>
              <a:rPr lang="en-GB" sz="4200" dirty="0">
                <a:solidFill>
                  <a:schemeClr val="accent4"/>
                </a:solidFill>
              </a:rPr>
              <a:t> </a:t>
            </a:r>
            <a:r>
              <a:rPr lang="en-GB" sz="4200" dirty="0">
                <a:solidFill>
                  <a:schemeClr val="bg1"/>
                </a:solidFill>
              </a:rPr>
              <a:t>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Newness of Life </a:t>
            </a:r>
          </a:p>
          <a:p>
            <a:endParaRPr lang="en-GB" sz="6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Consecration brings a change — a break from the old life into a new walk with God. </a:t>
            </a:r>
            <a:r>
              <a:rPr lang="en-GB" sz="4200" dirty="0">
                <a:solidFill>
                  <a:schemeClr val="accent4"/>
                </a:solidFill>
              </a:rPr>
              <a:t>John 3:14. 2, </a:t>
            </a:r>
          </a:p>
          <a:p>
            <a:r>
              <a:rPr lang="en-GB" sz="4200" dirty="0">
                <a:solidFill>
                  <a:schemeClr val="bg1"/>
                </a:solidFill>
              </a:rPr>
              <a:t>Romans 6:4, </a:t>
            </a:r>
            <a:r>
              <a:rPr lang="en-GB" sz="4200" dirty="0">
                <a:solidFill>
                  <a:schemeClr val="accent4"/>
                </a:solidFill>
              </a:rPr>
              <a:t>2 Corinthians 5:17. </a:t>
            </a:r>
          </a:p>
          <a:p>
            <a:endParaRPr lang="en-GB" sz="20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S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Sanctification </a:t>
            </a:r>
          </a:p>
          <a:p>
            <a:endParaRPr lang="en-GB" sz="6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 Sermon Note: To be consecrated means to be set apart and purified for God's use.</a:t>
            </a:r>
          </a:p>
          <a:p>
            <a:r>
              <a:rPr lang="en-GB" sz="4200" dirty="0">
                <a:solidFill>
                  <a:schemeClr val="bg1"/>
                </a:solidFill>
              </a:rPr>
              <a:t> 1 Thessalonians 4:3, Exodus 19:10-11. </a:t>
            </a:r>
          </a:p>
        </p:txBody>
      </p:sp>
    </p:spTree>
    <p:extLst>
      <p:ext uri="{BB962C8B-B14F-4D97-AF65-F5344CB8AC3E}">
        <p14:creationId xmlns:p14="http://schemas.microsoft.com/office/powerpoint/2010/main" val="761956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C07125D-262D-C5FC-E1B3-0E9C07F360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61D379-C150-9DCD-AAC0-1543186C4F67}"/>
              </a:ext>
            </a:extLst>
          </p:cNvPr>
          <p:cNvSpPr txBox="1"/>
          <p:nvPr/>
        </p:nvSpPr>
        <p:spPr>
          <a:xfrm>
            <a:off x="180843" y="223444"/>
            <a:ext cx="11970867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E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Endurance</a:t>
            </a:r>
            <a:r>
              <a:rPr lang="en-GB" sz="4200" dirty="0">
                <a:solidFill>
                  <a:schemeClr val="bg1"/>
                </a:solidFill>
              </a:rPr>
              <a:t> </a:t>
            </a:r>
          </a:p>
          <a:p>
            <a:endParaRPr lang="en-GB" sz="6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Consecration calls for steadfastness through trials and tests. Genesis 39:8-20, Genesis 41:37-44. </a:t>
            </a:r>
          </a:p>
          <a:p>
            <a:r>
              <a:rPr lang="en-GB" sz="4200" dirty="0">
                <a:solidFill>
                  <a:schemeClr val="bg1"/>
                </a:solidFill>
              </a:rPr>
              <a:t>Job 1:21-22. </a:t>
            </a:r>
          </a:p>
          <a:p>
            <a:endParaRPr lang="en-GB" sz="42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C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Christ-</a:t>
            </a:r>
            <a:r>
              <a:rPr lang="en-GB" sz="4200" dirty="0" err="1">
                <a:solidFill>
                  <a:schemeClr val="bg1"/>
                </a:solidFill>
                <a:latin typeface="Copperplate Gothic Bold" panose="020E0705020206020404" pitchFamily="34" charset="0"/>
              </a:rPr>
              <a:t>Centered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 Living </a:t>
            </a:r>
          </a:p>
          <a:p>
            <a:r>
              <a:rPr lang="en-GB" sz="4200" dirty="0">
                <a:solidFill>
                  <a:schemeClr val="bg1"/>
                </a:solidFill>
              </a:rPr>
              <a:t>Our lives must revolve around Christ; He is the reason and purpose for our consecration.</a:t>
            </a:r>
          </a:p>
          <a:p>
            <a:r>
              <a:rPr lang="en-GB" sz="4200" dirty="0">
                <a:solidFill>
                  <a:schemeClr val="bg1"/>
                </a:solidFill>
              </a:rPr>
              <a:t> Galatians 2:20</a:t>
            </a:r>
          </a:p>
          <a:p>
            <a:r>
              <a:rPr lang="en-GB" sz="4200" dirty="0">
                <a:solidFill>
                  <a:schemeClr val="bg1"/>
                </a:solidFill>
              </a:rPr>
              <a:t>Luke 10:41-42</a:t>
            </a:r>
          </a:p>
        </p:txBody>
      </p:sp>
    </p:spTree>
    <p:extLst>
      <p:ext uri="{BB962C8B-B14F-4D97-AF65-F5344CB8AC3E}">
        <p14:creationId xmlns:p14="http://schemas.microsoft.com/office/powerpoint/2010/main" val="609319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623F73-0B0B-A207-CA8D-2308EEC66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8DFBAED-0EF4-69E1-1BB4-7F65100D5C24}"/>
              </a:ext>
            </a:extLst>
          </p:cNvPr>
          <p:cNvSpPr txBox="1"/>
          <p:nvPr/>
        </p:nvSpPr>
        <p:spPr>
          <a:xfrm>
            <a:off x="180843" y="223444"/>
            <a:ext cx="1197086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R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Righteousness </a:t>
            </a:r>
          </a:p>
          <a:p>
            <a:r>
              <a:rPr lang="en-GB" sz="4200" dirty="0">
                <a:solidFill>
                  <a:schemeClr val="bg1"/>
                </a:solidFill>
              </a:rPr>
              <a:t>A consecrated person pursues God’s righteousness, not self-righteousness. Matthew 6:33</a:t>
            </a:r>
          </a:p>
          <a:p>
            <a:endParaRPr lang="en-GB" sz="42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A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 </a:t>
            </a:r>
            <a:r>
              <a:rPr lang="en-GB" sz="4200" dirty="0">
                <a:solidFill>
                  <a:schemeClr val="bg1"/>
                </a:solidFill>
              </a:rPr>
              <a:t>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Altar of Sacrifice </a:t>
            </a:r>
          </a:p>
          <a:p>
            <a:r>
              <a:rPr lang="en-GB" sz="4200" dirty="0">
                <a:solidFill>
                  <a:schemeClr val="bg1"/>
                </a:solidFill>
              </a:rPr>
              <a:t>Consecration means laying your will, desires, and plans on God’s altar.</a:t>
            </a:r>
          </a:p>
          <a:p>
            <a:r>
              <a:rPr lang="en-GB" sz="4200" dirty="0">
                <a:solidFill>
                  <a:schemeClr val="bg1"/>
                </a:solidFill>
              </a:rPr>
              <a:t>Romans 12:1</a:t>
            </a:r>
          </a:p>
          <a:p>
            <a:r>
              <a:rPr lang="en-GB" sz="4200" dirty="0">
                <a:solidFill>
                  <a:schemeClr val="bg1"/>
                </a:solidFill>
              </a:rPr>
              <a:t>1 Kings 18:33-38. </a:t>
            </a:r>
          </a:p>
        </p:txBody>
      </p:sp>
    </p:spTree>
    <p:extLst>
      <p:ext uri="{BB962C8B-B14F-4D97-AF65-F5344CB8AC3E}">
        <p14:creationId xmlns:p14="http://schemas.microsoft.com/office/powerpoint/2010/main" val="1248578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653E8D-C514-4BE0-6FC1-829FA4651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2338B19-F9B2-BB23-52E7-F76A436A1BD9}"/>
              </a:ext>
            </a:extLst>
          </p:cNvPr>
          <p:cNvSpPr txBox="1"/>
          <p:nvPr/>
        </p:nvSpPr>
        <p:spPr>
          <a:xfrm>
            <a:off x="180843" y="223444"/>
            <a:ext cx="11970867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T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Transformation </a:t>
            </a:r>
          </a:p>
          <a:p>
            <a:r>
              <a:rPr lang="en-GB" sz="4200" dirty="0">
                <a:solidFill>
                  <a:schemeClr val="bg1"/>
                </a:solidFill>
              </a:rPr>
              <a:t>True consecration transforms the mind, heart, and life.</a:t>
            </a:r>
          </a:p>
          <a:p>
            <a:r>
              <a:rPr lang="en-GB" sz="4200" dirty="0">
                <a:solidFill>
                  <a:schemeClr val="bg1"/>
                </a:solidFill>
              </a:rPr>
              <a:t>Romans 12:2</a:t>
            </a:r>
          </a:p>
          <a:p>
            <a:r>
              <a:rPr lang="en-GB" sz="4200" dirty="0">
                <a:solidFill>
                  <a:schemeClr val="bg1"/>
                </a:solidFill>
              </a:rPr>
              <a:t>Acts 9:17-18 </a:t>
            </a:r>
          </a:p>
          <a:p>
            <a:endParaRPr lang="en-GB" sz="42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I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Intimacy with God </a:t>
            </a:r>
          </a:p>
          <a:p>
            <a:r>
              <a:rPr lang="en-GB" sz="4200" dirty="0">
                <a:solidFill>
                  <a:schemeClr val="bg1"/>
                </a:solidFill>
              </a:rPr>
              <a:t>Consecration brings us into deeper communion and closeness with God.</a:t>
            </a:r>
          </a:p>
          <a:p>
            <a:r>
              <a:rPr lang="en-GB" sz="4200" dirty="0">
                <a:solidFill>
                  <a:schemeClr val="bg1"/>
                </a:solidFill>
              </a:rPr>
              <a:t>James 4:8. </a:t>
            </a:r>
          </a:p>
        </p:txBody>
      </p:sp>
    </p:spTree>
    <p:extLst>
      <p:ext uri="{BB962C8B-B14F-4D97-AF65-F5344CB8AC3E}">
        <p14:creationId xmlns:p14="http://schemas.microsoft.com/office/powerpoint/2010/main" val="972133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8ECE1B-0BD3-1542-C44E-7C2ACC7E19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B4C4112-4895-0C98-9C1E-A66E49B466D2}"/>
              </a:ext>
            </a:extLst>
          </p:cNvPr>
          <p:cNvSpPr txBox="1"/>
          <p:nvPr/>
        </p:nvSpPr>
        <p:spPr>
          <a:xfrm>
            <a:off x="180843" y="223444"/>
            <a:ext cx="1197086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O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Offering of Worship </a:t>
            </a:r>
          </a:p>
          <a:p>
            <a:r>
              <a:rPr lang="en-GB" sz="4200" dirty="0">
                <a:solidFill>
                  <a:schemeClr val="bg1"/>
                </a:solidFill>
              </a:rPr>
              <a:t>A consecrated life is a living act of worship, not just words. </a:t>
            </a:r>
          </a:p>
          <a:p>
            <a:r>
              <a:rPr lang="en-GB" sz="4200" dirty="0">
                <a:solidFill>
                  <a:schemeClr val="bg1"/>
                </a:solidFill>
              </a:rPr>
              <a:t>John 12:3 </a:t>
            </a:r>
          </a:p>
          <a:p>
            <a:endParaRPr lang="en-GB" sz="4200" dirty="0">
              <a:solidFill>
                <a:schemeClr val="bg1"/>
              </a:solidFill>
            </a:endParaRPr>
          </a:p>
          <a:p>
            <a:r>
              <a:rPr lang="en-GB" sz="4200" dirty="0">
                <a:solidFill>
                  <a:schemeClr val="bg1"/>
                </a:solidFill>
              </a:rPr>
              <a:t> </a:t>
            </a:r>
            <a:r>
              <a:rPr lang="en-GB" sz="4200" dirty="0">
                <a:solidFill>
                  <a:schemeClr val="accent4"/>
                </a:solidFill>
                <a:latin typeface="Copperplate Gothic Bold" panose="020E0705020206020404" pitchFamily="34" charset="0"/>
              </a:rPr>
              <a:t>N</a:t>
            </a:r>
            <a:r>
              <a:rPr lang="en-GB" sz="4200" dirty="0">
                <a:solidFill>
                  <a:schemeClr val="bg1"/>
                </a:solidFill>
              </a:rPr>
              <a:t> – </a:t>
            </a:r>
            <a:r>
              <a:rPr lang="en-GB" sz="42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No Turning Back </a:t>
            </a:r>
          </a:p>
          <a:p>
            <a:r>
              <a:rPr lang="en-GB" sz="4200" dirty="0">
                <a:solidFill>
                  <a:schemeClr val="bg1"/>
                </a:solidFill>
              </a:rPr>
              <a:t>Consecration is a lifelong journey - no retreat, no surrender.</a:t>
            </a:r>
          </a:p>
          <a:p>
            <a:r>
              <a:rPr lang="en-GB" sz="4200" dirty="0">
                <a:solidFill>
                  <a:schemeClr val="bg1"/>
                </a:solidFill>
              </a:rPr>
              <a:t>Luke 9:62, Genesis 19:26, Hebrews 11:24-26</a:t>
            </a:r>
          </a:p>
        </p:txBody>
      </p:sp>
    </p:spTree>
    <p:extLst>
      <p:ext uri="{BB962C8B-B14F-4D97-AF65-F5344CB8AC3E}">
        <p14:creationId xmlns:p14="http://schemas.microsoft.com/office/powerpoint/2010/main" val="1744248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444</Words>
  <Application>Microsoft Office PowerPoint</Application>
  <PresentationFormat>Widescreen</PresentationFormat>
  <Paragraphs>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Copperplate Gothic 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SUBMACHINE</dc:creator>
  <cp:lastModifiedBy>Bride Assembly</cp:lastModifiedBy>
  <cp:revision>15</cp:revision>
  <dcterms:created xsi:type="dcterms:W3CDTF">2025-04-26T22:44:26Z</dcterms:created>
  <dcterms:modified xsi:type="dcterms:W3CDTF">2025-05-25T07:09:04Z</dcterms:modified>
</cp:coreProperties>
</file>