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6" d="100"/>
          <a:sy n="116" d="100"/>
        </p:scale>
        <p:origin x="39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4/27/2025</a:t>
            </a:fld>
            <a:endParaRPr lang="en-US"/>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4/27/2025</a:t>
            </a:fld>
            <a:endParaRPr lang="en-US"/>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F4244C9-B3EB-4B11-B633-AC069C4AE5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86117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745D18-300D-49AB-970E-43B704251669}"/>
              </a:ext>
            </a:extLst>
          </p:cNvPr>
          <p:cNvSpPr txBox="1"/>
          <p:nvPr/>
        </p:nvSpPr>
        <p:spPr>
          <a:xfrm>
            <a:off x="1122330" y="27708"/>
            <a:ext cx="9947339" cy="861774"/>
          </a:xfrm>
          <a:prstGeom prst="rect">
            <a:avLst/>
          </a:prstGeom>
          <a:noFill/>
        </p:spPr>
        <p:txBody>
          <a:bodyPr wrap="none" rtlCol="0">
            <a:spAutoFit/>
          </a:bodyPr>
          <a:lstStyle/>
          <a:p>
            <a:r>
              <a:rPr lang="en-GB" sz="5000" dirty="0">
                <a:solidFill>
                  <a:srgbClr val="FFC000"/>
                </a:solidFill>
                <a:effectLst>
                  <a:outerShdw blurRad="38100" dist="38100" dir="2700000" algn="tl">
                    <a:srgbClr val="000000">
                      <a:alpha val="43137"/>
                    </a:srgbClr>
                  </a:outerShdw>
                </a:effectLst>
                <a:latin typeface="Copperplate Gothic Bold" panose="020E0705020206020404" pitchFamily="34" charset="0"/>
              </a:rPr>
              <a:t>THE RAVEN AND THE DOVE</a:t>
            </a:r>
            <a:endParaRPr lang="en-US" sz="50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p:txBody>
      </p:sp>
      <p:sp>
        <p:nvSpPr>
          <p:cNvPr id="5" name="TextBox 4">
            <a:extLst>
              <a:ext uri="{FF2B5EF4-FFF2-40B4-BE49-F238E27FC236}">
                <a16:creationId xmlns:a16="http://schemas.microsoft.com/office/drawing/2014/main" id="{B9530FD4-4FEA-477E-B88F-2CD7AD0B0C91}"/>
              </a:ext>
            </a:extLst>
          </p:cNvPr>
          <p:cNvSpPr txBox="1"/>
          <p:nvPr/>
        </p:nvSpPr>
        <p:spPr>
          <a:xfrm>
            <a:off x="64113" y="914402"/>
            <a:ext cx="11970867" cy="5478423"/>
          </a:xfrm>
          <a:prstGeom prst="rect">
            <a:avLst/>
          </a:prstGeom>
          <a:noFill/>
        </p:spPr>
        <p:txBody>
          <a:bodyPr wrap="square" rtlCol="0">
            <a:spAutoFit/>
          </a:bodyPr>
          <a:lstStyle/>
          <a:p>
            <a:pPr marL="571500" indent="-571500">
              <a:buFont typeface="Wingdings" panose="05000000000000000000" pitchFamily="2" charset="2"/>
              <a:buChar char="Ø"/>
            </a:pPr>
            <a:r>
              <a:rPr lang="en-GB" sz="3900" dirty="0">
                <a:solidFill>
                  <a:schemeClr val="bg1"/>
                </a:solidFill>
              </a:rPr>
              <a:t>Romans 15 : 4,   2 Timothy 3 : 15 – 17</a:t>
            </a:r>
          </a:p>
          <a:p>
            <a:endParaRPr lang="en-GB" sz="1100" dirty="0">
              <a:solidFill>
                <a:schemeClr val="bg1"/>
              </a:solidFill>
            </a:endParaRPr>
          </a:p>
          <a:p>
            <a:pPr marL="571500" indent="-571500">
              <a:buFont typeface="Wingdings" panose="05000000000000000000" pitchFamily="2" charset="2"/>
              <a:buChar char="Ø"/>
            </a:pPr>
            <a:r>
              <a:rPr lang="en-GB" sz="3900" dirty="0">
                <a:solidFill>
                  <a:schemeClr val="bg1"/>
                </a:solidFill>
              </a:rPr>
              <a:t>Stories of the Old Testament teach us many things in the New. Nothing is in the </a:t>
            </a:r>
            <a:r>
              <a:rPr lang="en-US" sz="3900" dirty="0">
                <a:solidFill>
                  <a:schemeClr val="bg1"/>
                </a:solidFill>
              </a:rPr>
              <a:t>Bible by accident, every story has a spiritual lesson for us, if the Holy Spirit will open our eyes. </a:t>
            </a:r>
          </a:p>
          <a:p>
            <a:endParaRPr lang="en-US" sz="1100" dirty="0">
              <a:solidFill>
                <a:schemeClr val="bg1"/>
              </a:solidFill>
            </a:endParaRPr>
          </a:p>
          <a:p>
            <a:pPr marL="571500" indent="-571500">
              <a:buFont typeface="Wingdings" panose="05000000000000000000" pitchFamily="2" charset="2"/>
              <a:buChar char="Ø"/>
            </a:pPr>
            <a:r>
              <a:rPr lang="en-US" sz="3900" dirty="0">
                <a:solidFill>
                  <a:schemeClr val="bg1"/>
                </a:solidFill>
              </a:rPr>
              <a:t>One of such stories is the story of the Raven and the Dove</a:t>
            </a:r>
          </a:p>
          <a:p>
            <a:endParaRPr lang="en-US" sz="1100" dirty="0">
              <a:solidFill>
                <a:schemeClr val="bg1"/>
              </a:solidFill>
            </a:endParaRPr>
          </a:p>
          <a:p>
            <a:endParaRPr lang="en-US" sz="500" dirty="0">
              <a:solidFill>
                <a:schemeClr val="bg1"/>
              </a:solidFill>
            </a:endParaRPr>
          </a:p>
          <a:p>
            <a:pPr marL="571500" indent="-571500">
              <a:buFont typeface="Wingdings" panose="05000000000000000000" pitchFamily="2" charset="2"/>
              <a:buChar char="Ø"/>
            </a:pPr>
            <a:r>
              <a:rPr lang="en-US" sz="3900" dirty="0">
                <a:solidFill>
                  <a:schemeClr val="bg1"/>
                </a:solidFill>
              </a:rPr>
              <a:t>Our text is from the story of Noah in Gen. 8 : 1-12</a:t>
            </a:r>
            <a:endParaRPr lang="en-GB" sz="3900" dirty="0">
              <a:solidFill>
                <a:schemeClr val="bg1"/>
              </a:solidFill>
            </a:endParaRPr>
          </a:p>
        </p:txBody>
      </p:sp>
    </p:spTree>
    <p:extLst>
      <p:ext uri="{BB962C8B-B14F-4D97-AF65-F5344CB8AC3E}">
        <p14:creationId xmlns:p14="http://schemas.microsoft.com/office/powerpoint/2010/main" val="492187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530FD4-4FEA-477E-B88F-2CD7AD0B0C91}"/>
              </a:ext>
            </a:extLst>
          </p:cNvPr>
          <p:cNvSpPr txBox="1"/>
          <p:nvPr/>
        </p:nvSpPr>
        <p:spPr>
          <a:xfrm>
            <a:off x="64113" y="942101"/>
            <a:ext cx="11970867" cy="4201150"/>
          </a:xfrm>
          <a:prstGeom prst="rect">
            <a:avLst/>
          </a:prstGeom>
          <a:noFill/>
        </p:spPr>
        <p:txBody>
          <a:bodyPr wrap="square" rtlCol="0">
            <a:spAutoFit/>
          </a:bodyPr>
          <a:lstStyle/>
          <a:p>
            <a:pPr marL="742950" indent="-742950">
              <a:buFont typeface="+mj-lt"/>
              <a:buAutoNum type="arabicPeriod"/>
            </a:pPr>
            <a:r>
              <a:rPr lang="en-GB" sz="3900" dirty="0">
                <a:solidFill>
                  <a:schemeClr val="bg1"/>
                </a:solidFill>
              </a:rPr>
              <a:t>These two birds were both in the ark.</a:t>
            </a:r>
          </a:p>
          <a:p>
            <a:pPr marL="228600" indent="-228600">
              <a:buFont typeface="+mj-lt"/>
              <a:buAutoNum type="arabicPeriod"/>
            </a:pPr>
            <a:endParaRPr lang="en-GB" sz="1100" dirty="0">
              <a:solidFill>
                <a:schemeClr val="bg1"/>
              </a:solidFill>
            </a:endParaRPr>
          </a:p>
          <a:p>
            <a:pPr marL="742950" indent="-742950">
              <a:buFont typeface="+mj-lt"/>
              <a:buAutoNum type="arabicPeriod"/>
            </a:pPr>
            <a:r>
              <a:rPr lang="en-GB" sz="3900" dirty="0">
                <a:solidFill>
                  <a:schemeClr val="bg1"/>
                </a:solidFill>
              </a:rPr>
              <a:t>The two birds have a relationship with God              (Raven – </a:t>
            </a:r>
            <a:r>
              <a:rPr lang="en-GB" sz="3900" dirty="0">
                <a:solidFill>
                  <a:srgbClr val="FFC000"/>
                </a:solidFill>
              </a:rPr>
              <a:t>1 Kings 17:1-7</a:t>
            </a:r>
            <a:r>
              <a:rPr lang="en-GB" sz="3900" dirty="0">
                <a:solidFill>
                  <a:schemeClr val="bg1"/>
                </a:solidFill>
              </a:rPr>
              <a:t>)  (Dove – </a:t>
            </a:r>
            <a:r>
              <a:rPr lang="en-GB" sz="3900" dirty="0">
                <a:solidFill>
                  <a:srgbClr val="FFC000"/>
                </a:solidFill>
              </a:rPr>
              <a:t>Matthew 3:13-17</a:t>
            </a:r>
            <a:r>
              <a:rPr lang="en-GB" sz="3900" dirty="0">
                <a:solidFill>
                  <a:schemeClr val="bg1"/>
                </a:solidFill>
              </a:rPr>
              <a:t>)</a:t>
            </a:r>
          </a:p>
          <a:p>
            <a:pPr marL="228600" indent="-228600">
              <a:buFont typeface="+mj-lt"/>
              <a:buAutoNum type="arabicPeriod"/>
            </a:pPr>
            <a:endParaRPr lang="en-GB" sz="1100" dirty="0">
              <a:solidFill>
                <a:schemeClr val="bg1"/>
              </a:solidFill>
            </a:endParaRPr>
          </a:p>
          <a:p>
            <a:pPr marL="742950" indent="-742950">
              <a:buFont typeface="+mj-lt"/>
              <a:buAutoNum type="arabicPeriod"/>
            </a:pPr>
            <a:r>
              <a:rPr lang="en-GB" sz="3900" dirty="0">
                <a:solidFill>
                  <a:schemeClr val="bg1"/>
                </a:solidFill>
              </a:rPr>
              <a:t>The Raven when released from the ark did not come back, it kept feeding on carrion </a:t>
            </a:r>
          </a:p>
          <a:p>
            <a:pPr marL="742950" indent="-742950">
              <a:buFont typeface="+mj-lt"/>
              <a:buAutoNum type="arabicPeriod"/>
            </a:pPr>
            <a:endParaRPr lang="en-GB" sz="1100" dirty="0">
              <a:solidFill>
                <a:schemeClr val="bg1"/>
              </a:solidFill>
            </a:endParaRPr>
          </a:p>
          <a:p>
            <a:pPr marL="742950" indent="-742950">
              <a:buFont typeface="+mj-lt"/>
              <a:buAutoNum type="arabicPeriod"/>
            </a:pPr>
            <a:r>
              <a:rPr lang="en-GB" sz="3900" dirty="0">
                <a:solidFill>
                  <a:schemeClr val="bg1"/>
                </a:solidFill>
              </a:rPr>
              <a:t>The Dove came back until the earth became habitable</a:t>
            </a:r>
          </a:p>
        </p:txBody>
      </p:sp>
      <p:sp>
        <p:nvSpPr>
          <p:cNvPr id="2" name="TextBox 1">
            <a:extLst>
              <a:ext uri="{FF2B5EF4-FFF2-40B4-BE49-F238E27FC236}">
                <a16:creationId xmlns:a16="http://schemas.microsoft.com/office/drawing/2014/main" id="{DBFD9426-8C01-47E3-A703-394C04EE7D5C}"/>
              </a:ext>
            </a:extLst>
          </p:cNvPr>
          <p:cNvSpPr txBox="1"/>
          <p:nvPr/>
        </p:nvSpPr>
        <p:spPr>
          <a:xfrm>
            <a:off x="193693" y="101600"/>
            <a:ext cx="5357364" cy="707886"/>
          </a:xfrm>
          <a:prstGeom prst="rect">
            <a:avLst/>
          </a:prstGeom>
          <a:noFill/>
        </p:spPr>
        <p:txBody>
          <a:bodyPr wrap="square" rtlCol="0">
            <a:spAutoFit/>
          </a:bodyPr>
          <a:lstStyle/>
          <a:p>
            <a:r>
              <a:rPr lang="en-GB" sz="4000" b="1" dirty="0">
                <a:solidFill>
                  <a:srgbClr val="FFC000"/>
                </a:solidFill>
                <a:latin typeface="Copperplate Gothic Bold" panose="020E0705020206020404" pitchFamily="34" charset="0"/>
              </a:rPr>
              <a:t>Points  to  note:</a:t>
            </a:r>
            <a:endParaRPr lang="en-US" sz="4000" b="1" dirty="0">
              <a:solidFill>
                <a:srgbClr val="FFC000"/>
              </a:solidFill>
              <a:latin typeface="Copperplate Gothic Bold" panose="020E0705020206020404" pitchFamily="34" charset="0"/>
            </a:endParaRPr>
          </a:p>
        </p:txBody>
      </p:sp>
    </p:spTree>
    <p:extLst>
      <p:ext uri="{BB962C8B-B14F-4D97-AF65-F5344CB8AC3E}">
        <p14:creationId xmlns:p14="http://schemas.microsoft.com/office/powerpoint/2010/main" val="1256096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530FD4-4FEA-477E-B88F-2CD7AD0B0C91}"/>
              </a:ext>
            </a:extLst>
          </p:cNvPr>
          <p:cNvSpPr txBox="1"/>
          <p:nvPr/>
        </p:nvSpPr>
        <p:spPr>
          <a:xfrm>
            <a:off x="64113" y="858976"/>
            <a:ext cx="11970867" cy="5401479"/>
          </a:xfrm>
          <a:prstGeom prst="rect">
            <a:avLst/>
          </a:prstGeom>
          <a:noFill/>
        </p:spPr>
        <p:txBody>
          <a:bodyPr wrap="square" rtlCol="0">
            <a:spAutoFit/>
          </a:bodyPr>
          <a:lstStyle/>
          <a:p>
            <a:pPr marL="742950" indent="-742950">
              <a:buFont typeface="Wingdings" panose="05000000000000000000" pitchFamily="2" charset="2"/>
              <a:buChar char="Ø"/>
            </a:pPr>
            <a:r>
              <a:rPr lang="en-GB" sz="3900" dirty="0">
                <a:solidFill>
                  <a:schemeClr val="bg1"/>
                </a:solidFill>
              </a:rPr>
              <a:t>The ark is Christ, the ark of our salvation, the only place of safety.</a:t>
            </a:r>
          </a:p>
          <a:p>
            <a:pPr marL="228600" indent="-22860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The two birds are the two kinds of believers in Christ – The converted believer, the unconverted believer</a:t>
            </a:r>
          </a:p>
          <a:p>
            <a:pPr marL="228600" indent="-22860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The nature of the unconverted believer is reflected in the Raven – they enjoy dead things, they enjoy sin. </a:t>
            </a:r>
          </a:p>
          <a:p>
            <a:pPr marL="742950" indent="-74295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The nature of the converted believer is reflected in the Dove. They can’t enjoy sin.</a:t>
            </a:r>
          </a:p>
        </p:txBody>
      </p:sp>
      <p:sp>
        <p:nvSpPr>
          <p:cNvPr id="2" name="TextBox 1">
            <a:extLst>
              <a:ext uri="{FF2B5EF4-FFF2-40B4-BE49-F238E27FC236}">
                <a16:creationId xmlns:a16="http://schemas.microsoft.com/office/drawing/2014/main" id="{DBFD9426-8C01-47E3-A703-394C04EE7D5C}"/>
              </a:ext>
            </a:extLst>
          </p:cNvPr>
          <p:cNvSpPr txBox="1"/>
          <p:nvPr/>
        </p:nvSpPr>
        <p:spPr>
          <a:xfrm>
            <a:off x="424599" y="73891"/>
            <a:ext cx="3875551" cy="707886"/>
          </a:xfrm>
          <a:prstGeom prst="rect">
            <a:avLst/>
          </a:prstGeom>
          <a:noFill/>
        </p:spPr>
        <p:txBody>
          <a:bodyPr wrap="square" rtlCol="0">
            <a:spAutoFit/>
          </a:bodyPr>
          <a:lstStyle/>
          <a:p>
            <a:r>
              <a:rPr lang="en-GB" sz="4000" b="1" dirty="0">
                <a:solidFill>
                  <a:srgbClr val="FFC000"/>
                </a:solidFill>
                <a:latin typeface="Copperplate Gothic Bold" panose="020E0705020206020404" pitchFamily="34" charset="0"/>
              </a:rPr>
              <a:t>Breakdown:</a:t>
            </a:r>
            <a:endParaRPr lang="en-US" sz="4000" b="1" dirty="0">
              <a:solidFill>
                <a:srgbClr val="FFC000"/>
              </a:solidFill>
              <a:latin typeface="Copperplate Gothic Bold" panose="020E0705020206020404" pitchFamily="34" charset="0"/>
            </a:endParaRPr>
          </a:p>
        </p:txBody>
      </p:sp>
    </p:spTree>
    <p:extLst>
      <p:ext uri="{BB962C8B-B14F-4D97-AF65-F5344CB8AC3E}">
        <p14:creationId xmlns:p14="http://schemas.microsoft.com/office/powerpoint/2010/main" val="3245278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530FD4-4FEA-477E-B88F-2CD7AD0B0C91}"/>
              </a:ext>
            </a:extLst>
          </p:cNvPr>
          <p:cNvSpPr txBox="1"/>
          <p:nvPr/>
        </p:nvSpPr>
        <p:spPr>
          <a:xfrm>
            <a:off x="64113" y="147780"/>
            <a:ext cx="11970867" cy="6601807"/>
          </a:xfrm>
          <a:prstGeom prst="rect">
            <a:avLst/>
          </a:prstGeom>
          <a:noFill/>
        </p:spPr>
        <p:txBody>
          <a:bodyPr wrap="square" rtlCol="0">
            <a:spAutoFit/>
          </a:bodyPr>
          <a:lstStyle/>
          <a:p>
            <a:pPr marL="742950" indent="-742950">
              <a:buFont typeface="Wingdings" panose="05000000000000000000" pitchFamily="2" charset="2"/>
              <a:buChar char="Ø"/>
            </a:pPr>
            <a:r>
              <a:rPr lang="en-GB" sz="3900" dirty="0">
                <a:solidFill>
                  <a:schemeClr val="bg1"/>
                </a:solidFill>
              </a:rPr>
              <a:t>Both were released from the window and exposed to the world of sin, the Raven kept living in sin (kept feeding on dead animals), but the Dove could not enjoy the dead things, so it ran back.</a:t>
            </a:r>
          </a:p>
          <a:p>
            <a:pPr marL="742950" indent="-742950">
              <a:buFont typeface="Wingdings" panose="05000000000000000000" pitchFamily="2" charset="2"/>
              <a:buChar char="Ø"/>
            </a:pPr>
            <a:endParaRPr lang="en-GB" sz="4800" dirty="0">
              <a:solidFill>
                <a:schemeClr val="bg1"/>
              </a:solidFill>
            </a:endParaRPr>
          </a:p>
          <a:p>
            <a:endParaRPr lang="en-GB" sz="600" dirty="0">
              <a:solidFill>
                <a:schemeClr val="bg1"/>
              </a:solidFill>
            </a:endParaRPr>
          </a:p>
          <a:p>
            <a:pPr marL="228600" indent="-22860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1 John 3 : 8 – 10,  </a:t>
            </a:r>
            <a:r>
              <a:rPr lang="en-GB" sz="3900" dirty="0">
                <a:solidFill>
                  <a:srgbClr val="FFC000"/>
                </a:solidFill>
              </a:rPr>
              <a:t>1 John 3 : 18,  </a:t>
            </a:r>
            <a:r>
              <a:rPr lang="en-GB" sz="3900" dirty="0">
                <a:solidFill>
                  <a:schemeClr val="bg1"/>
                </a:solidFill>
              </a:rPr>
              <a:t>Gal. 5 : 22 – 24, </a:t>
            </a:r>
            <a:r>
              <a:rPr lang="en-GB" sz="3900" dirty="0">
                <a:solidFill>
                  <a:srgbClr val="FFC000"/>
                </a:solidFill>
              </a:rPr>
              <a:t>Ezekiel 36 : 24 – 27</a:t>
            </a:r>
            <a:r>
              <a:rPr lang="en-GB" sz="3900" dirty="0">
                <a:solidFill>
                  <a:schemeClr val="bg1"/>
                </a:solidFill>
              </a:rPr>
              <a:t>, John 3 : 3 – 6, </a:t>
            </a:r>
            <a:r>
              <a:rPr lang="en-GB" sz="3900" dirty="0">
                <a:solidFill>
                  <a:srgbClr val="FFC000"/>
                </a:solidFill>
              </a:rPr>
              <a:t>2 Peter 1 : 4,</a:t>
            </a:r>
            <a:r>
              <a:rPr lang="en-GB" sz="3900" dirty="0">
                <a:solidFill>
                  <a:schemeClr val="bg1"/>
                </a:solidFill>
              </a:rPr>
              <a:t>            2 Cor. 5:17</a:t>
            </a:r>
          </a:p>
          <a:p>
            <a:pPr marL="228600" indent="-22860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Evidence of conversion is that you can’t enjoy living in sin.</a:t>
            </a:r>
          </a:p>
        </p:txBody>
      </p:sp>
      <p:sp>
        <p:nvSpPr>
          <p:cNvPr id="4" name="TextBox 3">
            <a:extLst>
              <a:ext uri="{FF2B5EF4-FFF2-40B4-BE49-F238E27FC236}">
                <a16:creationId xmlns:a16="http://schemas.microsoft.com/office/drawing/2014/main" id="{6ABCC5E9-2924-4307-99B3-12F82714C4CE}"/>
              </a:ext>
            </a:extLst>
          </p:cNvPr>
          <p:cNvSpPr txBox="1"/>
          <p:nvPr/>
        </p:nvSpPr>
        <p:spPr>
          <a:xfrm>
            <a:off x="424599" y="2721114"/>
            <a:ext cx="6108006" cy="707886"/>
          </a:xfrm>
          <a:prstGeom prst="rect">
            <a:avLst/>
          </a:prstGeom>
          <a:noFill/>
        </p:spPr>
        <p:txBody>
          <a:bodyPr wrap="square" rtlCol="0">
            <a:spAutoFit/>
          </a:bodyPr>
          <a:lstStyle/>
          <a:p>
            <a:r>
              <a:rPr lang="en-GB" sz="4000" b="1" dirty="0">
                <a:solidFill>
                  <a:srgbClr val="FFC000"/>
                </a:solidFill>
                <a:latin typeface="Copperplate Gothic Bold" panose="020E0705020206020404" pitchFamily="34" charset="0"/>
              </a:rPr>
              <a:t>Scriptures to note:</a:t>
            </a:r>
            <a:endParaRPr lang="en-US" sz="4000" b="1" dirty="0">
              <a:solidFill>
                <a:srgbClr val="FFC000"/>
              </a:solidFill>
              <a:latin typeface="Copperplate Gothic Bold" panose="020E0705020206020404" pitchFamily="34" charset="0"/>
            </a:endParaRPr>
          </a:p>
        </p:txBody>
      </p:sp>
    </p:spTree>
    <p:extLst>
      <p:ext uri="{BB962C8B-B14F-4D97-AF65-F5344CB8AC3E}">
        <p14:creationId xmlns:p14="http://schemas.microsoft.com/office/powerpoint/2010/main" val="1627881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9530FD4-4FEA-477E-B88F-2CD7AD0B0C91}"/>
              </a:ext>
            </a:extLst>
          </p:cNvPr>
          <p:cNvSpPr txBox="1"/>
          <p:nvPr/>
        </p:nvSpPr>
        <p:spPr>
          <a:xfrm>
            <a:off x="64113" y="147780"/>
            <a:ext cx="11970867" cy="4031873"/>
          </a:xfrm>
          <a:prstGeom prst="rect">
            <a:avLst/>
          </a:prstGeom>
          <a:noFill/>
        </p:spPr>
        <p:txBody>
          <a:bodyPr wrap="square" rtlCol="0">
            <a:spAutoFit/>
          </a:bodyPr>
          <a:lstStyle/>
          <a:p>
            <a:pPr marL="742950" indent="-742950">
              <a:buFont typeface="Wingdings" panose="05000000000000000000" pitchFamily="2" charset="2"/>
              <a:buChar char="Ø"/>
            </a:pPr>
            <a:r>
              <a:rPr lang="en-GB" sz="3900" dirty="0">
                <a:solidFill>
                  <a:schemeClr val="bg1"/>
                </a:solidFill>
              </a:rPr>
              <a:t>The born again (converted) believer is a partaker of the divine nature, he can’t enjoy sin. </a:t>
            </a:r>
            <a:r>
              <a:rPr lang="en-GB" sz="3900" dirty="0">
                <a:solidFill>
                  <a:srgbClr val="FFC000"/>
                </a:solidFill>
              </a:rPr>
              <a:t>2 Peter 1 : 4</a:t>
            </a:r>
          </a:p>
          <a:p>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Through the baptism of the </a:t>
            </a:r>
            <a:r>
              <a:rPr lang="en-GB" sz="3900" dirty="0" err="1">
                <a:solidFill>
                  <a:schemeClr val="bg1"/>
                </a:solidFill>
              </a:rPr>
              <a:t>Holyghost</a:t>
            </a:r>
            <a:r>
              <a:rPr lang="en-GB" sz="3900" dirty="0">
                <a:solidFill>
                  <a:schemeClr val="bg1"/>
                </a:solidFill>
              </a:rPr>
              <a:t> our nature is changed, therefore we become new creatures.</a:t>
            </a:r>
          </a:p>
          <a:p>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A converted believer may taste sin, fall into sin, but can’t live in it.</a:t>
            </a:r>
          </a:p>
        </p:txBody>
      </p:sp>
      <p:sp>
        <p:nvSpPr>
          <p:cNvPr id="6" name="TextBox 5">
            <a:extLst>
              <a:ext uri="{FF2B5EF4-FFF2-40B4-BE49-F238E27FC236}">
                <a16:creationId xmlns:a16="http://schemas.microsoft.com/office/drawing/2014/main" id="{DA48E643-3462-4297-A37E-A5415071A8B7}"/>
              </a:ext>
            </a:extLst>
          </p:cNvPr>
          <p:cNvSpPr txBox="1"/>
          <p:nvPr/>
        </p:nvSpPr>
        <p:spPr>
          <a:xfrm>
            <a:off x="849204" y="5144657"/>
            <a:ext cx="10566942" cy="1292662"/>
          </a:xfrm>
          <a:prstGeom prst="rect">
            <a:avLst/>
          </a:prstGeom>
          <a:noFill/>
        </p:spPr>
        <p:txBody>
          <a:bodyPr wrap="square" rtlCol="0">
            <a:spAutoFit/>
          </a:bodyPr>
          <a:lstStyle/>
          <a:p>
            <a:pPr marL="742950" indent="-742950">
              <a:buFont typeface="+mj-lt"/>
              <a:buAutoNum type="arabicPeriod"/>
            </a:pPr>
            <a:r>
              <a:rPr lang="en-GB" sz="3900" dirty="0">
                <a:solidFill>
                  <a:schemeClr val="bg1"/>
                </a:solidFill>
              </a:rPr>
              <a:t>The nature is changed – </a:t>
            </a:r>
            <a:r>
              <a:rPr lang="en-GB" sz="3900" dirty="0">
                <a:solidFill>
                  <a:srgbClr val="FFC000"/>
                </a:solidFill>
              </a:rPr>
              <a:t>2 Cor. 5 : 17</a:t>
            </a:r>
            <a:endParaRPr lang="en-GB" sz="1100" dirty="0">
              <a:solidFill>
                <a:srgbClr val="FFC000"/>
              </a:solidFill>
            </a:endParaRPr>
          </a:p>
          <a:p>
            <a:pPr marL="742950" indent="-742950">
              <a:buFont typeface="+mj-lt"/>
              <a:buAutoNum type="arabicPeriod"/>
            </a:pPr>
            <a:r>
              <a:rPr lang="en-GB" sz="3900" dirty="0">
                <a:solidFill>
                  <a:schemeClr val="bg1"/>
                </a:solidFill>
              </a:rPr>
              <a:t>The rod of chastisement – </a:t>
            </a:r>
            <a:r>
              <a:rPr lang="en-GB" sz="3900" dirty="0">
                <a:solidFill>
                  <a:srgbClr val="FFC000"/>
                </a:solidFill>
              </a:rPr>
              <a:t>Hebrews 12 : 3 - 11</a:t>
            </a:r>
          </a:p>
        </p:txBody>
      </p:sp>
      <p:sp>
        <p:nvSpPr>
          <p:cNvPr id="7" name="TextBox 6">
            <a:extLst>
              <a:ext uri="{FF2B5EF4-FFF2-40B4-BE49-F238E27FC236}">
                <a16:creationId xmlns:a16="http://schemas.microsoft.com/office/drawing/2014/main" id="{B4A6019B-6C89-4FE5-938B-4605A9C66EE9}"/>
              </a:ext>
            </a:extLst>
          </p:cNvPr>
          <p:cNvSpPr txBox="1"/>
          <p:nvPr/>
        </p:nvSpPr>
        <p:spPr>
          <a:xfrm>
            <a:off x="147515" y="4331864"/>
            <a:ext cx="11610380" cy="707886"/>
          </a:xfrm>
          <a:prstGeom prst="rect">
            <a:avLst/>
          </a:prstGeom>
          <a:noFill/>
        </p:spPr>
        <p:txBody>
          <a:bodyPr wrap="square" rtlCol="0">
            <a:spAutoFit/>
          </a:bodyPr>
          <a:lstStyle/>
          <a:p>
            <a:r>
              <a:rPr lang="en-GB" sz="4000" b="1" dirty="0">
                <a:solidFill>
                  <a:srgbClr val="FFC000"/>
                </a:solidFill>
              </a:rPr>
              <a:t>Two reasons why a converted believer can’t live in sin:</a:t>
            </a:r>
            <a:endParaRPr lang="en-US" sz="4000" b="1" dirty="0">
              <a:solidFill>
                <a:srgbClr val="FFC000"/>
              </a:solidFill>
            </a:endParaRPr>
          </a:p>
        </p:txBody>
      </p:sp>
    </p:spTree>
    <p:extLst>
      <p:ext uri="{BB962C8B-B14F-4D97-AF65-F5344CB8AC3E}">
        <p14:creationId xmlns:p14="http://schemas.microsoft.com/office/powerpoint/2010/main" val="2890988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F9A23F0-DB95-4770-873B-3E33FFB6B251}"/>
              </a:ext>
            </a:extLst>
          </p:cNvPr>
          <p:cNvSpPr txBox="1"/>
          <p:nvPr/>
        </p:nvSpPr>
        <p:spPr>
          <a:xfrm>
            <a:off x="64113" y="157031"/>
            <a:ext cx="11970867" cy="5401479"/>
          </a:xfrm>
          <a:prstGeom prst="rect">
            <a:avLst/>
          </a:prstGeom>
          <a:noFill/>
        </p:spPr>
        <p:txBody>
          <a:bodyPr wrap="square" rtlCol="0">
            <a:spAutoFit/>
          </a:bodyPr>
          <a:lstStyle/>
          <a:p>
            <a:pPr marL="742950" indent="-742950">
              <a:buFont typeface="Wingdings" panose="05000000000000000000" pitchFamily="2" charset="2"/>
              <a:buChar char="Ø"/>
            </a:pPr>
            <a:r>
              <a:rPr lang="en-GB" sz="3900" dirty="0">
                <a:solidFill>
                  <a:schemeClr val="bg1"/>
                </a:solidFill>
              </a:rPr>
              <a:t>The ministry of Jesus is in </a:t>
            </a:r>
            <a:r>
              <a:rPr lang="en-GB" sz="3900" dirty="0">
                <a:solidFill>
                  <a:srgbClr val="FFC000"/>
                </a:solidFill>
              </a:rPr>
              <a:t>Matthew 1 : 21, Titus 2 : 11 – 14</a:t>
            </a:r>
            <a:r>
              <a:rPr lang="en-GB" sz="3900" dirty="0">
                <a:solidFill>
                  <a:schemeClr val="bg1"/>
                </a:solidFill>
              </a:rPr>
              <a:t>.  If you are truly born again you cannot be enjoying sin.</a:t>
            </a:r>
          </a:p>
          <a:p>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Lying, fornicating, adultery, pride, anger, envying </a:t>
            </a:r>
            <a:r>
              <a:rPr lang="en-GB" sz="3900" dirty="0" err="1">
                <a:solidFill>
                  <a:schemeClr val="bg1"/>
                </a:solidFill>
              </a:rPr>
              <a:t>e.t.c</a:t>
            </a:r>
            <a:r>
              <a:rPr lang="en-GB" sz="3900" dirty="0">
                <a:solidFill>
                  <a:schemeClr val="bg1"/>
                </a:solidFill>
              </a:rPr>
              <a:t>.</a:t>
            </a:r>
          </a:p>
          <a:p>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The purpose of this message is  </a:t>
            </a:r>
            <a:r>
              <a:rPr lang="en-GB" sz="3900" dirty="0">
                <a:solidFill>
                  <a:srgbClr val="FFC000"/>
                </a:solidFill>
              </a:rPr>
              <a:t>2 Cor. 13 : 5</a:t>
            </a:r>
          </a:p>
          <a:p>
            <a:pPr marL="742950" indent="-742950">
              <a:buFont typeface="Wingdings" panose="05000000000000000000" pitchFamily="2" charset="2"/>
              <a:buChar char="Ø"/>
            </a:pPr>
            <a:endParaRPr lang="en-GB" sz="1100" dirty="0">
              <a:solidFill>
                <a:schemeClr val="bg1"/>
              </a:solidFill>
            </a:endParaRPr>
          </a:p>
          <a:p>
            <a:pPr marL="742950" indent="-742950">
              <a:buFont typeface="Wingdings" panose="05000000000000000000" pitchFamily="2" charset="2"/>
              <a:buChar char="Ø"/>
            </a:pPr>
            <a:r>
              <a:rPr lang="en-GB" sz="3900" dirty="0">
                <a:solidFill>
                  <a:schemeClr val="bg1"/>
                </a:solidFill>
              </a:rPr>
              <a:t>There is still mercy (</a:t>
            </a:r>
            <a:r>
              <a:rPr lang="en-GB" sz="3900" dirty="0">
                <a:solidFill>
                  <a:srgbClr val="FFC000"/>
                </a:solidFill>
              </a:rPr>
              <a:t>2 Cor. 6 : 1 – 2</a:t>
            </a:r>
            <a:r>
              <a:rPr lang="en-GB" sz="3900" dirty="0">
                <a:solidFill>
                  <a:schemeClr val="bg1"/>
                </a:solidFill>
              </a:rPr>
              <a:t>), let those who have not experienced true conversion go back to the cross and make sure they are truly converted.</a:t>
            </a:r>
          </a:p>
        </p:txBody>
      </p:sp>
    </p:spTree>
    <p:extLst>
      <p:ext uri="{BB962C8B-B14F-4D97-AF65-F5344CB8AC3E}">
        <p14:creationId xmlns:p14="http://schemas.microsoft.com/office/powerpoint/2010/main" val="157953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509</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Copperplate Gothic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6</cp:revision>
  <dcterms:created xsi:type="dcterms:W3CDTF">2025-04-26T22:44:26Z</dcterms:created>
  <dcterms:modified xsi:type="dcterms:W3CDTF">2025-04-27T07:12:48Z</dcterms:modified>
</cp:coreProperties>
</file>