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72" r:id="rId4"/>
    <p:sldId id="269" r:id="rId5"/>
    <p:sldId id="273" r:id="rId6"/>
    <p:sldId id="274" r:id="rId7"/>
    <p:sldId id="275" r:id="rId8"/>
    <p:sldId id="276" r:id="rId9"/>
    <p:sldId id="297" r:id="rId10"/>
    <p:sldId id="278" r:id="rId11"/>
    <p:sldId id="279" r:id="rId12"/>
    <p:sldId id="281" r:id="rId13"/>
    <p:sldId id="282" r:id="rId14"/>
    <p:sldId id="283" r:id="rId15"/>
    <p:sldId id="287" r:id="rId16"/>
    <p:sldId id="288" r:id="rId17"/>
    <p:sldId id="289" r:id="rId18"/>
    <p:sldId id="290" r:id="rId19"/>
    <p:sldId id="292" r:id="rId20"/>
    <p:sldId id="291" r:id="rId21"/>
    <p:sldId id="293" r:id="rId22"/>
    <p:sldId id="294" r:id="rId23"/>
    <p:sldId id="295" r:id="rId24"/>
    <p:sldId id="296" r:id="rId25"/>
    <p:sldId id="298" r:id="rId26"/>
    <p:sldId id="268" r:id="rId27"/>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53" autoAdjust="0"/>
    <p:restoredTop sz="94660"/>
  </p:normalViewPr>
  <p:slideViewPr>
    <p:cSldViewPr snapToGrid="0">
      <p:cViewPr varScale="1">
        <p:scale>
          <a:sx n="144" d="100"/>
          <a:sy n="144" d="100"/>
        </p:scale>
        <p:origin x="666"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0C71A-5301-4DB2-9707-3557E84218D1}"/>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FCAB2A2D-8AEB-419B-BA1D-C7419CF28208}"/>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6CA8793-3FEC-4D2A-9D60-9918EFFC334A}"/>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EDD7EDE5-0703-4F34-927B-1DF1AA66C5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D035CB-8EEF-4620-9716-42DC00CF90B9}"/>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3088152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0E89-C32F-4A0A-B1EA-59F2251B3B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19C847-B7A5-44F8-BC16-34467876E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5DCF42-0C7A-45AD-9884-5666869FE6AF}"/>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7B1CB87F-AC7D-4B39-B104-5D4FABC34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D58C95-BEF5-48FD-90CD-9643354E4C3F}"/>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2601922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438C1F-8E39-4B96-8EB3-7EFF78A831E3}"/>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1B0F4-6F3C-4E43-803B-0E9F7C4514DE}"/>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A3E307-C576-49E2-8CA0-EC12A487215E}"/>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5F399657-461C-47E6-B44E-D93288D85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3D36AE-BD08-42BD-BA7F-1F6B3E4750A8}"/>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3923921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E9612-F1D2-420D-B34A-7BCB4C145C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AEC159-C914-4532-8251-C569F96AE7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C1ED2C-5DCA-4E27-855B-246C57053406}"/>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7A8D55A8-F9D9-4A7D-85A5-B2AD4D0E7C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1C45A-446C-4867-8F16-69A41473F1F4}"/>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103578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8F1CD-7203-4678-AF47-F7F9859D098F}"/>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AC7045C-848E-4969-80CB-8D8744236EA2}"/>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22229C-F057-402F-87BA-91C8E24A0D4B}"/>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44908A98-0FF4-4DF2-83AD-01A749285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39120E-3416-40AB-8974-2C774CDB6711}"/>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1845941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8C759-8E8D-417E-89C4-AFB5BAF2AF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5F2278-82B4-4BD9-87DB-33AC48A4CE3E}"/>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37F3E8-636D-4B06-8E3F-DA64C17292AF}"/>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7E330B-C295-4DE5-9F0F-0518FC4F0D77}"/>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6" name="Footer Placeholder 5">
            <a:extLst>
              <a:ext uri="{FF2B5EF4-FFF2-40B4-BE49-F238E27FC236}">
                <a16:creationId xmlns:a16="http://schemas.microsoft.com/office/drawing/2014/main" id="{D1C503A4-1B1A-4A03-B920-401F1BAEBC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6E335C-018E-48BD-B1FE-225F6EC5BB6F}"/>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1492889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2F3D2-5427-45ED-BBCB-629D8AC8B696}"/>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61C5C-F17D-4EC8-9F8D-4695A7AD55FF}"/>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FF7F256-A484-402A-96D1-D3FA0151B6BE}"/>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C218F6-E982-4474-97E9-9E4E02978BF3}"/>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688993E-15A0-4A23-AC1D-CC19F1DC353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4D0DE-008D-4680-BFAC-22D6C3C155C5}"/>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8" name="Footer Placeholder 7">
            <a:extLst>
              <a:ext uri="{FF2B5EF4-FFF2-40B4-BE49-F238E27FC236}">
                <a16:creationId xmlns:a16="http://schemas.microsoft.com/office/drawing/2014/main" id="{069FFD45-FC1B-41A3-B4CF-D01D874225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D40D56-14A8-405B-A96C-E4541DE9D618}"/>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83542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6B82E-09BB-46DC-A969-6BE19D1564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3E185A-B63F-42F3-A43E-0B6A1ED7E329}"/>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4" name="Footer Placeholder 3">
            <a:extLst>
              <a:ext uri="{FF2B5EF4-FFF2-40B4-BE49-F238E27FC236}">
                <a16:creationId xmlns:a16="http://schemas.microsoft.com/office/drawing/2014/main" id="{4F954741-D0F1-4E3F-BEC3-B1C01C70B1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D605F5-74DF-4316-91EA-8DB6C09F6AB3}"/>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1801357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4465A6-7479-4F43-B505-E7D52FFB0686}"/>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3" name="Footer Placeholder 2">
            <a:extLst>
              <a:ext uri="{FF2B5EF4-FFF2-40B4-BE49-F238E27FC236}">
                <a16:creationId xmlns:a16="http://schemas.microsoft.com/office/drawing/2014/main" id="{6AFA689D-C959-4A11-B5FF-1CD10869E8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24257B-596E-4A2B-BEBA-DA535EAB261E}"/>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1390234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7FAF2-305F-486B-84E0-BFFC6E3BDC5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B2EA0CC-95EE-430D-934B-BDCE9D0C182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DFFF9D-9057-4291-8EA9-6312CDBBFC33}"/>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664A503A-2D53-440F-BBF6-46A04852D5A1}"/>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6" name="Footer Placeholder 5">
            <a:extLst>
              <a:ext uri="{FF2B5EF4-FFF2-40B4-BE49-F238E27FC236}">
                <a16:creationId xmlns:a16="http://schemas.microsoft.com/office/drawing/2014/main" id="{041FA50D-C459-4CA4-82E4-59A61C082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719796-04B2-432E-AEFB-6097C3465AEF}"/>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393546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77579-8973-4510-AF16-BA1D68AF33E3}"/>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8423879-0CD9-4B21-BB7D-42D2E74DA320}"/>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49B1E9C-C0DD-404D-9276-9C9143FC6DE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B003E224-F15C-4445-A363-38AF0C88DC88}"/>
              </a:ext>
            </a:extLst>
          </p:cNvPr>
          <p:cNvSpPr>
            <a:spLocks noGrp="1"/>
          </p:cNvSpPr>
          <p:nvPr>
            <p:ph type="dt" sz="half" idx="10"/>
          </p:nvPr>
        </p:nvSpPr>
        <p:spPr/>
        <p:txBody>
          <a:bodyPr/>
          <a:lstStyle/>
          <a:p>
            <a:fld id="{CD751B88-12E4-4E8C-8649-8FC0B8CF3B2B}" type="datetimeFigureOut">
              <a:rPr lang="en-US" smtClean="0"/>
              <a:pPr/>
              <a:t>3/23/2025</a:t>
            </a:fld>
            <a:endParaRPr lang="en-US"/>
          </a:p>
        </p:txBody>
      </p:sp>
      <p:sp>
        <p:nvSpPr>
          <p:cNvPr id="6" name="Footer Placeholder 5">
            <a:extLst>
              <a:ext uri="{FF2B5EF4-FFF2-40B4-BE49-F238E27FC236}">
                <a16:creationId xmlns:a16="http://schemas.microsoft.com/office/drawing/2014/main" id="{825420DE-F1FA-4769-B12A-264A38D75B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1FECC-9118-4333-9E85-BF70C061577C}"/>
              </a:ext>
            </a:extLst>
          </p:cNvPr>
          <p:cNvSpPr>
            <a:spLocks noGrp="1"/>
          </p:cNvSpPr>
          <p:nvPr>
            <p:ph type="sldNum" sz="quarter" idx="12"/>
          </p:nvPr>
        </p:nvSpPr>
        <p:spPr/>
        <p:txBody>
          <a:bodyPr/>
          <a:lstStyle/>
          <a:p>
            <a:fld id="{2050DBEB-DD35-4889-9D10-A8FA39745440}" type="slidenum">
              <a:rPr lang="en-US" smtClean="0"/>
              <a:pPr/>
              <a:t>‹#›</a:t>
            </a:fld>
            <a:endParaRPr lang="en-US"/>
          </a:p>
        </p:txBody>
      </p:sp>
    </p:spTree>
    <p:extLst>
      <p:ext uri="{BB962C8B-B14F-4D97-AF65-F5344CB8AC3E}">
        <p14:creationId xmlns:p14="http://schemas.microsoft.com/office/powerpoint/2010/main" val="426145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401B6A-61CD-40B1-8EFC-B0C558BCDF0F}"/>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C0AB52-86CC-42EA-9FC9-D1CA8F0CBA69}"/>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61B595-3B77-40FC-B50E-CD7E579AA022}"/>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pPr/>
              <a:t>3/23/2025</a:t>
            </a:fld>
            <a:endParaRPr lang="en-US"/>
          </a:p>
        </p:txBody>
      </p:sp>
      <p:sp>
        <p:nvSpPr>
          <p:cNvPr id="5" name="Footer Placeholder 4">
            <a:extLst>
              <a:ext uri="{FF2B5EF4-FFF2-40B4-BE49-F238E27FC236}">
                <a16:creationId xmlns:a16="http://schemas.microsoft.com/office/drawing/2014/main" id="{F6493A03-0E2B-4BA0-861A-58A19CDB5CC9}"/>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9AA9BA-53F4-4466-B24B-BB4FDA3CBDED}"/>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pPr/>
              <a:t>‹#›</a:t>
            </a:fld>
            <a:endParaRPr lang="en-US"/>
          </a:p>
        </p:txBody>
      </p:sp>
    </p:spTree>
    <p:extLst>
      <p:ext uri="{BB962C8B-B14F-4D97-AF65-F5344CB8AC3E}">
        <p14:creationId xmlns:p14="http://schemas.microsoft.com/office/powerpoint/2010/main" val="1975354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4CDF15-F379-42AC-BF57-D14E1874573E}"/>
              </a:ext>
            </a:extLst>
          </p:cNvPr>
          <p:cNvSpPr>
            <a:spLocks noGrp="1"/>
          </p:cNvSpPr>
          <p:nvPr>
            <p:ph type="subTitle" idx="1"/>
          </p:nvPr>
        </p:nvSpPr>
        <p:spPr>
          <a:xfrm>
            <a:off x="597529" y="1131998"/>
            <a:ext cx="7874704" cy="2872882"/>
          </a:xfrm>
        </p:spPr>
        <p:txBody>
          <a:bodyPr>
            <a:normAutofit fontScale="55000" lnSpcReduction="20000"/>
          </a:bodyPr>
          <a:lstStyle/>
          <a:p>
            <a:r>
              <a:rPr lang="en-GB" sz="7200" b="1" dirty="0">
                <a:solidFill>
                  <a:srgbClr val="FFC000"/>
                </a:solidFill>
                <a:effectLst>
                  <a:outerShdw blurRad="38100" dist="38100" dir="2700000" algn="tl">
                    <a:srgbClr val="000000">
                      <a:alpha val="43137"/>
                    </a:srgbClr>
                  </a:outerShdw>
                </a:effectLst>
              </a:rPr>
              <a:t>THE WORD TEST  </a:t>
            </a:r>
          </a:p>
          <a:p>
            <a:r>
              <a:rPr lang="en-GB" sz="7200" b="1" dirty="0">
                <a:solidFill>
                  <a:srgbClr val="FFC000"/>
                </a:solidFill>
                <a:effectLst>
                  <a:outerShdw blurRad="38100" dist="38100" dir="2700000" algn="tl">
                    <a:srgbClr val="000000">
                      <a:alpha val="43137"/>
                    </a:srgbClr>
                  </a:outerShdw>
                </a:effectLst>
              </a:rPr>
              <a:t>(Another Evidence of Holy Ghost) </a:t>
            </a:r>
          </a:p>
          <a:p>
            <a:endParaRPr lang="en-GB" sz="7200" b="1" dirty="0">
              <a:solidFill>
                <a:srgbClr val="FFC000"/>
              </a:solidFill>
              <a:effectLst>
                <a:outerShdw blurRad="38100" dist="38100" dir="2700000" algn="tl">
                  <a:srgbClr val="000000">
                    <a:alpha val="43137"/>
                  </a:srgbClr>
                </a:outerShdw>
              </a:effectLst>
            </a:endParaRPr>
          </a:p>
          <a:p>
            <a:r>
              <a:rPr lang="en-GB" sz="7200" b="1" dirty="0">
                <a:solidFill>
                  <a:srgbClr val="FFC000"/>
                </a:solidFill>
                <a:effectLst>
                  <a:outerShdw blurRad="38100" dist="38100" dir="2700000" algn="tl">
                    <a:srgbClr val="000000">
                      <a:alpha val="43137"/>
                    </a:srgbClr>
                  </a:outerShdw>
                </a:effectLst>
              </a:rPr>
              <a:t>Text: </a:t>
            </a:r>
            <a:r>
              <a:rPr lang="en-GB" sz="7200" b="1" dirty="0">
                <a:solidFill>
                  <a:schemeClr val="bg1"/>
                </a:solidFill>
                <a:effectLst>
                  <a:outerShdw blurRad="38100" dist="38100" dir="2700000" algn="tl">
                    <a:srgbClr val="000000">
                      <a:alpha val="43137"/>
                    </a:srgbClr>
                  </a:outerShdw>
                </a:effectLst>
              </a:rPr>
              <a:t>John 1:1-14, 2 Timothy 3:16. 2 Peter 1:20-21.</a:t>
            </a:r>
            <a:endParaRPr lang="en-US"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49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02C62-EDA9-5579-AB7D-07CE737B74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CD1F04-963B-9E95-69B6-E036A1BB121B}"/>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PONTS TO CONSIDER</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7F108298-2BD7-9B5D-3D5C-6B1792A593F2}"/>
              </a:ext>
            </a:extLst>
          </p:cNvPr>
          <p:cNvSpPr>
            <a:spLocks noGrp="1"/>
          </p:cNvSpPr>
          <p:nvPr>
            <p:ph idx="1"/>
          </p:nvPr>
        </p:nvSpPr>
        <p:spPr>
          <a:xfrm>
            <a:off x="285750" y="808807"/>
            <a:ext cx="8493920" cy="2567781"/>
          </a:xfrm>
        </p:spPr>
        <p:txBody>
          <a:bodyPr>
            <a:noAutofit/>
          </a:bodyPr>
          <a:lstStyle/>
          <a:p>
            <a:pPr marL="0" algn="just">
              <a:spcBef>
                <a:spcPts val="0"/>
              </a:spcBef>
              <a:buNone/>
            </a:pPr>
            <a:r>
              <a:rPr lang="en-GB" sz="4000" b="1" dirty="0">
                <a:solidFill>
                  <a:schemeClr val="bg1"/>
                </a:solidFill>
                <a:effectLst>
                  <a:outerShdw blurRad="38100" dist="38100" dir="2700000" algn="tl">
                    <a:srgbClr val="000000">
                      <a:alpha val="43137"/>
                    </a:srgbClr>
                  </a:outerShdw>
                </a:effectLst>
              </a:rPr>
              <a:t>2. The meaning of "test" 2 Corinthians 13:5, Proverbs 17: 3. This word test has different definitions depending the perspective you are viewing it. But for the sake of our teaching, the word test means the ability to accept, to appreciate, to acknowledge,…</a:t>
            </a:r>
            <a:endParaRPr lang="en-GB" sz="4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36828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5F35C-D5AA-0C30-B5D8-C4AB5B742D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0E151-E562-4DF7-BE0D-2B285A21D686}"/>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PONTS TO CONSIDER</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ED7225FD-048D-7B7C-630F-1C736C87DB37}"/>
              </a:ext>
            </a:extLst>
          </p:cNvPr>
          <p:cNvSpPr>
            <a:spLocks noGrp="1"/>
          </p:cNvSpPr>
          <p:nvPr>
            <p:ph idx="1"/>
          </p:nvPr>
        </p:nvSpPr>
        <p:spPr>
          <a:xfrm>
            <a:off x="285750" y="808807"/>
            <a:ext cx="8493920" cy="2567781"/>
          </a:xfrm>
        </p:spPr>
        <p:txBody>
          <a:bodyPr>
            <a:noAutofit/>
          </a:bodyPr>
          <a:lstStyle/>
          <a:p>
            <a:pPr marL="0" algn="just">
              <a:spcBef>
                <a:spcPts val="0"/>
              </a:spcBef>
              <a:buNone/>
            </a:pPr>
            <a:r>
              <a:rPr lang="en-GB" sz="4000" b="1" dirty="0">
                <a:solidFill>
                  <a:schemeClr val="bg1"/>
                </a:solidFill>
                <a:effectLst>
                  <a:outerShdw blurRad="38100" dist="38100" dir="2700000" algn="tl">
                    <a:srgbClr val="000000">
                      <a:alpha val="43137"/>
                    </a:srgbClr>
                  </a:outerShdw>
                </a:effectLst>
              </a:rPr>
              <a:t>…. to receive, to agree, to take in, to endorse etc the word of God when being taught, preached or received. Therefore, the word test simply means measuring beliefs, actions or teachings against Scripture. 2 Timothy 3:16-17, Acts 17:11.</a:t>
            </a:r>
            <a:endParaRPr lang="en-GB" sz="4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17149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31B0D-C573-F91A-543C-82FDA424B3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131693-1C9A-CE12-EBB2-92B044B374DB}"/>
              </a:ext>
            </a:extLst>
          </p:cNvPr>
          <p:cNvSpPr>
            <a:spLocks noGrp="1"/>
          </p:cNvSpPr>
          <p:nvPr>
            <p:ph idx="1"/>
          </p:nvPr>
        </p:nvSpPr>
        <p:spPr>
          <a:xfrm>
            <a:off x="325040" y="495102"/>
            <a:ext cx="8493920" cy="2567781"/>
          </a:xfrm>
        </p:spPr>
        <p:txBody>
          <a:bodyPr>
            <a:noAutofit/>
          </a:bodyPr>
          <a:lstStyle/>
          <a:p>
            <a:pPr marL="0" algn="just">
              <a:spcBef>
                <a:spcPts val="0"/>
              </a:spcBef>
              <a:buNone/>
            </a:pPr>
            <a:r>
              <a:rPr lang="en-GB" sz="4400" b="1" dirty="0">
                <a:solidFill>
                  <a:schemeClr val="bg1"/>
                </a:solidFill>
                <a:effectLst>
                  <a:outerShdw blurRad="38100" dist="38100" dir="2700000" algn="tl">
                    <a:srgbClr val="000000">
                      <a:alpha val="43137"/>
                    </a:srgbClr>
                  </a:outerShdw>
                </a:effectLst>
              </a:rPr>
              <a:t>3. </a:t>
            </a:r>
            <a:r>
              <a:rPr lang="en-GB" sz="4400" b="1" dirty="0">
                <a:solidFill>
                  <a:srgbClr val="FFC000"/>
                </a:solidFill>
                <a:effectLst>
                  <a:outerShdw blurRad="38100" dist="38100" dir="2700000" algn="tl">
                    <a:srgbClr val="000000">
                      <a:alpha val="43137"/>
                    </a:srgbClr>
                  </a:outerShdw>
                </a:effectLst>
              </a:rPr>
              <a:t>The prototype of word test</a:t>
            </a:r>
            <a:br>
              <a:rPr lang="en-GB" sz="4400" b="1" dirty="0">
                <a:solidFill>
                  <a:schemeClr val="bg1"/>
                </a:solidFill>
                <a:effectLst>
                  <a:outerShdw blurRad="38100" dist="38100" dir="2700000" algn="tl">
                    <a:srgbClr val="000000">
                      <a:alpha val="43137"/>
                    </a:srgbClr>
                  </a:outerShdw>
                </a:effectLst>
              </a:rPr>
            </a:br>
            <a:r>
              <a:rPr lang="en-GB" sz="4400" b="1" dirty="0">
                <a:solidFill>
                  <a:schemeClr val="bg1"/>
                </a:solidFill>
                <a:effectLst>
                  <a:outerShdw blurRad="38100" dist="38100" dir="2700000" algn="tl">
                    <a:srgbClr val="000000">
                      <a:alpha val="43137"/>
                    </a:srgbClr>
                  </a:outerShdw>
                </a:effectLst>
              </a:rPr>
              <a:t>a . </a:t>
            </a:r>
            <a:r>
              <a:rPr lang="en-GB" sz="4400" b="1" dirty="0">
                <a:solidFill>
                  <a:srgbClr val="FFC000"/>
                </a:solidFill>
                <a:effectLst>
                  <a:outerShdw blurRad="38100" dist="38100" dir="2700000" algn="tl">
                    <a:srgbClr val="000000">
                      <a:alpha val="43137"/>
                    </a:srgbClr>
                  </a:outerShdw>
                </a:effectLst>
              </a:rPr>
              <a:t>The Water baptism. </a:t>
            </a:r>
            <a:r>
              <a:rPr lang="en-GB" sz="4400" b="1" dirty="0">
                <a:solidFill>
                  <a:schemeClr val="bg1"/>
                </a:solidFill>
                <a:effectLst>
                  <a:outerShdw blurRad="38100" dist="38100" dir="2700000" algn="tl">
                    <a:srgbClr val="000000">
                      <a:alpha val="43137"/>
                    </a:srgbClr>
                  </a:outerShdw>
                </a:effectLst>
              </a:rPr>
              <a:t>Matthew 28:19, acts 2:38, acts 8:16. </a:t>
            </a:r>
            <a:br>
              <a:rPr lang="en-GB" sz="4400" b="1" dirty="0">
                <a:solidFill>
                  <a:schemeClr val="bg1"/>
                </a:solidFill>
                <a:effectLst>
                  <a:outerShdw blurRad="38100" dist="38100" dir="2700000" algn="tl">
                    <a:srgbClr val="000000">
                      <a:alpha val="43137"/>
                    </a:srgbClr>
                  </a:outerShdw>
                </a:effectLst>
              </a:rPr>
            </a:br>
            <a:br>
              <a:rPr lang="en-GB" sz="4400" b="1" dirty="0">
                <a:solidFill>
                  <a:schemeClr val="bg1"/>
                </a:solidFill>
                <a:effectLst>
                  <a:outerShdw blurRad="38100" dist="38100" dir="2700000" algn="tl">
                    <a:srgbClr val="000000">
                      <a:alpha val="43137"/>
                    </a:srgbClr>
                  </a:outerShdw>
                </a:effectLst>
              </a:rPr>
            </a:br>
            <a:r>
              <a:rPr lang="en-GB" sz="4400" b="1" dirty="0">
                <a:solidFill>
                  <a:schemeClr val="bg1"/>
                </a:solidFill>
                <a:effectLst>
                  <a:outerShdw blurRad="38100" dist="38100" dir="2700000" algn="tl">
                    <a:srgbClr val="000000">
                      <a:alpha val="43137"/>
                    </a:srgbClr>
                  </a:outerShdw>
                </a:effectLst>
              </a:rPr>
              <a:t>b. </a:t>
            </a:r>
            <a:r>
              <a:rPr lang="en-GB" sz="4400" b="1" dirty="0">
                <a:solidFill>
                  <a:srgbClr val="FFC000"/>
                </a:solidFill>
                <a:effectLst>
                  <a:outerShdw blurRad="38100" dist="38100" dir="2700000" algn="tl">
                    <a:srgbClr val="000000">
                      <a:alpha val="43137"/>
                    </a:srgbClr>
                  </a:outerShdw>
                </a:effectLst>
              </a:rPr>
              <a:t>The Apostolic office</a:t>
            </a:r>
            <a:r>
              <a:rPr lang="en-GB" sz="4400" b="1" dirty="0">
                <a:solidFill>
                  <a:schemeClr val="bg1"/>
                </a:solidFill>
                <a:effectLst>
                  <a:outerShdw blurRad="38100" dist="38100" dir="2700000" algn="tl">
                    <a:srgbClr val="000000">
                      <a:alpha val="43137"/>
                    </a:srgbClr>
                  </a:outerShdw>
                </a:effectLst>
              </a:rPr>
              <a:t>. Eph 4: 11-12, acts 1:21-22, 1 Cor. 9:1, Eph 2:20, Rev 21:14, Jude 1:3, </a:t>
            </a:r>
            <a:endParaRPr lang="en-GB" sz="4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89802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BB166-34CB-29FE-776C-A529B7AF7F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AFC289-6E58-C3D3-E3BB-4385129D3C02}"/>
              </a:ext>
            </a:extLst>
          </p:cNvPr>
          <p:cNvSpPr>
            <a:spLocks noGrp="1"/>
          </p:cNvSpPr>
          <p:nvPr>
            <p:ph idx="1"/>
          </p:nvPr>
        </p:nvSpPr>
        <p:spPr>
          <a:xfrm>
            <a:off x="325040" y="495102"/>
            <a:ext cx="8493920" cy="2567781"/>
          </a:xfrm>
        </p:spPr>
        <p:txBody>
          <a:bodyPr>
            <a:noAutofit/>
          </a:bodyPr>
          <a:lstStyle/>
          <a:p>
            <a:pPr marL="0" algn="just">
              <a:spcBef>
                <a:spcPts val="0"/>
              </a:spcBef>
              <a:buNone/>
            </a:pPr>
            <a:r>
              <a:rPr lang="en-GB" sz="4400" b="1" dirty="0">
                <a:solidFill>
                  <a:schemeClr val="bg1"/>
                </a:solidFill>
                <a:effectLst>
                  <a:outerShdw blurRad="38100" dist="38100" dir="2700000" algn="tl">
                    <a:srgbClr val="000000">
                      <a:alpha val="43137"/>
                    </a:srgbClr>
                  </a:outerShdw>
                </a:effectLst>
              </a:rPr>
              <a:t>C. </a:t>
            </a:r>
            <a:r>
              <a:rPr lang="en-GB" sz="4400" b="1" dirty="0">
                <a:solidFill>
                  <a:srgbClr val="FFC000"/>
                </a:solidFill>
                <a:effectLst>
                  <a:outerShdw blurRad="38100" dist="38100" dir="2700000" algn="tl">
                    <a:srgbClr val="000000">
                      <a:alpha val="43137"/>
                    </a:srgbClr>
                  </a:outerShdw>
                </a:effectLst>
              </a:rPr>
              <a:t>The Women pastors. </a:t>
            </a:r>
            <a:r>
              <a:rPr lang="en-GB" sz="4400" b="1" dirty="0">
                <a:solidFill>
                  <a:schemeClr val="bg1"/>
                </a:solidFill>
                <a:effectLst>
                  <a:outerShdw blurRad="38100" dist="38100" dir="2700000" algn="tl">
                    <a:srgbClr val="000000">
                      <a:alpha val="43137"/>
                    </a:srgbClr>
                  </a:outerShdw>
                </a:effectLst>
              </a:rPr>
              <a:t>1 Tim 2: 11-14, 1 Corinthians 14:34-38, Eph 4:11-16, Gen 3:28. </a:t>
            </a:r>
            <a:br>
              <a:rPr lang="en-GB" sz="4400" b="1" dirty="0">
                <a:solidFill>
                  <a:schemeClr val="bg1"/>
                </a:solidFill>
                <a:effectLst>
                  <a:outerShdw blurRad="38100" dist="38100" dir="2700000" algn="tl">
                    <a:srgbClr val="000000">
                      <a:alpha val="43137"/>
                    </a:srgbClr>
                  </a:outerShdw>
                </a:effectLst>
              </a:rPr>
            </a:br>
            <a:br>
              <a:rPr lang="en-GB" sz="4400" b="1" dirty="0">
                <a:solidFill>
                  <a:schemeClr val="bg1"/>
                </a:solidFill>
                <a:effectLst>
                  <a:outerShdw blurRad="38100" dist="38100" dir="2700000" algn="tl">
                    <a:srgbClr val="000000">
                      <a:alpha val="43137"/>
                    </a:srgbClr>
                  </a:outerShdw>
                </a:effectLst>
              </a:rPr>
            </a:br>
            <a:r>
              <a:rPr lang="en-GB" sz="4400" b="1" dirty="0">
                <a:solidFill>
                  <a:schemeClr val="bg1"/>
                </a:solidFill>
                <a:effectLst>
                  <a:outerShdw blurRad="38100" dist="38100" dir="2700000" algn="tl">
                    <a:srgbClr val="000000">
                      <a:alpha val="43137"/>
                    </a:srgbClr>
                  </a:outerShdw>
                </a:effectLst>
              </a:rPr>
              <a:t>D. The doctrine of Trinity John 10:30, john 14:9 - 10, John 1:14, Col. 1:16 – 17.</a:t>
            </a:r>
            <a:endParaRPr lang="en-GB" sz="4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4098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2CC37-5044-FB65-234A-55FEB00CCD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58022-BCD2-C7F9-8846-17EC071FE973}"/>
              </a:ext>
            </a:extLst>
          </p:cNvPr>
          <p:cNvSpPr>
            <a:spLocks noGrp="1"/>
          </p:cNvSpPr>
          <p:nvPr>
            <p:ph idx="1"/>
          </p:nvPr>
        </p:nvSpPr>
        <p:spPr>
          <a:xfrm>
            <a:off x="325040" y="495102"/>
            <a:ext cx="8493920" cy="2567781"/>
          </a:xfrm>
        </p:spPr>
        <p:txBody>
          <a:bodyPr>
            <a:noAutofit/>
          </a:bodyPr>
          <a:lstStyle/>
          <a:p>
            <a:pPr marL="0" algn="just">
              <a:spcBef>
                <a:spcPts val="0"/>
              </a:spcBef>
              <a:buNone/>
            </a:pPr>
            <a:r>
              <a:rPr lang="en-GB" sz="6000" b="1" dirty="0">
                <a:solidFill>
                  <a:schemeClr val="bg1"/>
                </a:solidFill>
                <a:effectLst>
                  <a:outerShdw blurRad="38100" dist="38100" dir="2700000" algn="tl">
                    <a:srgbClr val="000000">
                      <a:alpha val="43137"/>
                    </a:srgbClr>
                  </a:outerShdw>
                </a:effectLst>
              </a:rPr>
              <a:t>E. </a:t>
            </a:r>
            <a:r>
              <a:rPr lang="en-GB" sz="6000" b="1" dirty="0">
                <a:solidFill>
                  <a:srgbClr val="FFC000"/>
                </a:solidFill>
                <a:effectLst>
                  <a:outerShdw blurRad="38100" dist="38100" dir="2700000" algn="tl">
                    <a:srgbClr val="000000">
                      <a:alpha val="43137"/>
                    </a:srgbClr>
                  </a:outerShdw>
                </a:effectLst>
              </a:rPr>
              <a:t>The worship of dead saints. </a:t>
            </a:r>
            <a:r>
              <a:rPr lang="en-GB" sz="6000" b="1" dirty="0">
                <a:solidFill>
                  <a:schemeClr val="bg1"/>
                </a:solidFill>
                <a:effectLst>
                  <a:outerShdw blurRad="38100" dist="38100" dir="2700000" algn="tl">
                    <a:srgbClr val="000000">
                      <a:alpha val="43137"/>
                    </a:srgbClr>
                  </a:outerShdw>
                </a:effectLst>
              </a:rPr>
              <a:t>Psalm 115:4-5, Exodus 20: 3-5, Isaiah 8:19, Matthew 4:10, Hebrews 9:15, John 14: 6</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1107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4CAEF-579D-DAF4-4E0C-36B6F579D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75112-EA1C-2CCF-E964-1D7A9A419A41}"/>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7B854394-73CA-7A93-61C5-DB92A3DE48DC}"/>
              </a:ext>
            </a:extLst>
          </p:cNvPr>
          <p:cNvSpPr>
            <a:spLocks noGrp="1"/>
          </p:cNvSpPr>
          <p:nvPr>
            <p:ph idx="1"/>
          </p:nvPr>
        </p:nvSpPr>
        <p:spPr>
          <a:xfrm>
            <a:off x="235744" y="808807"/>
            <a:ext cx="8551070" cy="2567781"/>
          </a:xfrm>
        </p:spPr>
        <p:txBody>
          <a:bodyPr>
            <a:noAutofit/>
          </a:bodyPr>
          <a:lstStyle/>
          <a:p>
            <a:pPr marL="742950" indent="-914400" algn="just">
              <a:spcBef>
                <a:spcPts val="0"/>
              </a:spcBef>
              <a:buAutoNum type="arabicPeriod"/>
            </a:pPr>
            <a:r>
              <a:rPr lang="en-GB" sz="6000" b="1" dirty="0">
                <a:solidFill>
                  <a:schemeClr val="bg1"/>
                </a:solidFill>
                <a:effectLst>
                  <a:outerShdw blurRad="38100" dist="38100" dir="2700000" algn="tl">
                    <a:srgbClr val="000000">
                      <a:alpha val="43137"/>
                    </a:srgbClr>
                  </a:outerShdw>
                </a:effectLst>
              </a:rPr>
              <a:t>The word test proves who you are. James </a:t>
            </a:r>
            <a:r>
              <a:rPr lang="en-GB" sz="4800" b="1" dirty="0">
                <a:solidFill>
                  <a:schemeClr val="bg1"/>
                </a:solidFill>
                <a:effectLst>
                  <a:outerShdw blurRad="38100" dist="38100" dir="2700000" algn="tl">
                    <a:srgbClr val="000000">
                      <a:alpha val="43137"/>
                    </a:srgbClr>
                  </a:outerShdw>
                </a:effectLst>
              </a:rPr>
              <a:t>1:18.  </a:t>
            </a:r>
          </a:p>
        </p:txBody>
      </p:sp>
    </p:spTree>
    <p:extLst>
      <p:ext uri="{BB962C8B-B14F-4D97-AF65-F5344CB8AC3E}">
        <p14:creationId xmlns:p14="http://schemas.microsoft.com/office/powerpoint/2010/main" val="1785523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553BC-B476-3C17-2359-0553A9CBBD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EF7D1-B69B-4353-B64C-B59C83EBCCE2}"/>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A61708D1-747A-85CD-3E3C-0E635AFC1C5E}"/>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2. A believer overcomes The word test if the seed (word) of God is in him"  John 1:13.  1 Peter 1: 21.</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7787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B6B59-D345-B141-A755-6925E9FFF5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DD47C1-D416-CCC9-BE08-AA2C3FE9824C}"/>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CD5F6C1E-ED24-0CE2-BD5B-4E9295E1D094}"/>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3. The only difference between a believer and unbeliever is the word. Daniel 1: 8, Matthew 10:8</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94991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FAAA2-D29F-7373-C67C-8EF6B9C9E7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D9E3D8-8C77-8124-43D1-DC57E3DE7916}"/>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D292DB06-129B-0C79-72E1-CA324CC0AD27}"/>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4. WE PASSED THE WORD TEST WHEN WE ACCEPT THE TOTALITY OF THE WORD OF GOD. </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3912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06258-F1D6-62B4-6AEE-4EFBD0574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64527-514E-CBA4-422B-8A8A988D823A}"/>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1CCFB892-1B6A-C82D-49D5-AC4D51F15C5E}"/>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4. Matthew 16:13-18, Matthew 13:16-17, John 6:44</a:t>
            </a:r>
          </a:p>
          <a:p>
            <a:pPr marL="0" indent="0" algn="just">
              <a:spcBef>
                <a:spcPts val="0"/>
              </a:spcBef>
              <a:buNone/>
            </a:pP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5050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C6B77-31E9-4C57-88E5-9DED2BF6E3BD}"/>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PONTS TO CONSIDER</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87856C01-2754-4A3D-A743-C312B3F77666}"/>
              </a:ext>
            </a:extLst>
          </p:cNvPr>
          <p:cNvSpPr>
            <a:spLocks noGrp="1"/>
          </p:cNvSpPr>
          <p:nvPr>
            <p:ph idx="1"/>
          </p:nvPr>
        </p:nvSpPr>
        <p:spPr>
          <a:xfrm>
            <a:off x="285750" y="808807"/>
            <a:ext cx="8493920" cy="2567781"/>
          </a:xfrm>
        </p:spPr>
        <p:txBody>
          <a:bodyPr>
            <a:noAutofit/>
          </a:bodyPr>
          <a:lstStyle/>
          <a:p>
            <a:pPr marL="0" algn="just">
              <a:spcBef>
                <a:spcPts val="0"/>
              </a:spcBef>
              <a:buNone/>
            </a:pPr>
            <a:r>
              <a:rPr lang="en-GB" sz="4400" b="1" dirty="0">
                <a:solidFill>
                  <a:schemeClr val="bg1"/>
                </a:solidFill>
                <a:effectLst>
                  <a:outerShdw blurRad="38100" dist="38100" dir="2700000" algn="tl">
                    <a:srgbClr val="000000">
                      <a:alpha val="43137"/>
                    </a:srgbClr>
                  </a:outerShdw>
                </a:effectLst>
              </a:rPr>
              <a:t>1. The meaning of the word. In the new testament, Jesus Christ Himself is called the "word" ( Greek : Logos) John 1:1. The concept of Logos in john 1:1-14 is one of the most profound theological ideas in the Bible. </a:t>
            </a:r>
            <a:endParaRPr lang="en-GB" sz="4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92351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2BD7B-D6CC-5FAE-612F-BC3C28DA8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8629E5-D31E-341A-3E8F-FF30DEEE0413}"/>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8FCBB4C5-8CB3-A994-C09A-4FF7FD80E3FD}"/>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5. The best mirror is the Bible .</a:t>
            </a:r>
          </a:p>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"James 1:22-25, Hebrews 4:12, 2 Corinthians 3:18</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2255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24E04-AF74-2021-C0F8-A48216B6E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11B670-72C4-A71A-0B26-195EE29FAB0F}"/>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SERMON IMPORTANT NOTES </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17B2D5FE-2CCE-687E-B06E-6C975FC07320}"/>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6. We are the word made flesh today. </a:t>
            </a:r>
          </a:p>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2 Corinthians 3:2-3, Gal 2:20, 2 Corinthians 5:20.* </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32743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B2909-9586-C81D-F3D8-D2A94F51C3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A03F0-04C1-9AF5-6277-34F14775EB16}"/>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REASONS WHY PEOPLE FAILED WORD TEST</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EF1272E6-9350-8C85-1166-67A634D581DB}"/>
              </a:ext>
            </a:extLst>
          </p:cNvPr>
          <p:cNvSpPr>
            <a:spLocks noGrp="1"/>
          </p:cNvSpPr>
          <p:nvPr>
            <p:ph idx="1"/>
          </p:nvPr>
        </p:nvSpPr>
        <p:spPr>
          <a:xfrm>
            <a:off x="235744" y="808807"/>
            <a:ext cx="8551070" cy="2567781"/>
          </a:xfrm>
        </p:spPr>
        <p:txBody>
          <a:bodyPr>
            <a:noAutofit/>
          </a:bodyPr>
          <a:lstStyle/>
          <a:p>
            <a:pPr marL="1143000" indent="-1143000" algn="just">
              <a:spcBef>
                <a:spcPts val="0"/>
              </a:spcBef>
              <a:buAutoNum type="alphaLcPeriod"/>
            </a:pPr>
            <a:r>
              <a:rPr lang="en-GB" sz="6000" b="1" dirty="0">
                <a:solidFill>
                  <a:schemeClr val="bg1"/>
                </a:solidFill>
                <a:effectLst>
                  <a:outerShdw blurRad="38100" dist="38100" dir="2700000" algn="tl">
                    <a:srgbClr val="000000">
                      <a:alpha val="43137"/>
                    </a:srgbClr>
                  </a:outerShdw>
                </a:effectLst>
              </a:rPr>
              <a:t>Lack of readiness of mind acts 17:11</a:t>
            </a:r>
          </a:p>
          <a:p>
            <a:pPr marL="1143000" indent="-1143000" algn="just">
              <a:spcBef>
                <a:spcPts val="0"/>
              </a:spcBef>
              <a:buAutoNum type="alphaLcPeriod"/>
            </a:pPr>
            <a:r>
              <a:rPr lang="en-GB" sz="6000" b="1" dirty="0">
                <a:solidFill>
                  <a:schemeClr val="bg1"/>
                </a:solidFill>
                <a:effectLst>
                  <a:outerShdw blurRad="38100" dist="38100" dir="2700000" algn="tl">
                    <a:srgbClr val="000000">
                      <a:alpha val="43137"/>
                    </a:srgbClr>
                  </a:outerShdw>
                </a:effectLst>
              </a:rPr>
              <a:t>Lack of searching the scriptures daily. 2 Tim. 2:15, John 1: 6- 8 </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62231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C31F9-7961-A10D-F5EE-676418AD70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9C3EB-C2A8-353E-C864-5C725A513EB9}"/>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REASONS WHY PEOPLE FAILED WORD TEST</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FA913D8F-2790-AC73-2ED5-5F02BD35C198}"/>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c. The believe of worship of dogmas and creeds. </a:t>
            </a:r>
          </a:p>
          <a:p>
            <a:pPr marL="0" indent="0" algn="just">
              <a:spcBef>
                <a:spcPts val="0"/>
              </a:spcBef>
              <a:buNone/>
            </a:pPr>
            <a:endParaRPr lang="en-GB" sz="6000" b="1" dirty="0">
              <a:solidFill>
                <a:schemeClr val="bg1"/>
              </a:solidFill>
              <a:effectLst>
                <a:outerShdw blurRad="38100" dist="38100" dir="2700000" algn="tl">
                  <a:srgbClr val="000000">
                    <a:alpha val="43137"/>
                  </a:srgbClr>
                </a:outerShdw>
              </a:effectLst>
            </a:endParaRPr>
          </a:p>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d. The fear of what people will say. </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14523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145FF-7497-3F8D-8B77-2E006DE198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8DCAEE-2027-3F0E-B3C7-616C409DEFC1}"/>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 REASONS WHY PEOPLE FAILED WORD TEST</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E87BBD62-FD87-2366-D4D1-239D9DE946F2}"/>
              </a:ext>
            </a:extLst>
          </p:cNvPr>
          <p:cNvSpPr>
            <a:spLocks noGrp="1"/>
          </p:cNvSpPr>
          <p:nvPr>
            <p:ph idx="1"/>
          </p:nvPr>
        </p:nvSpPr>
        <p:spPr>
          <a:xfrm>
            <a:off x="235744" y="808807"/>
            <a:ext cx="8551070" cy="2567781"/>
          </a:xfrm>
        </p:spPr>
        <p:txBody>
          <a:bodyPr>
            <a:noAutofit/>
          </a:bodyPr>
          <a:lstStyle/>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e. Denominationalism system</a:t>
            </a:r>
          </a:p>
          <a:p>
            <a:pPr marL="0" indent="0" algn="just">
              <a:spcBef>
                <a:spcPts val="0"/>
              </a:spcBef>
              <a:buNone/>
            </a:pPr>
            <a:endParaRPr lang="en-GB" sz="6000" b="1" dirty="0">
              <a:solidFill>
                <a:schemeClr val="bg1"/>
              </a:solidFill>
              <a:effectLst>
                <a:outerShdw blurRad="38100" dist="38100" dir="2700000" algn="tl">
                  <a:srgbClr val="000000">
                    <a:alpha val="43137"/>
                  </a:srgbClr>
                </a:outerShdw>
              </a:effectLst>
            </a:endParaRPr>
          </a:p>
          <a:p>
            <a:pPr marL="0" indent="0" algn="just">
              <a:spcBef>
                <a:spcPts val="0"/>
              </a:spcBef>
              <a:buNone/>
            </a:pPr>
            <a:r>
              <a:rPr lang="en-GB" sz="6000" b="1" dirty="0">
                <a:solidFill>
                  <a:schemeClr val="bg1"/>
                </a:solidFill>
                <a:effectLst>
                  <a:outerShdw blurRad="38100" dist="38100" dir="2700000" algn="tl">
                    <a:srgbClr val="000000">
                      <a:alpha val="43137"/>
                    </a:srgbClr>
                  </a:outerShdw>
                </a:effectLst>
              </a:rPr>
              <a:t>f. Pride</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8948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53B81-0B74-BBD2-E1B9-C66593A6F7D5}"/>
            </a:ext>
          </a:extLst>
        </p:cNvPr>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56188559-0356-7376-887E-852832172AF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1032" y="-18435"/>
            <a:ext cx="5161935" cy="5161935"/>
          </a:xfrm>
        </p:spPr>
      </p:pic>
    </p:spTree>
    <p:extLst>
      <p:ext uri="{BB962C8B-B14F-4D97-AF65-F5344CB8AC3E}">
        <p14:creationId xmlns:p14="http://schemas.microsoft.com/office/powerpoint/2010/main" val="2918342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4CDF15-F379-42AC-BF57-D14E1874573E}"/>
              </a:ext>
            </a:extLst>
          </p:cNvPr>
          <p:cNvSpPr>
            <a:spLocks noGrp="1"/>
          </p:cNvSpPr>
          <p:nvPr>
            <p:ph type="subTitle" idx="1"/>
          </p:nvPr>
        </p:nvSpPr>
        <p:spPr>
          <a:xfrm>
            <a:off x="1069848" y="1231583"/>
            <a:ext cx="6976872" cy="2872882"/>
          </a:xfrm>
        </p:spPr>
        <p:txBody>
          <a:bodyPr>
            <a:normAutofit/>
          </a:bodyPr>
          <a:lstStyle/>
          <a:p>
            <a:r>
              <a:rPr lang="en-GB" sz="9500" b="1" dirty="0">
                <a:solidFill>
                  <a:srgbClr val="FFFF00"/>
                </a:solidFill>
                <a:effectLst>
                  <a:outerShdw blurRad="38100" dist="38100" dir="2700000" algn="tl">
                    <a:srgbClr val="000000">
                      <a:alpha val="43137"/>
                    </a:srgbClr>
                  </a:outerShdw>
                </a:effectLst>
              </a:rPr>
              <a:t>The End</a:t>
            </a:r>
            <a:endParaRPr 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49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AC60B-924F-1FE8-930E-CA3CB603C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E9DEF-8A36-4AAD-6885-50031EA36C91}"/>
              </a:ext>
            </a:extLst>
          </p:cNvPr>
          <p:cNvSpPr>
            <a:spLocks noGrp="1"/>
          </p:cNvSpPr>
          <p:nvPr>
            <p:ph type="title"/>
          </p:nvPr>
        </p:nvSpPr>
        <p:spPr>
          <a:xfrm>
            <a:off x="77494" y="166845"/>
            <a:ext cx="8632556" cy="549713"/>
          </a:xfrm>
        </p:spPr>
        <p:txBody>
          <a:bodyPr>
            <a:noAutofit/>
          </a:bodyPr>
          <a:lstStyle/>
          <a:p>
            <a:pPr algn="ctr"/>
            <a:r>
              <a:rPr lang="en-GB" sz="3200" b="1" dirty="0">
                <a:solidFill>
                  <a:srgbClr val="FFFF00"/>
                </a:solidFill>
                <a:effectLst>
                  <a:outerShdw blurRad="38100" dist="38100" dir="2700000" algn="tl">
                    <a:srgbClr val="000000">
                      <a:alpha val="43137"/>
                    </a:srgbClr>
                  </a:outerShdw>
                </a:effectLst>
                <a:latin typeface="+mn-lt"/>
              </a:rPr>
              <a:t>PONTS TO CONSIDER</a:t>
            </a:r>
            <a:endParaRPr lang="en-US" sz="3200" dirty="0">
              <a:solidFill>
                <a:srgbClr val="FFFF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EEEA40EB-3641-BDF2-FDBA-B17D1C043695}"/>
              </a:ext>
            </a:extLst>
          </p:cNvPr>
          <p:cNvSpPr>
            <a:spLocks noGrp="1"/>
          </p:cNvSpPr>
          <p:nvPr>
            <p:ph idx="1"/>
          </p:nvPr>
        </p:nvSpPr>
        <p:spPr>
          <a:xfrm>
            <a:off x="235744" y="808807"/>
            <a:ext cx="8551070" cy="2567781"/>
          </a:xfrm>
        </p:spPr>
        <p:txBody>
          <a:bodyPr>
            <a:noAutofit/>
          </a:bodyPr>
          <a:lstStyle/>
          <a:p>
            <a:pPr marL="0" algn="just">
              <a:spcBef>
                <a:spcPts val="0"/>
              </a:spcBef>
              <a:buNone/>
            </a:pPr>
            <a:r>
              <a:rPr lang="en-GB" sz="4800" b="1" dirty="0">
                <a:solidFill>
                  <a:schemeClr val="bg1"/>
                </a:solidFill>
                <a:effectLst>
                  <a:outerShdw blurRad="38100" dist="38100" dir="2700000" algn="tl">
                    <a:srgbClr val="000000">
                      <a:alpha val="43137"/>
                    </a:srgbClr>
                  </a:outerShdw>
                </a:effectLst>
              </a:rPr>
              <a:t>… It connects Jesus to God's divine wisdom, reason and creative power. Let us explore this further (john 1:1-14) this passage establishes several key truths about Jesus</a:t>
            </a:r>
            <a:endParaRPr lang="en-GB" sz="48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48070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856C01-2754-4A3D-A743-C312B3F77666}"/>
              </a:ext>
            </a:extLst>
          </p:cNvPr>
          <p:cNvSpPr>
            <a:spLocks noGrp="1"/>
          </p:cNvSpPr>
          <p:nvPr>
            <p:ph idx="1"/>
          </p:nvPr>
        </p:nvSpPr>
        <p:spPr>
          <a:xfrm>
            <a:off x="271463" y="555323"/>
            <a:ext cx="8401050" cy="2567781"/>
          </a:xfrm>
        </p:spPr>
        <p:txBody>
          <a:bodyPr>
            <a:noAutofit/>
          </a:bodyPr>
          <a:lstStyle/>
          <a:p>
            <a:pPr marL="0" algn="just">
              <a:spcBef>
                <a:spcPts val="0"/>
              </a:spcBef>
              <a:buNone/>
            </a:pPr>
            <a:r>
              <a:rPr lang="en-GB" sz="6000" b="1" dirty="0">
                <a:solidFill>
                  <a:schemeClr val="bg1"/>
                </a:solidFill>
                <a:effectLst>
                  <a:outerShdw blurRad="38100" dist="38100" dir="2700000" algn="tl">
                    <a:srgbClr val="000000">
                      <a:alpha val="43137"/>
                    </a:srgbClr>
                  </a:outerShdw>
                </a:effectLst>
              </a:rPr>
              <a:t>a. </a:t>
            </a:r>
            <a:r>
              <a:rPr lang="en-GB" sz="6000" b="1" dirty="0">
                <a:solidFill>
                  <a:srgbClr val="FFC000"/>
                </a:solidFill>
                <a:effectLst>
                  <a:outerShdw blurRad="38100" dist="38100" dir="2700000" algn="tl">
                    <a:srgbClr val="000000">
                      <a:alpha val="43137"/>
                    </a:srgbClr>
                  </a:outerShdw>
                </a:effectLst>
              </a:rPr>
              <a:t>Pre-existence.... </a:t>
            </a:r>
            <a:r>
              <a:rPr lang="en-GB" sz="6000" b="1" dirty="0">
                <a:solidFill>
                  <a:schemeClr val="bg1"/>
                </a:solidFill>
                <a:effectLst>
                  <a:outerShdw blurRad="38100" dist="38100" dir="2700000" algn="tl">
                    <a:srgbClr val="000000">
                      <a:alpha val="43137"/>
                    </a:srgbClr>
                  </a:outerShdw>
                </a:effectLst>
              </a:rPr>
              <a:t>Jesus (the logos ) existed before creation . John 1:1-3, colo1: 15-19, Hebrews 1:2-3, john 17:5</a:t>
            </a:r>
            <a:endParaRPr lang="en-GB" sz="6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9235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E46F2-1153-A4C3-0E3B-4FFF57092D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34F0EC-C70F-8602-FF6F-14A42DAE850D}"/>
              </a:ext>
            </a:extLst>
          </p:cNvPr>
          <p:cNvSpPr>
            <a:spLocks noGrp="1"/>
          </p:cNvSpPr>
          <p:nvPr>
            <p:ph idx="1"/>
          </p:nvPr>
        </p:nvSpPr>
        <p:spPr>
          <a:xfrm>
            <a:off x="271463" y="555323"/>
            <a:ext cx="8401050" cy="2567781"/>
          </a:xfrm>
        </p:spPr>
        <p:txBody>
          <a:bodyPr>
            <a:noAutofit/>
          </a:bodyPr>
          <a:lstStyle/>
          <a:p>
            <a:pPr marL="0" algn="just">
              <a:spcBef>
                <a:spcPts val="0"/>
              </a:spcBef>
              <a:buNone/>
            </a:pPr>
            <a:r>
              <a:rPr lang="en-GB" sz="6600" b="1" dirty="0">
                <a:solidFill>
                  <a:schemeClr val="bg1"/>
                </a:solidFill>
                <a:effectLst>
                  <a:outerShdw blurRad="38100" dist="38100" dir="2700000" algn="tl">
                    <a:srgbClr val="000000">
                      <a:alpha val="43137"/>
                    </a:srgbClr>
                  </a:outerShdw>
                </a:effectLst>
              </a:rPr>
              <a:t>b. </a:t>
            </a:r>
            <a:r>
              <a:rPr lang="en-GB" sz="6600" b="1" dirty="0">
                <a:solidFill>
                  <a:srgbClr val="FFC000"/>
                </a:solidFill>
                <a:effectLst>
                  <a:outerShdw blurRad="38100" dist="38100" dir="2700000" algn="tl">
                    <a:srgbClr val="000000">
                      <a:alpha val="43137"/>
                    </a:srgbClr>
                  </a:outerShdw>
                </a:effectLst>
              </a:rPr>
              <a:t>Distinct yet one with God </a:t>
            </a:r>
            <a:r>
              <a:rPr lang="en-GB" sz="6600" b="1" dirty="0">
                <a:solidFill>
                  <a:schemeClr val="bg1"/>
                </a:solidFill>
                <a:effectLst>
                  <a:outerShdw blurRad="38100" dist="38100" dir="2700000" algn="tl">
                    <a:srgbClr val="000000">
                      <a:alpha val="43137"/>
                    </a:srgbClr>
                  </a:outerShdw>
                </a:effectLst>
              </a:rPr>
              <a:t>- the Logos was with God and was God. John 1:1-3, colo1:15-19</a:t>
            </a:r>
            <a:endParaRPr lang="en-GB" sz="66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0970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538BF-747D-9A8C-A7E1-B34365B919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74564-972A-6DA6-BCF3-2D1EF4B36E32}"/>
              </a:ext>
            </a:extLst>
          </p:cNvPr>
          <p:cNvSpPr>
            <a:spLocks noGrp="1"/>
          </p:cNvSpPr>
          <p:nvPr>
            <p:ph idx="1"/>
          </p:nvPr>
        </p:nvSpPr>
        <p:spPr>
          <a:xfrm>
            <a:off x="271463" y="555323"/>
            <a:ext cx="8401050" cy="2567781"/>
          </a:xfrm>
        </p:spPr>
        <p:txBody>
          <a:bodyPr>
            <a:noAutofit/>
          </a:bodyPr>
          <a:lstStyle/>
          <a:p>
            <a:pPr marL="0" algn="just">
              <a:spcBef>
                <a:spcPts val="0"/>
              </a:spcBef>
              <a:buNone/>
            </a:pPr>
            <a:r>
              <a:rPr lang="en-GB" sz="6600" b="1" dirty="0">
                <a:solidFill>
                  <a:schemeClr val="bg1"/>
                </a:solidFill>
                <a:effectLst>
                  <a:outerShdw blurRad="38100" dist="38100" dir="2700000" algn="tl">
                    <a:srgbClr val="000000">
                      <a:alpha val="43137"/>
                    </a:srgbClr>
                  </a:outerShdw>
                </a:effectLst>
              </a:rPr>
              <a:t>c. </a:t>
            </a:r>
            <a:r>
              <a:rPr lang="en-GB" sz="6600" b="1" dirty="0">
                <a:solidFill>
                  <a:srgbClr val="FFC000"/>
                </a:solidFill>
                <a:effectLst>
                  <a:outerShdw blurRad="38100" dist="38100" dir="2700000" algn="tl">
                    <a:srgbClr val="000000">
                      <a:alpha val="43137"/>
                    </a:srgbClr>
                  </a:outerShdw>
                </a:effectLst>
              </a:rPr>
              <a:t>Creator</a:t>
            </a:r>
            <a:r>
              <a:rPr lang="en-GB" sz="6600" b="1" dirty="0">
                <a:solidFill>
                  <a:schemeClr val="bg1"/>
                </a:solidFill>
                <a:effectLst>
                  <a:outerShdw blurRad="38100" dist="38100" dir="2700000" algn="tl">
                    <a:srgbClr val="000000">
                      <a:alpha val="43137"/>
                    </a:srgbClr>
                  </a:outerShdw>
                </a:effectLst>
              </a:rPr>
              <a:t> - john 1:3 states that all things were made through Him.</a:t>
            </a:r>
            <a:endParaRPr lang="en-GB" sz="66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91706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518C6-48CA-2DD7-D8AB-04ED081654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11F8A1-CE43-7A0B-3A77-ABC6B87E8B6F}"/>
              </a:ext>
            </a:extLst>
          </p:cNvPr>
          <p:cNvSpPr>
            <a:spLocks noGrp="1"/>
          </p:cNvSpPr>
          <p:nvPr>
            <p:ph idx="1"/>
          </p:nvPr>
        </p:nvSpPr>
        <p:spPr>
          <a:xfrm>
            <a:off x="271463" y="426734"/>
            <a:ext cx="8401050" cy="2567781"/>
          </a:xfrm>
        </p:spPr>
        <p:txBody>
          <a:bodyPr>
            <a:noAutofit/>
          </a:bodyPr>
          <a:lstStyle/>
          <a:p>
            <a:pPr marL="0" algn="just">
              <a:spcBef>
                <a:spcPts val="0"/>
              </a:spcBef>
              <a:buNone/>
            </a:pPr>
            <a:r>
              <a:rPr lang="en-GB" sz="5400" b="1" dirty="0">
                <a:solidFill>
                  <a:schemeClr val="bg1"/>
                </a:solidFill>
                <a:effectLst>
                  <a:outerShdw blurRad="38100" dist="38100" dir="2700000" algn="tl">
                    <a:srgbClr val="000000">
                      <a:alpha val="43137"/>
                    </a:srgbClr>
                  </a:outerShdw>
                </a:effectLst>
              </a:rPr>
              <a:t>d. </a:t>
            </a:r>
            <a:r>
              <a:rPr lang="en-GB" sz="5400" b="1" dirty="0">
                <a:solidFill>
                  <a:srgbClr val="FFC000"/>
                </a:solidFill>
                <a:effectLst>
                  <a:outerShdw blurRad="38100" dist="38100" dir="2700000" algn="tl">
                    <a:srgbClr val="000000">
                      <a:alpha val="43137"/>
                    </a:srgbClr>
                  </a:outerShdw>
                </a:effectLst>
              </a:rPr>
              <a:t>Incarnation</a:t>
            </a:r>
            <a:r>
              <a:rPr lang="en-GB" sz="5400" b="1" dirty="0">
                <a:solidFill>
                  <a:schemeClr val="bg1"/>
                </a:solidFill>
                <a:effectLst>
                  <a:outerShdw blurRad="38100" dist="38100" dir="2700000" algn="tl">
                    <a:srgbClr val="000000">
                      <a:alpha val="43137"/>
                    </a:srgbClr>
                  </a:outerShdw>
                </a:effectLst>
              </a:rPr>
              <a:t> - john 1:14, declares " the word became flesh and dwelt among us. This means God took on human form in Jesus Christ. 1 Timothy 3:16,</a:t>
            </a:r>
            <a:endParaRPr lang="en-GB" sz="5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3853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A132A-FC90-C4D8-F0F2-503DE8DD4D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388C3-AAA5-9EEA-7604-A9F286052DA5}"/>
              </a:ext>
            </a:extLst>
          </p:cNvPr>
          <p:cNvSpPr>
            <a:spLocks noGrp="1"/>
          </p:cNvSpPr>
          <p:nvPr>
            <p:ph idx="1"/>
          </p:nvPr>
        </p:nvSpPr>
        <p:spPr>
          <a:xfrm>
            <a:off x="271463" y="426734"/>
            <a:ext cx="8401050" cy="2567781"/>
          </a:xfrm>
        </p:spPr>
        <p:txBody>
          <a:bodyPr>
            <a:noAutofit/>
          </a:bodyPr>
          <a:lstStyle/>
          <a:p>
            <a:pPr marL="0" algn="just">
              <a:spcBef>
                <a:spcPts val="0"/>
              </a:spcBef>
              <a:buNone/>
            </a:pPr>
            <a:r>
              <a:rPr lang="en-GB" sz="5400" b="1" dirty="0">
                <a:solidFill>
                  <a:schemeClr val="bg1"/>
                </a:solidFill>
                <a:effectLst>
                  <a:outerShdw blurRad="38100" dist="38100" dir="2700000" algn="tl">
                    <a:srgbClr val="000000">
                      <a:alpha val="43137"/>
                    </a:srgbClr>
                  </a:outerShdw>
                </a:effectLst>
              </a:rPr>
              <a:t>Note this earthly illustration:</a:t>
            </a:r>
          </a:p>
          <a:p>
            <a:pPr marL="0" algn="just">
              <a:spcBef>
                <a:spcPts val="0"/>
              </a:spcBef>
              <a:buNone/>
            </a:pPr>
            <a:br>
              <a:rPr lang="en-GB" sz="5400" b="1" dirty="0">
                <a:solidFill>
                  <a:schemeClr val="bg1"/>
                </a:solidFill>
                <a:effectLst>
                  <a:outerShdw blurRad="38100" dist="38100" dir="2700000" algn="tl">
                    <a:srgbClr val="000000">
                      <a:alpha val="43137"/>
                    </a:srgbClr>
                  </a:outerShdw>
                </a:effectLst>
              </a:rPr>
            </a:br>
            <a:r>
              <a:rPr lang="en-GB" sz="5400" b="1" dirty="0">
                <a:solidFill>
                  <a:schemeClr val="bg1"/>
                </a:solidFill>
                <a:effectLst>
                  <a:outerShdw blurRad="38100" dist="38100" dir="2700000" algn="tl">
                    <a:srgbClr val="000000">
                      <a:alpha val="43137"/>
                    </a:srgbClr>
                  </a:outerShdw>
                </a:effectLst>
              </a:rPr>
              <a:t>parents ➡words ➡child ➡formation ➡ output.  </a:t>
            </a:r>
            <a:br>
              <a:rPr lang="en-GB" sz="5400" b="1" dirty="0">
                <a:solidFill>
                  <a:schemeClr val="bg1"/>
                </a:solidFill>
                <a:effectLst>
                  <a:outerShdw blurRad="38100" dist="38100" dir="2700000" algn="tl">
                    <a:srgbClr val="000000">
                      <a:alpha val="43137"/>
                    </a:srgbClr>
                  </a:outerShdw>
                </a:effectLst>
              </a:rPr>
            </a:br>
            <a:endParaRPr lang="en-GB" sz="5400" b="1" dirty="0">
              <a:solidFill>
                <a:schemeClr val="bg1"/>
              </a:solidFill>
              <a:effectLst>
                <a:outerShdw blurRad="38100" dist="38100" dir="2700000" algn="tl">
                  <a:srgbClr val="000000">
                    <a:alpha val="43137"/>
                  </a:srgbClr>
                </a:outerShdw>
              </a:effectLst>
            </a:endParaRPr>
          </a:p>
          <a:p>
            <a:pPr marL="0" algn="just">
              <a:spcBef>
                <a:spcPts val="0"/>
              </a:spcBef>
              <a:buNone/>
            </a:pPr>
            <a:r>
              <a:rPr lang="en-GB" sz="5400" b="1" dirty="0">
                <a:solidFill>
                  <a:schemeClr val="bg1"/>
                </a:solidFill>
                <a:effectLst>
                  <a:outerShdw blurRad="38100" dist="38100" dir="2700000" algn="tl">
                    <a:srgbClr val="000000">
                      <a:alpha val="43137"/>
                    </a:srgbClr>
                  </a:outerShdw>
                </a:effectLst>
              </a:rPr>
              <a:t>Deuteronomy 6:6-7</a:t>
            </a:r>
            <a:endParaRPr lang="en-GB" sz="5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97149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21929-9FFD-4E70-D3A6-7B85C4D202C6}"/>
            </a:ext>
          </a:extLst>
        </p:cNvPr>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BBFFC202-604E-FA34-447E-FE580148AD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1032" y="-18435"/>
            <a:ext cx="5161935" cy="5161935"/>
          </a:xfrm>
        </p:spPr>
      </p:pic>
    </p:spTree>
    <p:extLst>
      <p:ext uri="{BB962C8B-B14F-4D97-AF65-F5344CB8AC3E}">
        <p14:creationId xmlns:p14="http://schemas.microsoft.com/office/powerpoint/2010/main" val="992187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4804</TotalTime>
  <Words>692</Words>
  <Application>Microsoft Office PowerPoint</Application>
  <PresentationFormat>On-screen Show (16:9)</PresentationFormat>
  <Paragraphs>50</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PowerPoint Presentation</vt:lpstr>
      <vt:lpstr>PONTS TO CONSIDER</vt:lpstr>
      <vt:lpstr>PONTS TO CONSIDER</vt:lpstr>
      <vt:lpstr>PowerPoint Presentation</vt:lpstr>
      <vt:lpstr>PowerPoint Presentation</vt:lpstr>
      <vt:lpstr>PowerPoint Presentation</vt:lpstr>
      <vt:lpstr>PowerPoint Presentation</vt:lpstr>
      <vt:lpstr>PowerPoint Presentation</vt:lpstr>
      <vt:lpstr>PowerPoint Presentation</vt:lpstr>
      <vt:lpstr>PONTS TO CONSIDER</vt:lpstr>
      <vt:lpstr>PONTS TO CONSIDER</vt:lpstr>
      <vt:lpstr>PowerPoint Presentation</vt:lpstr>
      <vt:lpstr>PowerPoint Presentation</vt:lpstr>
      <vt:lpstr>PowerPoint Presentation</vt:lpstr>
      <vt:lpstr> SERMON IMPORTANT NOTES </vt:lpstr>
      <vt:lpstr> SERMON IMPORTANT NOTES </vt:lpstr>
      <vt:lpstr> SERMON IMPORTANT NOTES </vt:lpstr>
      <vt:lpstr> SERMON IMPORTANT NOTES </vt:lpstr>
      <vt:lpstr> SERMON IMPORTANT NOTES </vt:lpstr>
      <vt:lpstr> SERMON IMPORTANT NOTES </vt:lpstr>
      <vt:lpstr> SERMON IMPORTANT NOTES </vt:lpstr>
      <vt:lpstr> REASONS WHY PEOPLE FAILED WORD TEST</vt:lpstr>
      <vt:lpstr> REASONS WHY PEOPLE FAILED WORD TEST</vt:lpstr>
      <vt:lpstr> REASONS WHY PEOPLE FAILED WORD TEST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position of a believer</dc:title>
  <dc:creator>hp</dc:creator>
  <cp:lastModifiedBy>Bride Assembly</cp:lastModifiedBy>
  <cp:revision>99</cp:revision>
  <dcterms:created xsi:type="dcterms:W3CDTF">2024-03-18T14:40:29Z</dcterms:created>
  <dcterms:modified xsi:type="dcterms:W3CDTF">2025-03-23T07:54:58Z</dcterms:modified>
</cp:coreProperties>
</file>