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2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68" r:id="rId17"/>
  </p:sldIdLst>
  <p:sldSz cx="12192000" cy="6858000"/>
  <p:notesSz cx="6858000" cy="9144000"/>
  <p:defaultTextStyle>
    <a:defPPr>
      <a:defRPr lang="en-N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8" autoAdjust="0"/>
    <p:restoredTop sz="94660"/>
  </p:normalViewPr>
  <p:slideViewPr>
    <p:cSldViewPr snapToGrid="0">
      <p:cViewPr>
        <p:scale>
          <a:sx n="60" d="100"/>
          <a:sy n="60" d="100"/>
        </p:scale>
        <p:origin x="211" y="18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79074-BC10-56B9-3E40-1D2393A53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7A4A2-36F4-6F44-DC2C-DACFE0DB1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D5F7E-AC3D-7298-01DC-7A626F20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D4ECC-94A6-0D3F-754B-05EEBA1B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C0828-3B67-2E11-C546-9CB81A1F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5711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052C1-A09E-8C55-7435-7CD21DEA0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DE170-07C9-6B4B-98C6-7B7C2D7EC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9EF02-20B0-D186-D3D2-C34EF5A1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D30D1-1482-3142-391F-5DBFCAE34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46FB-5D02-A195-F65B-2E9F0189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61415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207ABC-A915-0EAF-5614-36935A032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257D7-62A8-9145-388D-352E38476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E8F41-6BB7-A661-4401-28421D3D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EE117-6108-926B-9014-189EC2F5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3313B-3F2B-EE32-F8DB-74D4BE92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07239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A432C-FD86-8693-698B-51849F08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9FEFE-89B7-D01F-E77A-8A7BB636A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A1F0B-8788-7DFF-FC08-40F22619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74565-3776-FEA2-6E04-04A3CD70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CF972-6484-CC1F-C0D0-34F69EBB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22040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3D1F-F59E-92C1-D40F-87E1D42F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3E586-3447-E45D-7CC1-654B9813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B3B2-FD78-1FEB-33A4-AD938445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8F849-57E5-11F1-0020-E569A10C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A8AF3-169D-0CC2-B89C-06EAA738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12416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C7B8-3E6E-137D-48C2-9DC4169F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03924-E543-4425-0D47-677D2A3A3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897A-51B0-6EDC-20F0-237033556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E98C7-6C03-D9BF-2E95-1F03C6735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1A692-2A01-6206-18C5-2725B924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018EA-90B2-C64E-E3F2-31F5C870C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9899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CCC9-E7E4-FDFF-1F22-83DFDDF0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FE484-86E9-FF01-5DBC-597207DDC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1F99C-4BF8-CCF8-CE18-63F8A20B2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4390A-D328-3A90-824E-B523613EB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4DFC65-D9F5-501B-E1FC-2C751BE78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A67FE6-D93A-9C08-8A73-8CCBF56A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F170D0-B78C-58FB-414B-529C112C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40F33-A193-B1D6-65BD-FEF1EC96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63211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50EA7-A194-7534-BD19-3124FF6E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9BC05-0321-C562-112C-28B780F4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1286B-A36A-1292-5209-63D15231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17256-2F04-491A-4003-AC033825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4348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75220F-0118-389B-1153-E5CA8C20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F44A4-753A-D0E6-6C89-CFCE28B5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0ADF9-68F0-C283-2D37-AC1009F9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95764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BDAD-818C-0D79-F83A-3D8151ED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88238-2CBB-5CE5-E83B-0EBEF125B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02093-F339-59AA-97BF-DF5D6AE6E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E4E16-051B-39F2-68DD-656055D9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7C81A-3B04-9BAE-B9EE-7B89D314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65589-4C13-443D-F523-459E34B3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44264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3B67-8F3B-76F2-77A1-883B14C2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F70F4-1E37-79B3-8983-530CB58D9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2101F-0D40-DA05-3137-3B74BB37B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CED65-2943-76AD-5200-35B2B394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0A240-B6F8-5C8D-588D-BFB50A6F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F859E-8E56-8D06-A174-E6A96945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7049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83F29-A515-AD9A-0E09-D302D395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4BFC2-0872-ACA0-1FE1-5DA248CED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45187-3C86-6993-CEE4-503DB6BD4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E0DA6-1618-426B-89B7-1F7950AF724E}" type="datetimeFigureOut">
              <a:rPr lang="en-NG" smtClean="0"/>
              <a:t>29/03/2026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BA19-27E1-AFDE-0776-E6DE8BF38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A99DB-BF25-3A24-C51D-3CA3D2DD4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0C28-859F-45D0-A2A0-B4BB2A93A5E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77004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2D81B-3441-10FC-B40B-7388D6B4E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6F779A-2D72-8A5A-DE7C-07451BDF23E7}"/>
              </a:ext>
            </a:extLst>
          </p:cNvPr>
          <p:cNvSpPr txBox="1"/>
          <p:nvPr/>
        </p:nvSpPr>
        <p:spPr>
          <a:xfrm>
            <a:off x="289560" y="919577"/>
            <a:ext cx="11612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Copperplate Gothic Bold" panose="020E0705020206020404" pitchFamily="34" charset="0"/>
              </a:rPr>
              <a:t>TYPES AND SHADOWS OF THE </a:t>
            </a:r>
          </a:p>
          <a:p>
            <a:pPr algn="ctr"/>
            <a:r>
              <a:rPr lang="en-US" sz="6600" dirty="0">
                <a:solidFill>
                  <a:srgbClr val="FFC000"/>
                </a:solidFill>
                <a:latin typeface="Copperplate Gothic Bold" panose="020E0705020206020404" pitchFamily="34" charset="0"/>
              </a:rPr>
              <a:t>HOLYGHOST BAPTISM</a:t>
            </a:r>
            <a:endParaRPr lang="en-NG" sz="6600" dirty="0">
              <a:solidFill>
                <a:srgbClr val="FFC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67479-5ED8-01B3-4B4A-A1051CDAD5FF}"/>
              </a:ext>
            </a:extLst>
          </p:cNvPr>
          <p:cNvSpPr txBox="1"/>
          <p:nvPr/>
        </p:nvSpPr>
        <p:spPr>
          <a:xfrm>
            <a:off x="533319" y="4058898"/>
            <a:ext cx="1112536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  <a:p>
            <a:r>
              <a:rPr lang="en-US" sz="3800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2 Tim. 3: 15 – 17,  </a:t>
            </a:r>
            <a:r>
              <a:rPr lang="en-US" sz="38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Rom. 15 : 4, </a:t>
            </a:r>
            <a:r>
              <a:rPr lang="en-US" sz="3800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1 Cor. 10: 13</a:t>
            </a:r>
            <a:endParaRPr lang="en-NG" sz="3800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7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BEBF3-3BBB-77E8-275B-0AA3AFF0F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09C067-BE8D-F9DE-34E0-9EAC5FF442A5}"/>
              </a:ext>
            </a:extLst>
          </p:cNvPr>
          <p:cNvSpPr txBox="1"/>
          <p:nvPr/>
        </p:nvSpPr>
        <p:spPr>
          <a:xfrm>
            <a:off x="300990" y="-28636"/>
            <a:ext cx="1161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8"/>
            </a:pP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Shekinah Glory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916500-4016-7BD5-5B33-93315ACF2100}"/>
              </a:ext>
            </a:extLst>
          </p:cNvPr>
          <p:cNvSpPr txBox="1"/>
          <p:nvPr/>
        </p:nvSpPr>
        <p:spPr>
          <a:xfrm>
            <a:off x="278130" y="588405"/>
            <a:ext cx="1161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	Exodus 40 : 1 – 33, 33 - 38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EA6A9-BFD3-AF03-CB62-47EEBD479B65}"/>
              </a:ext>
            </a:extLst>
          </p:cNvPr>
          <p:cNvSpPr txBox="1"/>
          <p:nvPr/>
        </p:nvSpPr>
        <p:spPr>
          <a:xfrm>
            <a:off x="4364358" y="1202724"/>
            <a:ext cx="65112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	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bg1"/>
                </a:solidFill>
              </a:rPr>
              <a:t>After setting up the tabernacle, the glory descended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endParaRPr lang="en-US" sz="4000" dirty="0">
              <a:solidFill>
                <a:schemeClr val="bg1"/>
              </a:solidFill>
            </a:endParaRP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bg1"/>
                </a:solidFill>
              </a:rPr>
              <a:t>So also when the temple is arranged the glory descends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8EBCD-6F35-2406-D9C4-0E9250140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7" y="1317941"/>
            <a:ext cx="4197532" cy="53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65024-CDA3-C762-091D-FF62295CF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D3F246-216A-5458-8D72-91DF702640D0}"/>
              </a:ext>
            </a:extLst>
          </p:cNvPr>
          <p:cNvSpPr txBox="1"/>
          <p:nvPr/>
        </p:nvSpPr>
        <p:spPr>
          <a:xfrm>
            <a:off x="252864" y="221735"/>
            <a:ext cx="11612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9"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Fire on The Altar</a:t>
            </a:r>
          </a:p>
          <a:p>
            <a:pPr marL="742950" indent="-742950">
              <a:buFont typeface="+mj-lt"/>
              <a:buAutoNum type="arabicParenR" startAt="9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9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9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9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9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	</a:t>
            </a:r>
          </a:p>
          <a:p>
            <a:r>
              <a:rPr lang="en-US" sz="4000" dirty="0">
                <a:solidFill>
                  <a:schemeClr val="bg1"/>
                </a:solidFill>
              </a:rPr>
              <a:t>	Leviticus 6: 12-13, Lev. 9:23-24</a:t>
            </a:r>
          </a:p>
          <a:p>
            <a:r>
              <a:rPr lang="en-US" sz="4000" dirty="0">
                <a:solidFill>
                  <a:schemeClr val="bg1"/>
                </a:solidFill>
              </a:rPr>
              <a:t>	The ever-burning fire in  the life of a believer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BC34D-104A-686A-8A90-7F76A7653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8" y="925227"/>
            <a:ext cx="5791201" cy="421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87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B6F01-D622-449C-4E86-2C9358EED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EE195C-92AC-D591-B10F-EDA898D2235F}"/>
              </a:ext>
            </a:extLst>
          </p:cNvPr>
          <p:cNvSpPr txBox="1"/>
          <p:nvPr/>
        </p:nvSpPr>
        <p:spPr>
          <a:xfrm>
            <a:off x="252864" y="221735"/>
            <a:ext cx="1161288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10"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Healing of Leprosy </a:t>
            </a:r>
          </a:p>
          <a:p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10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10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10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10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	Leviticus 13, Leviticus 14</a:t>
            </a:r>
          </a:p>
          <a:p>
            <a:r>
              <a:rPr lang="en-US" sz="4000" dirty="0">
                <a:solidFill>
                  <a:schemeClr val="bg1"/>
                </a:solidFill>
              </a:rPr>
              <a:t>	Leprosy is sin, our nature is changed through the 	Holy Ghost baptism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5F0DC-BC47-E38C-12B5-36707B599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/>
          <a:stretch>
            <a:fillRect/>
          </a:stretch>
        </p:blipFill>
        <p:spPr>
          <a:xfrm>
            <a:off x="1219198" y="946486"/>
            <a:ext cx="5791201" cy="37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66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6F19F-B40F-279B-572A-074F35150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53D2E4-AFC3-B864-7F9F-FEFA67D8C190}"/>
              </a:ext>
            </a:extLst>
          </p:cNvPr>
          <p:cNvSpPr txBox="1"/>
          <p:nvPr/>
        </p:nvSpPr>
        <p:spPr>
          <a:xfrm>
            <a:off x="252864" y="221735"/>
            <a:ext cx="1161288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11"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Pillar of the Cloud and Fire</a:t>
            </a:r>
          </a:p>
          <a:p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10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10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10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pPr marL="742950" indent="-742950">
              <a:buFont typeface="+mj-lt"/>
              <a:buAutoNum type="arabicParenR" startAt="10"/>
            </a:pPr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endParaRPr lang="en-US" sz="4000" dirty="0">
              <a:solidFill>
                <a:schemeClr val="accent4"/>
              </a:solidFill>
              <a:latin typeface="Copperplate Gothic Bold" panose="020E0705020206020404" pitchFamily="34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	Numbers 9 : 15 - 23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3F07D-F9DA-9EBF-FF83-9674BF04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" b="1147"/>
          <a:stretch/>
        </p:blipFill>
        <p:spPr>
          <a:xfrm>
            <a:off x="1219198" y="946486"/>
            <a:ext cx="7475623" cy="48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0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7ADD6-BD6E-89E3-FBB1-4425E5ABB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8BDAC9-1174-3AF9-3A95-AAE522424D39}"/>
              </a:ext>
            </a:extLst>
          </p:cNvPr>
          <p:cNvSpPr txBox="1"/>
          <p:nvPr/>
        </p:nvSpPr>
        <p:spPr>
          <a:xfrm>
            <a:off x="252864" y="101415"/>
            <a:ext cx="1161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12"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Rest for the People of God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C499B3-C0FE-BE59-618A-B4C1DC3D94EC}"/>
              </a:ext>
            </a:extLst>
          </p:cNvPr>
          <p:cNvSpPr txBox="1"/>
          <p:nvPr/>
        </p:nvSpPr>
        <p:spPr>
          <a:xfrm>
            <a:off x="4520064" y="1294477"/>
            <a:ext cx="6986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Exodus 35 : 1 – 3</a:t>
            </a:r>
          </a:p>
          <a:p>
            <a:r>
              <a:rPr lang="en-US" sz="4000" dirty="0">
                <a:solidFill>
                  <a:schemeClr val="bg1"/>
                </a:solidFill>
              </a:rPr>
              <a:t>Leviticus 23 : 3</a:t>
            </a:r>
          </a:p>
          <a:p>
            <a:r>
              <a:rPr lang="en-US" sz="4000" dirty="0">
                <a:solidFill>
                  <a:schemeClr val="bg1"/>
                </a:solidFill>
              </a:rPr>
              <a:t>Hebrews 4 : 1 – 11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The baptism is the rest for God’s people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662AA-8F44-2C94-5366-C31894E7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872833"/>
            <a:ext cx="3818590" cy="57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23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1BA70-D159-D477-82C2-E0947C287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73CA5C-4495-405D-C77F-B9D42FF44051}"/>
              </a:ext>
            </a:extLst>
          </p:cNvPr>
          <p:cNvSpPr txBox="1"/>
          <p:nvPr/>
        </p:nvSpPr>
        <p:spPr>
          <a:xfrm>
            <a:off x="252864" y="101415"/>
            <a:ext cx="11612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13"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Fruit of the Promise Land 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87772-503B-D6DB-5433-46B3B0DE6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4" y="922422"/>
            <a:ext cx="5557186" cy="5557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DD8FD-C643-5DA9-7085-EC06BF1C48BE}"/>
              </a:ext>
            </a:extLst>
          </p:cNvPr>
          <p:cNvSpPr txBox="1"/>
          <p:nvPr/>
        </p:nvSpPr>
        <p:spPr>
          <a:xfrm>
            <a:off x="6188242" y="1045905"/>
            <a:ext cx="58712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Numbers 13 : 1 – 24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The baptism of the </a:t>
            </a:r>
          </a:p>
          <a:p>
            <a:r>
              <a:rPr lang="en-US" sz="4000" dirty="0">
                <a:solidFill>
                  <a:schemeClr val="bg1"/>
                </a:solidFill>
              </a:rPr>
              <a:t>Holy ghost is the earnest of </a:t>
            </a:r>
          </a:p>
          <a:p>
            <a:r>
              <a:rPr lang="en-US" sz="4000" dirty="0">
                <a:solidFill>
                  <a:schemeClr val="bg1"/>
                </a:solidFill>
              </a:rPr>
              <a:t>our 	inheritance 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Ephesians 1 : 13 - 14</a:t>
            </a:r>
          </a:p>
        </p:txBody>
      </p:sp>
    </p:spTree>
    <p:extLst>
      <p:ext uri="{BB962C8B-B14F-4D97-AF65-F5344CB8AC3E}">
        <p14:creationId xmlns:p14="http://schemas.microsoft.com/office/powerpoint/2010/main" val="268287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36348-73F9-E23A-F62B-066780A1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54661C-77C1-5F73-67FB-290F0699F14A}"/>
              </a:ext>
            </a:extLst>
          </p:cNvPr>
          <p:cNvSpPr txBox="1"/>
          <p:nvPr/>
        </p:nvSpPr>
        <p:spPr>
          <a:xfrm>
            <a:off x="300990" y="1264465"/>
            <a:ext cx="116128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 are more types and shadows of the Holy ghost baptism in other books of the bible, but these are given to let us have a picture of what the Holy ghost baptism is.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Our salvation is culminated in the baptism of the Holy ghost. Get it by all means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30AAD-7307-C3DC-1900-16D48FC0CC23}"/>
              </a:ext>
            </a:extLst>
          </p:cNvPr>
          <p:cNvSpPr txBox="1"/>
          <p:nvPr/>
        </p:nvSpPr>
        <p:spPr>
          <a:xfrm>
            <a:off x="289560" y="181640"/>
            <a:ext cx="11612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Copperplate Gothic Bold" panose="020E0705020206020404" pitchFamily="34" charset="0"/>
              </a:rPr>
              <a:t>conclusion</a:t>
            </a:r>
            <a:endParaRPr lang="en-NG" sz="6000" dirty="0">
              <a:solidFill>
                <a:srgbClr val="FFC000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5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5B0BD-77BD-3065-E732-FF1EF9550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31E3E3-4D65-2C96-9B18-E70056D048B9}"/>
              </a:ext>
            </a:extLst>
          </p:cNvPr>
          <p:cNvSpPr txBox="1"/>
          <p:nvPr/>
        </p:nvSpPr>
        <p:spPr>
          <a:xfrm>
            <a:off x="300990" y="109883"/>
            <a:ext cx="1131349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bg1"/>
                </a:solidFill>
              </a:rPr>
              <a:t>Salvation is achieved the moment one receives the Holy ghost baptism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bg1"/>
                </a:solidFill>
              </a:rPr>
              <a:t>1 Cor. 12:13 – The Baptism of the Holy ghost is what brings us into the Body of Christ. You are not yet in Christ until you receive the baptism of the Holy ghost.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bg1"/>
                </a:solidFill>
              </a:rPr>
              <a:t>Our aim in this study is to bring out certain types and shadows that reflects what the baptism of the Holy Ghost truly is. </a:t>
            </a:r>
            <a:endParaRPr lang="en-NG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1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9E06D-BCCC-1601-2D4B-9F2FAA344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97A2D8-3660-583C-F4E1-9FB6A3C63B82}"/>
              </a:ext>
            </a:extLst>
          </p:cNvPr>
          <p:cNvSpPr txBox="1"/>
          <p:nvPr/>
        </p:nvSpPr>
        <p:spPr>
          <a:xfrm>
            <a:off x="300990" y="629465"/>
            <a:ext cx="11612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en-US" sz="4000" dirty="0">
                <a:solidFill>
                  <a:schemeClr val="bg1"/>
                </a:solidFill>
              </a:rPr>
              <a:t> The Tree of life</a:t>
            </a:r>
          </a:p>
          <a:p>
            <a:r>
              <a:rPr lang="en-US" sz="4000" dirty="0">
                <a:solidFill>
                  <a:schemeClr val="bg1"/>
                </a:solidFill>
              </a:rPr>
              <a:t>	Gen. 2:9, Rev. 2:7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	Receiving or eating of the tree of life is 	receiving 	the baptism of the Holy Ghost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B4AF1-FFF7-1494-A404-B35717750954}"/>
              </a:ext>
            </a:extLst>
          </p:cNvPr>
          <p:cNvSpPr txBox="1"/>
          <p:nvPr/>
        </p:nvSpPr>
        <p:spPr>
          <a:xfrm>
            <a:off x="22860" y="3840"/>
            <a:ext cx="9959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opperplate Gothic Bold" panose="020E0705020206020404" pitchFamily="34" charset="0"/>
              </a:rPr>
              <a:t>TYPES AND SHADOWS</a:t>
            </a:r>
            <a:endParaRPr lang="en-NG" sz="4400" dirty="0">
              <a:solidFill>
                <a:srgbClr val="FFC0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1D0BC-C59E-3039-D602-116059FF3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875366"/>
            <a:ext cx="5626100" cy="37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7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5C9F8-C281-D7D1-8670-8305A25F6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074D6D-E3B2-2369-8A0C-104111803EEF}"/>
              </a:ext>
            </a:extLst>
          </p:cNvPr>
          <p:cNvSpPr txBox="1"/>
          <p:nvPr/>
        </p:nvSpPr>
        <p:spPr>
          <a:xfrm>
            <a:off x="289560" y="85629"/>
            <a:ext cx="116128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 startAt="2"/>
            </a:pP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Ark of Salvation </a:t>
            </a:r>
          </a:p>
          <a:p>
            <a:r>
              <a:rPr lang="en-US" sz="44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	</a:t>
            </a:r>
            <a:r>
              <a:rPr lang="en-US" sz="4400" dirty="0">
                <a:solidFill>
                  <a:schemeClr val="bg1"/>
                </a:solidFill>
              </a:rPr>
              <a:t>Gen. 6:5-8, 14-22, Gen. 7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	we enter into Christ our Ark through the 	baptism of the Holy ghost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38DC1-7959-642E-5B61-6E2682B96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71" y="1552906"/>
            <a:ext cx="6080596" cy="35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1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9D76B-0CB3-E8A7-9F71-652727F29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ABA409-1BF1-F652-4EA0-D89B540B0734}"/>
              </a:ext>
            </a:extLst>
          </p:cNvPr>
          <p:cNvSpPr txBox="1"/>
          <p:nvPr/>
        </p:nvSpPr>
        <p:spPr>
          <a:xfrm>
            <a:off x="300990" y="221735"/>
            <a:ext cx="11612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3"/>
            </a:pP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Seal of Circumcision </a:t>
            </a:r>
          </a:p>
          <a:p>
            <a:r>
              <a:rPr lang="en-US" sz="4400" dirty="0">
                <a:solidFill>
                  <a:schemeClr val="bg1"/>
                </a:solidFill>
              </a:rPr>
              <a:t>	Gen. 17:1-14, Col. 2:11, Rom. 2:28-29</a:t>
            </a:r>
          </a:p>
          <a:p>
            <a:r>
              <a:rPr lang="en-US" sz="4400" dirty="0">
                <a:solidFill>
                  <a:schemeClr val="bg1"/>
                </a:solidFill>
              </a:rPr>
              <a:t>	Circumcision was the token (sign) of the 	covenant between God and Abraham, that 	Abraham and his descendants belong to God. 	So also, is the baptism of the Holy Ghost.  </a:t>
            </a:r>
          </a:p>
        </p:txBody>
      </p:sp>
    </p:spTree>
    <p:extLst>
      <p:ext uri="{BB962C8B-B14F-4D97-AF65-F5344CB8AC3E}">
        <p14:creationId xmlns:p14="http://schemas.microsoft.com/office/powerpoint/2010/main" val="254608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D87E6-7C3D-1EFD-8C92-9BE9F34E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B30987-ACD5-F715-4561-F1699A760B8D}"/>
              </a:ext>
            </a:extLst>
          </p:cNvPr>
          <p:cNvSpPr txBox="1"/>
          <p:nvPr/>
        </p:nvSpPr>
        <p:spPr>
          <a:xfrm>
            <a:off x="300990" y="221735"/>
            <a:ext cx="116128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4"/>
            </a:pP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Change of Identity</a:t>
            </a:r>
          </a:p>
          <a:p>
            <a:pPr marL="742950" indent="-742950">
              <a:buFont typeface="+mj-lt"/>
              <a:buAutoNum type="arabicParenR" startAt="4"/>
            </a:pPr>
            <a:endParaRPr lang="en-US" sz="4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arenR" startAt="4"/>
            </a:pPr>
            <a:endParaRPr lang="en-US" sz="4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arenR" startAt="4"/>
            </a:pPr>
            <a:endParaRPr lang="en-US" sz="440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arenR" startAt="4"/>
            </a:pPr>
            <a:endParaRPr lang="en-US" sz="44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	Gen. 32 :22 - 29</a:t>
            </a:r>
          </a:p>
          <a:p>
            <a:r>
              <a:rPr lang="en-US" sz="4400" dirty="0">
                <a:solidFill>
                  <a:schemeClr val="bg1"/>
                </a:solidFill>
              </a:rPr>
              <a:t>	The experience of Jacob is what happens to 	anyone who receive the Holy ghost baptism. 	Acts 9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63412-198B-1B78-324A-EDF409C90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14" y="923926"/>
            <a:ext cx="56197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18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AC8EF-3C1C-B0C6-443C-8E607EFF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16D7D8-3B9C-7138-4E31-010CD42BC07F}"/>
              </a:ext>
            </a:extLst>
          </p:cNvPr>
          <p:cNvSpPr txBox="1"/>
          <p:nvPr/>
        </p:nvSpPr>
        <p:spPr>
          <a:xfrm>
            <a:off x="300990" y="285903"/>
            <a:ext cx="11612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5"/>
            </a:pP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Inheritance And Blessing of Isaac.</a:t>
            </a:r>
          </a:p>
          <a:p>
            <a:r>
              <a:rPr lang="en-US" sz="4400" dirty="0">
                <a:solidFill>
                  <a:schemeClr val="bg1"/>
                </a:solidFill>
              </a:rPr>
              <a:t>	Gen. 25 : 1 – 6, 1 Cor. 2 : 6 - 14</a:t>
            </a:r>
          </a:p>
          <a:p>
            <a:r>
              <a:rPr lang="en-US" sz="4400" dirty="0">
                <a:solidFill>
                  <a:schemeClr val="bg1"/>
                </a:solidFill>
              </a:rPr>
              <a:t>	When we receive the baptism of the Holy 	ghost, we have received the inheritance of 	Isaac.</a:t>
            </a:r>
          </a:p>
        </p:txBody>
      </p:sp>
    </p:spTree>
    <p:extLst>
      <p:ext uri="{BB962C8B-B14F-4D97-AF65-F5344CB8AC3E}">
        <p14:creationId xmlns:p14="http://schemas.microsoft.com/office/powerpoint/2010/main" val="369537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B1BB0-AFE8-D246-44B5-1479F339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D362EE-0349-4C0E-7E10-E7552D2C5A68}"/>
              </a:ext>
            </a:extLst>
          </p:cNvPr>
          <p:cNvSpPr txBox="1"/>
          <p:nvPr/>
        </p:nvSpPr>
        <p:spPr>
          <a:xfrm>
            <a:off x="252864" y="221735"/>
            <a:ext cx="11612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6"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Priestly Garment and Consecration</a:t>
            </a:r>
          </a:p>
          <a:p>
            <a:r>
              <a:rPr lang="en-US" sz="4000" dirty="0">
                <a:solidFill>
                  <a:schemeClr val="bg1"/>
                </a:solidFill>
              </a:rPr>
              <a:t>	Exodus 28 : 1 - 4</a:t>
            </a:r>
          </a:p>
          <a:p>
            <a:r>
              <a:rPr lang="en-US" sz="4000" dirty="0">
                <a:solidFill>
                  <a:schemeClr val="bg1"/>
                </a:solidFill>
              </a:rPr>
              <a:t>	Without this garment the priest </a:t>
            </a:r>
          </a:p>
          <a:p>
            <a:r>
              <a:rPr lang="en-US" sz="4000" dirty="0">
                <a:solidFill>
                  <a:schemeClr val="bg1"/>
                </a:solidFill>
              </a:rPr>
              <a:t>	can’t be consecrated unto God – </a:t>
            </a:r>
          </a:p>
          <a:p>
            <a:r>
              <a:rPr lang="en-US" sz="4000" dirty="0">
                <a:solidFill>
                  <a:schemeClr val="bg1"/>
                </a:solidFill>
              </a:rPr>
              <a:t>	Zech 3: 1 – 5, 1 Peter 2: 9, Rev. 1: 5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	We receive our garments to be </a:t>
            </a:r>
          </a:p>
          <a:p>
            <a:r>
              <a:rPr lang="en-US" sz="4000" dirty="0">
                <a:solidFill>
                  <a:schemeClr val="bg1"/>
                </a:solidFill>
              </a:rPr>
              <a:t>	consecrated 	unto the priesthood </a:t>
            </a:r>
          </a:p>
          <a:p>
            <a:r>
              <a:rPr lang="en-US" sz="4000" dirty="0">
                <a:solidFill>
                  <a:schemeClr val="bg1"/>
                </a:solidFill>
              </a:rPr>
              <a:t>	when we receive the 	Holy ghost </a:t>
            </a:r>
          </a:p>
          <a:p>
            <a:r>
              <a:rPr lang="en-US" sz="4000" dirty="0">
                <a:solidFill>
                  <a:schemeClr val="bg1"/>
                </a:solidFill>
              </a:rPr>
              <a:t>	baptism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5EED7-0331-52AE-0060-D97657815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70" y="811270"/>
            <a:ext cx="3620930" cy="520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667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9DA42-18A5-35DF-215A-410CB739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B71E0C-33AC-AA0C-3144-D3A0E73A5558}"/>
              </a:ext>
            </a:extLst>
          </p:cNvPr>
          <p:cNvSpPr txBox="1"/>
          <p:nvPr/>
        </p:nvSpPr>
        <p:spPr>
          <a:xfrm>
            <a:off x="156612" y="205693"/>
            <a:ext cx="116128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7"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accent4"/>
                </a:solidFill>
                <a:latin typeface="Copperplate Gothic Bold" panose="020E0705020206020404" pitchFamily="34" charset="0"/>
              </a:rPr>
              <a:t>The Oil for the Lamp</a:t>
            </a:r>
          </a:p>
          <a:p>
            <a:r>
              <a:rPr lang="en-US" sz="4000" dirty="0">
                <a:solidFill>
                  <a:schemeClr val="bg1"/>
                </a:solidFill>
              </a:rPr>
              <a:t>	Exodus 27 : 20 – 21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The Lamp is God’s word –</a:t>
            </a: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	 Psalm 119 : 11.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Without oil the lamp will not give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	 light.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Matthew 25 : 1 – 13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Without the </a:t>
            </a:r>
            <a:r>
              <a:rPr lang="en-US" sz="4000" dirty="0" err="1">
                <a:solidFill>
                  <a:schemeClr val="bg1"/>
                </a:solidFill>
              </a:rPr>
              <a:t>Holyghost</a:t>
            </a:r>
            <a:r>
              <a:rPr lang="en-US" sz="4000" dirty="0">
                <a:solidFill>
                  <a:schemeClr val="bg1"/>
                </a:solidFill>
              </a:rPr>
              <a:t> you won’t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	 know the truth or have revelation.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John 16 : 13, 1 John 2 : 25 - 27</a:t>
            </a:r>
          </a:p>
          <a:p>
            <a:r>
              <a:rPr lang="en-US" sz="40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20AF5-1315-6704-5EF3-D5DDABDA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-1044" r="7046" b="8942"/>
          <a:stretch>
            <a:fillRect/>
          </a:stretch>
        </p:blipFill>
        <p:spPr>
          <a:xfrm>
            <a:off x="8356540" y="618943"/>
            <a:ext cx="3791142" cy="55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22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659</Words>
  <Application>Microsoft Office PowerPoint</Application>
  <PresentationFormat>Widescreen</PresentationFormat>
  <Paragraphs>118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Copperplate Gothic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shoyoyedayo@gmail.com</dc:creator>
  <cp:lastModifiedBy>shoyoyedayo@gmail.com</cp:lastModifiedBy>
  <cp:revision>13</cp:revision>
  <dcterms:created xsi:type="dcterms:W3CDTF">2026-02-14T22:07:59Z</dcterms:created>
  <dcterms:modified xsi:type="dcterms:W3CDTF">2026-03-29T00:42:30Z</dcterms:modified>
</cp:coreProperties>
</file>