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0" r:id="rId3"/>
    <p:sldId id="311" r:id="rId4"/>
    <p:sldId id="312" r:id="rId5"/>
    <p:sldId id="313" r:id="rId6"/>
    <p:sldId id="319" r:id="rId7"/>
    <p:sldId id="314" r:id="rId8"/>
    <p:sldId id="315" r:id="rId9"/>
    <p:sldId id="316" r:id="rId10"/>
    <p:sldId id="317" r:id="rId11"/>
    <p:sldId id="318" r:id="rId12"/>
    <p:sldId id="320" r:id="rId13"/>
    <p:sldId id="32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92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1/24/2026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738567" y="1306724"/>
            <a:ext cx="10458688" cy="453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CALL AND THE CRY OF THE BRIDEGROOM</a:t>
            </a:r>
            <a:endParaRPr lang="en-US" sz="9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535196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357772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F373FD-67A5-E2AD-2166-3371CEA30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955637-30B3-FD23-9430-1E2E520BDFEC}"/>
              </a:ext>
            </a:extLst>
          </p:cNvPr>
          <p:cNvSpPr txBox="1"/>
          <p:nvPr/>
        </p:nvSpPr>
        <p:spPr>
          <a:xfrm>
            <a:off x="382562" y="230352"/>
            <a:ext cx="11596078" cy="593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400" b="1" dirty="0">
                <a:solidFill>
                  <a:srgbClr val="FFC000"/>
                </a:solidFill>
                <a:latin typeface="Rockwell" panose="02060603020205020403" pitchFamily="18" charset="0"/>
              </a:rPr>
              <a:t>4. THE PURPOSE OF HIS CRY 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6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200" b="1" dirty="0">
                <a:solidFill>
                  <a:schemeClr val="bg1"/>
                </a:solidFill>
              </a:rPr>
              <a:t>His cry is for the sleeping virgins to:</a:t>
            </a:r>
          </a:p>
          <a:p>
            <a:pPr algn="just">
              <a:spcAft>
                <a:spcPts val="600"/>
              </a:spcAft>
            </a:pPr>
            <a:r>
              <a:rPr lang="en-US" sz="4200" b="1" dirty="0" err="1">
                <a:solidFill>
                  <a:srgbClr val="FFC000"/>
                </a:solidFill>
              </a:rPr>
              <a:t>i</a:t>
            </a:r>
            <a:r>
              <a:rPr lang="en-US" sz="4200" b="1" dirty="0">
                <a:solidFill>
                  <a:srgbClr val="FFC000"/>
                </a:solidFill>
              </a:rPr>
              <a:t>)    </a:t>
            </a:r>
            <a:r>
              <a:rPr lang="en-US" sz="4200" b="1" dirty="0">
                <a:solidFill>
                  <a:schemeClr val="bg1"/>
                </a:solidFill>
              </a:rPr>
              <a:t>Wake up and behold the Bridegroom.</a:t>
            </a: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</a:rPr>
              <a:t>ii)   </a:t>
            </a:r>
            <a:r>
              <a:rPr lang="en-US" sz="4200" b="1" dirty="0">
                <a:solidFill>
                  <a:schemeClr val="bg1"/>
                </a:solidFill>
              </a:rPr>
              <a:t>Go out and meet the Bridegroom. </a:t>
            </a:r>
            <a:r>
              <a:rPr lang="en-US" sz="4200" b="1" i="1" dirty="0">
                <a:solidFill>
                  <a:schemeClr val="bg1"/>
                </a:solidFill>
              </a:rPr>
              <a:t>(Jn. 5:39-40)</a:t>
            </a: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</a:rPr>
              <a:t>iii)  </a:t>
            </a:r>
            <a:r>
              <a:rPr lang="en-US" sz="4200" b="1" dirty="0">
                <a:solidFill>
                  <a:schemeClr val="bg1"/>
                </a:solidFill>
              </a:rPr>
              <a:t>Separate the wise virgins from the foolish ones.</a:t>
            </a: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</a:rPr>
              <a:t>iv)  </a:t>
            </a:r>
            <a:r>
              <a:rPr lang="en-US" sz="4200" b="1" dirty="0">
                <a:solidFill>
                  <a:schemeClr val="bg1"/>
                </a:solidFill>
              </a:rPr>
              <a:t>Trim their lamps of revelation. </a:t>
            </a:r>
            <a:r>
              <a:rPr lang="en-US" sz="4200" b="1" i="1" dirty="0">
                <a:solidFill>
                  <a:schemeClr val="bg1"/>
                </a:solidFill>
              </a:rPr>
              <a:t>(1 John 2:27)</a:t>
            </a:r>
          </a:p>
          <a:p>
            <a:pPr algn="just"/>
            <a:r>
              <a:rPr lang="en-US" sz="4200" b="1" dirty="0">
                <a:solidFill>
                  <a:srgbClr val="FFC000"/>
                </a:solidFill>
              </a:rPr>
              <a:t>v)   </a:t>
            </a:r>
            <a:r>
              <a:rPr lang="en-US" sz="4200" b="1" dirty="0">
                <a:solidFill>
                  <a:schemeClr val="bg1"/>
                </a:solidFill>
              </a:rPr>
              <a:t>Make their calling and election sure. </a:t>
            </a:r>
          </a:p>
          <a:p>
            <a:pPr algn="just"/>
            <a:r>
              <a:rPr lang="en-US" sz="4200" b="1" i="1" dirty="0">
                <a:solidFill>
                  <a:schemeClr val="bg1"/>
                </a:solidFill>
              </a:rPr>
              <a:t>       (2 Pet. 1:10)</a:t>
            </a:r>
          </a:p>
        </p:txBody>
      </p:sp>
    </p:spTree>
    <p:extLst>
      <p:ext uri="{BB962C8B-B14F-4D97-AF65-F5344CB8AC3E}">
        <p14:creationId xmlns:p14="http://schemas.microsoft.com/office/powerpoint/2010/main" val="3872024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9ECFF8-3702-9FDD-E765-5E19937D3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A17A18-94A4-7C15-2389-CD8D0ED567AD}"/>
              </a:ext>
            </a:extLst>
          </p:cNvPr>
          <p:cNvSpPr txBox="1"/>
          <p:nvPr/>
        </p:nvSpPr>
        <p:spPr>
          <a:xfrm>
            <a:off x="382562" y="230352"/>
            <a:ext cx="11426876" cy="6614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200" b="1" dirty="0">
                <a:solidFill>
                  <a:srgbClr val="FFC000"/>
                </a:solidFill>
                <a:latin typeface="Rockwell" panose="02060603020205020403" pitchFamily="18" charset="0"/>
              </a:rPr>
              <a:t>5. THE DANGERS OF REJECTING HIS CALL AND IGNORING HIS CRY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500" b="1" dirty="0">
              <a:solidFill>
                <a:srgbClr val="FFC000"/>
              </a:solidFill>
              <a:latin typeface="Rockwell" panose="02060603020205020403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5000" b="1" dirty="0" err="1">
                <a:solidFill>
                  <a:srgbClr val="FFC000"/>
                </a:solidFill>
              </a:rPr>
              <a:t>i</a:t>
            </a:r>
            <a:r>
              <a:rPr lang="en-US" sz="5000" b="1" dirty="0">
                <a:solidFill>
                  <a:srgbClr val="FFC000"/>
                </a:solidFill>
              </a:rPr>
              <a:t>)   </a:t>
            </a:r>
            <a:r>
              <a:rPr lang="en-US" sz="5000" b="1" dirty="0">
                <a:solidFill>
                  <a:schemeClr val="bg1"/>
                </a:solidFill>
              </a:rPr>
              <a:t>For those who rejected His call, He sent them:</a:t>
            </a:r>
          </a:p>
          <a:p>
            <a:pPr algn="just">
              <a:spcAft>
                <a:spcPts val="600"/>
              </a:spcAft>
            </a:pPr>
            <a:r>
              <a:rPr lang="en-US" sz="5000" b="1" dirty="0">
                <a:solidFill>
                  <a:schemeClr val="bg1"/>
                </a:solidFill>
              </a:rPr>
              <a:t>      a) A strong delusion (2 Thess. 2:10-11)</a:t>
            </a:r>
          </a:p>
          <a:p>
            <a:pPr algn="just">
              <a:spcAft>
                <a:spcPts val="600"/>
              </a:spcAft>
            </a:pPr>
            <a:r>
              <a:rPr lang="en-US" sz="5000" b="1" dirty="0">
                <a:solidFill>
                  <a:schemeClr val="bg1"/>
                </a:solidFill>
              </a:rPr>
              <a:t>      b) Eternal damnation (2 Thess. 2:12)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4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322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D5CC9C-F592-81C5-6C4A-729F291AE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E7B1FD-33B0-26AE-C930-3A3970B2055B}"/>
              </a:ext>
            </a:extLst>
          </p:cNvPr>
          <p:cNvSpPr txBox="1"/>
          <p:nvPr/>
        </p:nvSpPr>
        <p:spPr>
          <a:xfrm>
            <a:off x="382562" y="870432"/>
            <a:ext cx="11426876" cy="4903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200" b="1" dirty="0">
                <a:solidFill>
                  <a:srgbClr val="FFC000"/>
                </a:solidFill>
              </a:rPr>
              <a:t>ii)  </a:t>
            </a:r>
            <a:r>
              <a:rPr lang="en-US" sz="5200" b="1" dirty="0">
                <a:solidFill>
                  <a:schemeClr val="bg1"/>
                </a:solidFill>
              </a:rPr>
              <a:t>And for those who ignored His cry: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40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200" b="1" dirty="0">
                <a:solidFill>
                  <a:schemeClr val="bg1"/>
                </a:solidFill>
              </a:rPr>
              <a:t>	a) He shut the door at them.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200" b="1" i="1" dirty="0">
                <a:solidFill>
                  <a:schemeClr val="bg1"/>
                </a:solidFill>
              </a:rPr>
              <a:t>           (Matt. 25:10:12) 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52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200" b="1" dirty="0">
                <a:solidFill>
                  <a:schemeClr val="bg1"/>
                </a:solidFill>
              </a:rPr>
              <a:t>	b) They all missed the marriage feast    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200" b="1" dirty="0">
                <a:solidFill>
                  <a:schemeClr val="bg1"/>
                </a:solidFill>
              </a:rPr>
              <a:t>		of the Bridegroom.</a:t>
            </a:r>
          </a:p>
        </p:txBody>
      </p:sp>
    </p:spTree>
    <p:extLst>
      <p:ext uri="{BB962C8B-B14F-4D97-AF65-F5344CB8AC3E}">
        <p14:creationId xmlns:p14="http://schemas.microsoft.com/office/powerpoint/2010/main" val="232601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192D5C-67AE-A1AB-530C-9B105DEEE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CCA80B-1C35-CF2F-9925-1014FEC62FEB}"/>
              </a:ext>
            </a:extLst>
          </p:cNvPr>
          <p:cNvSpPr txBox="1"/>
          <p:nvPr/>
        </p:nvSpPr>
        <p:spPr>
          <a:xfrm>
            <a:off x="382562" y="3263112"/>
            <a:ext cx="11426876" cy="748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US" sz="5200" b="1" dirty="0">
                <a:solidFill>
                  <a:srgbClr val="FFC000"/>
                </a:solidFill>
              </a:rPr>
              <a:t>SHALOM!!!</a:t>
            </a:r>
            <a:endParaRPr lang="en-US" sz="5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718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0B2E8-1649-1825-8CDC-DDCB9626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E513B7-36E3-EA6B-ABD0-137637052E4D}"/>
              </a:ext>
            </a:extLst>
          </p:cNvPr>
          <p:cNvSpPr txBox="1"/>
          <p:nvPr/>
        </p:nvSpPr>
        <p:spPr>
          <a:xfrm>
            <a:off x="382562" y="108432"/>
            <a:ext cx="11426876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6000" b="1" dirty="0">
                <a:solidFill>
                  <a:srgbClr val="FFC000"/>
                </a:solidFill>
                <a:latin typeface="Rockwell" panose="02060603020205020403" pitchFamily="18" charset="0"/>
              </a:rPr>
              <a:t>TEACHING OBJECTIVES</a:t>
            </a:r>
            <a:endParaRPr lang="en-US" sz="5400" b="1" dirty="0">
              <a:solidFill>
                <a:srgbClr val="FFC000"/>
              </a:solidFill>
              <a:latin typeface="Rockwell" panose="02060603020205020403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chemeClr val="bg1"/>
                </a:solidFill>
              </a:rPr>
              <a:t>This teaching is to bring the Bride of Christ into  remembrance of:</a:t>
            </a: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</a:rPr>
              <a:t>1) </a:t>
            </a:r>
            <a:r>
              <a:rPr lang="en-US" sz="4200" b="1" dirty="0">
                <a:solidFill>
                  <a:schemeClr val="bg1"/>
                </a:solidFill>
              </a:rPr>
              <a:t>The call of the bridegroom.</a:t>
            </a: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</a:rPr>
              <a:t>2) </a:t>
            </a:r>
            <a:r>
              <a:rPr lang="en-US" sz="4200" b="1" dirty="0">
                <a:solidFill>
                  <a:schemeClr val="bg1"/>
                </a:solidFill>
              </a:rPr>
              <a:t>The purpose of His call.</a:t>
            </a: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</a:rPr>
              <a:t>3) </a:t>
            </a:r>
            <a:r>
              <a:rPr lang="en-US" sz="4200" b="1" dirty="0">
                <a:solidFill>
                  <a:schemeClr val="bg1"/>
                </a:solidFill>
              </a:rPr>
              <a:t>The cry of the bridegroom.</a:t>
            </a: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</a:rPr>
              <a:t>4) </a:t>
            </a:r>
            <a:r>
              <a:rPr lang="en-US" sz="4200" b="1" dirty="0">
                <a:solidFill>
                  <a:schemeClr val="bg1"/>
                </a:solidFill>
              </a:rPr>
              <a:t>The purpose of His cry.</a:t>
            </a: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</a:rPr>
              <a:t>5) </a:t>
            </a:r>
            <a:r>
              <a:rPr lang="en-US" sz="4200" b="1" dirty="0">
                <a:solidFill>
                  <a:schemeClr val="bg1"/>
                </a:solidFill>
              </a:rPr>
              <a:t>The dangers of rejecting His call and ignoring His cry.</a:t>
            </a:r>
          </a:p>
        </p:txBody>
      </p:sp>
    </p:spTree>
    <p:extLst>
      <p:ext uri="{BB962C8B-B14F-4D97-AF65-F5344CB8AC3E}">
        <p14:creationId xmlns:p14="http://schemas.microsoft.com/office/powerpoint/2010/main" val="284021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7FD495-47C2-74F7-E33D-F7C419816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F633A8-64A3-B0C0-F163-252CDE2531F9}"/>
              </a:ext>
            </a:extLst>
          </p:cNvPr>
          <p:cNvSpPr txBox="1"/>
          <p:nvPr/>
        </p:nvSpPr>
        <p:spPr>
          <a:xfrm>
            <a:off x="382562" y="230352"/>
            <a:ext cx="11426876" cy="6115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rgbClr val="FFC000"/>
                </a:solidFill>
                <a:latin typeface="Rockwell" panose="02060603020205020403" pitchFamily="18" charset="0"/>
              </a:rPr>
              <a:t>1. THE CALL OF THE BRIDEGROOM</a:t>
            </a:r>
            <a:endParaRPr lang="en-US" sz="5000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200" b="1" i="1" u="sng" dirty="0">
                <a:solidFill>
                  <a:schemeClr val="bg1"/>
                </a:solidFill>
              </a:rPr>
              <a:t>Scriptures:</a:t>
            </a:r>
            <a:r>
              <a:rPr lang="en-US" sz="4200" b="1" dirty="0">
                <a:solidFill>
                  <a:schemeClr val="bg1"/>
                </a:solidFill>
              </a:rPr>
              <a:t> Matthew 11:28;  Revelation 3:20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000" b="1" dirty="0">
                <a:solidFill>
                  <a:schemeClr val="bg1"/>
                </a:solidFill>
              </a:rPr>
              <a:t>The call of the bridegroom is God's own loving invitation for humanity to come unto Him into a relationship, freedom, from sin, Satan, religion and find rest for their soul. 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000" b="1" dirty="0">
                <a:solidFill>
                  <a:schemeClr val="bg1"/>
                </a:solidFill>
              </a:rPr>
              <a:t>He calls using the five-fold ministers of Ephesians 4:10 – 12;  Hosea 12:13.</a:t>
            </a:r>
          </a:p>
        </p:txBody>
      </p:sp>
    </p:spTree>
    <p:extLst>
      <p:ext uri="{BB962C8B-B14F-4D97-AF65-F5344CB8AC3E}">
        <p14:creationId xmlns:p14="http://schemas.microsoft.com/office/powerpoint/2010/main" val="364452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9E1F90-5DF2-1F3A-7CB2-353FC3CB6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E675C5-BBCE-6D73-706A-C49ECEA70D15}"/>
              </a:ext>
            </a:extLst>
          </p:cNvPr>
          <p:cNvSpPr txBox="1"/>
          <p:nvPr/>
        </p:nvSpPr>
        <p:spPr>
          <a:xfrm>
            <a:off x="382562" y="230352"/>
            <a:ext cx="11426876" cy="6576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rgbClr val="FFC000"/>
                </a:solidFill>
                <a:latin typeface="Rockwell" panose="02060603020205020403" pitchFamily="18" charset="0"/>
              </a:rPr>
              <a:t>2. THE PURPOSE OF HIS CALL.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200" b="1" i="1" u="sng" dirty="0">
                <a:solidFill>
                  <a:schemeClr val="bg1"/>
                </a:solidFill>
              </a:rPr>
              <a:t>Scriptures:</a:t>
            </a:r>
            <a:r>
              <a:rPr lang="en-US" sz="4200" b="1" dirty="0">
                <a:solidFill>
                  <a:schemeClr val="bg1"/>
                </a:solidFill>
              </a:rPr>
              <a:t> Isaiah 45:19; Isaiah 43:7.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700" b="1" dirty="0" err="1">
                <a:solidFill>
                  <a:srgbClr val="FFC000"/>
                </a:solidFill>
              </a:rPr>
              <a:t>i</a:t>
            </a:r>
            <a:r>
              <a:rPr lang="en-US" sz="4700" b="1" dirty="0">
                <a:solidFill>
                  <a:srgbClr val="FFC000"/>
                </a:solidFill>
              </a:rPr>
              <a:t>)  </a:t>
            </a:r>
            <a:r>
              <a:rPr lang="en-US" sz="4700" b="1" dirty="0">
                <a:solidFill>
                  <a:schemeClr val="bg1"/>
                </a:solidFill>
              </a:rPr>
              <a:t>It is a call to holiness and a personal relationship with Him. </a:t>
            </a:r>
            <a:r>
              <a:rPr lang="en-US" sz="4700" b="1" i="1" dirty="0">
                <a:solidFill>
                  <a:schemeClr val="bg1"/>
                </a:solidFill>
              </a:rPr>
              <a:t>John 17:3;  1 Pet. 1:15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700" b="1" dirty="0">
                <a:solidFill>
                  <a:schemeClr val="bg1"/>
                </a:solidFill>
              </a:rPr>
              <a:t>The bridegroom's call is a holy call that begins with an invitation to know Him personally.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28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700" b="1" dirty="0">
                <a:solidFill>
                  <a:srgbClr val="FFC000"/>
                </a:solidFill>
              </a:rPr>
              <a:t>ii)   </a:t>
            </a:r>
            <a:r>
              <a:rPr lang="en-US" sz="4700" b="1" dirty="0">
                <a:solidFill>
                  <a:schemeClr val="bg1"/>
                </a:solidFill>
              </a:rPr>
              <a:t>It is a call to transform and consecrate us for His service. </a:t>
            </a:r>
            <a:r>
              <a:rPr lang="en-US" sz="4700" b="1" i="1" dirty="0">
                <a:solidFill>
                  <a:schemeClr val="bg1"/>
                </a:solidFill>
              </a:rPr>
              <a:t>Romans  12:1-2.</a:t>
            </a:r>
          </a:p>
        </p:txBody>
      </p:sp>
    </p:spTree>
    <p:extLst>
      <p:ext uri="{BB962C8B-B14F-4D97-AF65-F5344CB8AC3E}">
        <p14:creationId xmlns:p14="http://schemas.microsoft.com/office/powerpoint/2010/main" val="2807781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111B91-60B3-E1C7-D833-03C05FB33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0F6163-AB74-8586-2CD2-51D5BA15F49A}"/>
              </a:ext>
            </a:extLst>
          </p:cNvPr>
          <p:cNvSpPr txBox="1"/>
          <p:nvPr/>
        </p:nvSpPr>
        <p:spPr>
          <a:xfrm>
            <a:off x="382562" y="318249"/>
            <a:ext cx="11426876" cy="628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</a:rPr>
              <a:t>iii) </a:t>
            </a:r>
            <a:r>
              <a:rPr lang="en-US" sz="5000" b="1" dirty="0">
                <a:solidFill>
                  <a:schemeClr val="bg1"/>
                </a:solidFill>
              </a:rPr>
              <a:t>It is a call of Jubilee </a:t>
            </a:r>
            <a:r>
              <a:rPr lang="en-US" sz="5000" b="1" i="1" dirty="0">
                <a:solidFill>
                  <a:schemeClr val="bg1"/>
                </a:solidFill>
              </a:rPr>
              <a:t>(Exodus 2:7-8)</a:t>
            </a:r>
            <a:endParaRPr lang="en-US" sz="4800" b="1" i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7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000" b="1" dirty="0">
                <a:solidFill>
                  <a:schemeClr val="bg1"/>
                </a:solidFill>
              </a:rPr>
              <a:t>His call is to deliver His people from slavery and oppression of the enemy.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50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</a:rPr>
              <a:t>iv) </a:t>
            </a:r>
            <a:r>
              <a:rPr lang="en-US" sz="5000" b="1" dirty="0" err="1">
                <a:solidFill>
                  <a:schemeClr val="bg1"/>
                </a:solidFill>
              </a:rPr>
              <a:t>lt</a:t>
            </a:r>
            <a:r>
              <a:rPr lang="en-US" sz="5000" b="1" dirty="0">
                <a:solidFill>
                  <a:schemeClr val="bg1"/>
                </a:solidFill>
              </a:rPr>
              <a:t> is a call to obedience and discipleship </a:t>
            </a:r>
            <a:r>
              <a:rPr lang="en-US" sz="5000" b="1" i="1" dirty="0">
                <a:solidFill>
                  <a:schemeClr val="bg1"/>
                </a:solidFill>
              </a:rPr>
              <a:t>(Luke 9:23)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7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000" b="1" dirty="0">
                <a:solidFill>
                  <a:schemeClr val="bg1"/>
                </a:solidFill>
              </a:rPr>
              <a:t>The call of the bridegroom involves following Him and submitting our lives daily in obedience unto His words.</a:t>
            </a:r>
          </a:p>
        </p:txBody>
      </p:sp>
    </p:spTree>
    <p:extLst>
      <p:ext uri="{BB962C8B-B14F-4D97-AF65-F5344CB8AC3E}">
        <p14:creationId xmlns:p14="http://schemas.microsoft.com/office/powerpoint/2010/main" val="367681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C335F7-5AB1-977C-4457-F97B79795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38854A-3E2E-207C-E242-D33723C589A0}"/>
              </a:ext>
            </a:extLst>
          </p:cNvPr>
          <p:cNvSpPr txBox="1"/>
          <p:nvPr/>
        </p:nvSpPr>
        <p:spPr>
          <a:xfrm>
            <a:off x="336842" y="623049"/>
            <a:ext cx="11426876" cy="4587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50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500" b="1" dirty="0">
                <a:solidFill>
                  <a:srgbClr val="FFC000"/>
                </a:solidFill>
              </a:rPr>
              <a:t>v) </a:t>
            </a:r>
            <a:r>
              <a:rPr lang="en-US" sz="5500" b="1" dirty="0" err="1">
                <a:solidFill>
                  <a:schemeClr val="bg1"/>
                </a:solidFill>
              </a:rPr>
              <a:t>lt</a:t>
            </a:r>
            <a:r>
              <a:rPr lang="en-US" sz="5500" b="1" dirty="0">
                <a:solidFill>
                  <a:schemeClr val="bg1"/>
                </a:solidFill>
              </a:rPr>
              <a:t> is a call to restoration and rest for our soul. (Psalms 23:1-3)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2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500" b="1" dirty="0">
                <a:solidFill>
                  <a:schemeClr val="bg1"/>
                </a:solidFill>
              </a:rPr>
              <a:t>The Bridegroom calls the weary to receive spiritual restoration and to find rest for our souls.</a:t>
            </a:r>
          </a:p>
        </p:txBody>
      </p:sp>
    </p:spTree>
    <p:extLst>
      <p:ext uri="{BB962C8B-B14F-4D97-AF65-F5344CB8AC3E}">
        <p14:creationId xmlns:p14="http://schemas.microsoft.com/office/powerpoint/2010/main" val="3834563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8D16F8-F94F-6550-2250-02BC33B39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DD944D-4B43-E41D-C78D-6D44D2D1AC89}"/>
              </a:ext>
            </a:extLst>
          </p:cNvPr>
          <p:cNvSpPr txBox="1"/>
          <p:nvPr/>
        </p:nvSpPr>
        <p:spPr>
          <a:xfrm>
            <a:off x="396240" y="272529"/>
            <a:ext cx="11399520" cy="813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US" sz="4600" b="1" dirty="0">
                <a:solidFill>
                  <a:srgbClr val="FFC000"/>
                </a:solidFill>
                <a:latin typeface="Rockwell" panose="02060603020205020403" pitchFamily="18" charset="0"/>
              </a:rPr>
              <a:t>A BRIEF IDENTIFICATION OF THOSE WHO ANSWERED THE CALL OF THE BRIDEGROOM</a:t>
            </a:r>
          </a:p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(Romans 8:29-30)</a:t>
            </a:r>
          </a:p>
          <a:p>
            <a:pPr algn="ctr">
              <a:lnSpc>
                <a:spcPct val="80000"/>
              </a:lnSpc>
              <a:spcAft>
                <a:spcPts val="600"/>
              </a:spcAft>
            </a:pPr>
            <a:endParaRPr lang="en-US" sz="3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500" b="1" dirty="0">
                <a:solidFill>
                  <a:srgbClr val="FFC000"/>
                </a:solidFill>
              </a:rPr>
              <a:t>A) </a:t>
            </a:r>
            <a:r>
              <a:rPr lang="en-US" sz="4500" b="1" dirty="0">
                <a:solidFill>
                  <a:schemeClr val="bg1"/>
                </a:solidFill>
              </a:rPr>
              <a:t>You can easily identify them by their names:</a:t>
            </a:r>
          </a:p>
          <a:p>
            <a:pPr algn="just">
              <a:spcAft>
                <a:spcPts val="600"/>
              </a:spcAft>
            </a:pPr>
            <a:endParaRPr lang="en-US" sz="1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500" b="1" dirty="0">
                <a:solidFill>
                  <a:schemeClr val="bg1"/>
                </a:solidFill>
              </a:rPr>
              <a:t>	</a:t>
            </a:r>
            <a:r>
              <a:rPr lang="en-US" sz="4500" b="1" dirty="0" err="1">
                <a:solidFill>
                  <a:schemeClr val="bg1"/>
                </a:solidFill>
              </a:rPr>
              <a:t>i</a:t>
            </a:r>
            <a:r>
              <a:rPr lang="en-US" sz="4500" b="1" dirty="0">
                <a:solidFill>
                  <a:schemeClr val="bg1"/>
                </a:solidFill>
              </a:rPr>
              <a:t>) They are called the people of God.</a:t>
            </a:r>
          </a:p>
          <a:p>
            <a:pPr algn="just">
              <a:spcAft>
                <a:spcPts val="600"/>
              </a:spcAft>
            </a:pPr>
            <a:r>
              <a:rPr lang="en-US" sz="4500" b="1" dirty="0">
                <a:solidFill>
                  <a:schemeClr val="bg1"/>
                </a:solidFill>
              </a:rPr>
              <a:t>	ii) They are called the virgins.</a:t>
            </a:r>
          </a:p>
          <a:p>
            <a:pPr algn="just">
              <a:spcAft>
                <a:spcPts val="600"/>
              </a:spcAft>
            </a:pPr>
            <a:r>
              <a:rPr lang="en-US" sz="4500" b="1" dirty="0">
                <a:solidFill>
                  <a:schemeClr val="bg1"/>
                </a:solidFill>
              </a:rPr>
              <a:t>	iii) They are called the "many“. </a:t>
            </a:r>
            <a:r>
              <a:rPr lang="en-US" sz="4500" b="1" i="1" dirty="0">
                <a:solidFill>
                  <a:schemeClr val="bg1"/>
                </a:solidFill>
              </a:rPr>
              <a:t>Matt. 22:14</a:t>
            </a:r>
          </a:p>
          <a:p>
            <a:pPr algn="just">
              <a:spcAft>
                <a:spcPts val="600"/>
              </a:spcAft>
            </a:pPr>
            <a:r>
              <a:rPr lang="en-US" sz="4500" b="1" dirty="0">
                <a:solidFill>
                  <a:schemeClr val="bg1"/>
                </a:solidFill>
              </a:rPr>
              <a:t>	iv) They are called the message believers.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40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40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838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1D7691-0968-BAB8-DD4D-3BA765466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FC96A0-344A-1983-3709-73DC3A189CA7}"/>
              </a:ext>
            </a:extLst>
          </p:cNvPr>
          <p:cNvSpPr txBox="1"/>
          <p:nvPr/>
        </p:nvSpPr>
        <p:spPr>
          <a:xfrm>
            <a:off x="382562" y="1191464"/>
            <a:ext cx="11426876" cy="4475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</a:rPr>
              <a:t>B) </a:t>
            </a:r>
            <a:r>
              <a:rPr lang="en-US" sz="5000" b="1" dirty="0">
                <a:solidFill>
                  <a:schemeClr val="bg1"/>
                </a:solidFill>
              </a:rPr>
              <a:t>They are more revelated than the daughters of the great whore.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50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</a:rPr>
              <a:t>C) </a:t>
            </a:r>
            <a:r>
              <a:rPr lang="en-US" sz="5000" b="1" dirty="0">
                <a:solidFill>
                  <a:schemeClr val="bg1"/>
                </a:solidFill>
              </a:rPr>
              <a:t>The Bridegroom always chooses His bride from among them (Esther 2:1-4).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40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309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19F0D9-D776-A8CE-A43D-97A5CFF4F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053784-218C-24ED-C93C-88CA19828657}"/>
              </a:ext>
            </a:extLst>
          </p:cNvPr>
          <p:cNvSpPr txBox="1"/>
          <p:nvPr/>
        </p:nvSpPr>
        <p:spPr>
          <a:xfrm>
            <a:off x="382562" y="230352"/>
            <a:ext cx="11426876" cy="601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  <a:latin typeface="Rockwell" panose="02060603020205020403" pitchFamily="18" charset="0"/>
              </a:rPr>
              <a:t>3. THE CRY OF THE BRIDEGROOM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200" b="1" i="1" u="sng" dirty="0">
                <a:solidFill>
                  <a:schemeClr val="bg1"/>
                </a:solidFill>
              </a:rPr>
              <a:t>Scriptures: </a:t>
            </a:r>
            <a:r>
              <a:rPr lang="en-US" sz="4200" b="1" dirty="0">
                <a:solidFill>
                  <a:schemeClr val="bg1"/>
                </a:solidFill>
              </a:rPr>
              <a:t>Matthew 25:5-6;  1 Thess. 4:16-17.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45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5000" b="1" dirty="0">
                <a:solidFill>
                  <a:schemeClr val="bg1"/>
                </a:solidFill>
              </a:rPr>
              <a:t>The midnight cry of the bridegroom represents a heavenly-initiated proclamation announcing the imminent arrival of the Bridegroom to take His bride home.</a:t>
            </a:r>
          </a:p>
        </p:txBody>
      </p:sp>
    </p:spTree>
    <p:extLst>
      <p:ext uri="{BB962C8B-B14F-4D97-AF65-F5344CB8AC3E}">
        <p14:creationId xmlns:p14="http://schemas.microsoft.com/office/powerpoint/2010/main" val="2614635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2475</TotalTime>
  <Words>609</Words>
  <Application>Microsoft Office PowerPoint</Application>
  <PresentationFormat>Widescreen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Copperplate Gothic Bold</vt:lpstr>
      <vt:lpstr>Rockwell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Emmanuel Phillip</cp:lastModifiedBy>
  <cp:revision>113</cp:revision>
  <dcterms:created xsi:type="dcterms:W3CDTF">2025-04-26T22:44:26Z</dcterms:created>
  <dcterms:modified xsi:type="dcterms:W3CDTF">2026-01-24T11:30:43Z</dcterms:modified>
</cp:coreProperties>
</file>