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310" r:id="rId3"/>
    <p:sldId id="311" r:id="rId4"/>
    <p:sldId id="312" r:id="rId5"/>
    <p:sldId id="313" r:id="rId6"/>
    <p:sldId id="314" r:id="rId7"/>
    <p:sldId id="315" r:id="rId8"/>
    <p:sldId id="316" r:id="rId9"/>
    <p:sldId id="31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0" d="100"/>
          <a:sy n="70" d="100"/>
        </p:scale>
        <p:origin x="738"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58179-DD61-481D-90D4-6D661AB7FD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E66F18-038D-4AD1-8ACD-3AF2E7D3A1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D9F122-8636-4F8F-8CAF-A973A656D2F0}"/>
              </a:ext>
            </a:extLst>
          </p:cNvPr>
          <p:cNvSpPr>
            <a:spLocks noGrp="1"/>
          </p:cNvSpPr>
          <p:nvPr>
            <p:ph type="dt" sz="half" idx="10"/>
          </p:nvPr>
        </p:nvSpPr>
        <p:spPr/>
        <p:txBody>
          <a:bodyPr/>
          <a:lstStyle/>
          <a:p>
            <a:fld id="{C84C6B4A-D187-4854-B527-3699A44AAD63}" type="datetimeFigureOut">
              <a:rPr lang="en-US" smtClean="0"/>
              <a:t>12/27/2025</a:t>
            </a:fld>
            <a:endParaRPr lang="en-US" dirty="0"/>
          </a:p>
        </p:txBody>
      </p:sp>
      <p:sp>
        <p:nvSpPr>
          <p:cNvPr id="5" name="Footer Placeholder 4">
            <a:extLst>
              <a:ext uri="{FF2B5EF4-FFF2-40B4-BE49-F238E27FC236}">
                <a16:creationId xmlns:a16="http://schemas.microsoft.com/office/drawing/2014/main" id="{92CB5F68-7071-4360-8E49-CC0D95EDBA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8185FDB-4789-48A0-BF85-6006D17A4372}"/>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2132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888A3-1E03-426A-86A7-E35EDC22D8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F7D99-7B5D-4349-9F10-8CBE28D1C6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0883E2-B8D4-437B-9538-BB31E64F87C3}"/>
              </a:ext>
            </a:extLst>
          </p:cNvPr>
          <p:cNvSpPr>
            <a:spLocks noGrp="1"/>
          </p:cNvSpPr>
          <p:nvPr>
            <p:ph type="dt" sz="half" idx="10"/>
          </p:nvPr>
        </p:nvSpPr>
        <p:spPr/>
        <p:txBody>
          <a:bodyPr/>
          <a:lstStyle/>
          <a:p>
            <a:fld id="{C84C6B4A-D187-4854-B527-3699A44AAD63}" type="datetimeFigureOut">
              <a:rPr lang="en-US" smtClean="0"/>
              <a:t>12/27/2025</a:t>
            </a:fld>
            <a:endParaRPr lang="en-US" dirty="0"/>
          </a:p>
        </p:txBody>
      </p:sp>
      <p:sp>
        <p:nvSpPr>
          <p:cNvPr id="5" name="Footer Placeholder 4">
            <a:extLst>
              <a:ext uri="{FF2B5EF4-FFF2-40B4-BE49-F238E27FC236}">
                <a16:creationId xmlns:a16="http://schemas.microsoft.com/office/drawing/2014/main" id="{87F883DE-796B-44A4-B9D5-1D2F008DBAF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6BF7306-A9A1-4C00-8054-44A08F7DB66A}"/>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287769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13173B-3542-43AC-ABBF-6021D1132C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72FEE7-9493-4E45-817E-AB547AF2EA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A5B271-822A-4848-938C-26EFC69B61AA}"/>
              </a:ext>
            </a:extLst>
          </p:cNvPr>
          <p:cNvSpPr>
            <a:spLocks noGrp="1"/>
          </p:cNvSpPr>
          <p:nvPr>
            <p:ph type="dt" sz="half" idx="10"/>
          </p:nvPr>
        </p:nvSpPr>
        <p:spPr/>
        <p:txBody>
          <a:bodyPr/>
          <a:lstStyle/>
          <a:p>
            <a:fld id="{C84C6B4A-D187-4854-B527-3699A44AAD63}" type="datetimeFigureOut">
              <a:rPr lang="en-US" smtClean="0"/>
              <a:t>12/27/2025</a:t>
            </a:fld>
            <a:endParaRPr lang="en-US" dirty="0"/>
          </a:p>
        </p:txBody>
      </p:sp>
      <p:sp>
        <p:nvSpPr>
          <p:cNvPr id="5" name="Footer Placeholder 4">
            <a:extLst>
              <a:ext uri="{FF2B5EF4-FFF2-40B4-BE49-F238E27FC236}">
                <a16:creationId xmlns:a16="http://schemas.microsoft.com/office/drawing/2014/main" id="{19FCCD2A-920B-4D16-87A6-DB296571CA0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904E89-EAA2-4857-8A1D-6C3D53F6B6AD}"/>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513044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378C-3683-4066-9926-B46472A488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E25B4D-4AC6-4536-BC8C-F8BFF36BD4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3C7585-F902-446A-B090-7D8A04C19C04}"/>
              </a:ext>
            </a:extLst>
          </p:cNvPr>
          <p:cNvSpPr>
            <a:spLocks noGrp="1"/>
          </p:cNvSpPr>
          <p:nvPr>
            <p:ph type="dt" sz="half" idx="10"/>
          </p:nvPr>
        </p:nvSpPr>
        <p:spPr/>
        <p:txBody>
          <a:bodyPr/>
          <a:lstStyle/>
          <a:p>
            <a:fld id="{C84C6B4A-D187-4854-B527-3699A44AAD63}" type="datetimeFigureOut">
              <a:rPr lang="en-US" smtClean="0"/>
              <a:t>12/27/2025</a:t>
            </a:fld>
            <a:endParaRPr lang="en-US" dirty="0"/>
          </a:p>
        </p:txBody>
      </p:sp>
      <p:sp>
        <p:nvSpPr>
          <p:cNvPr id="5" name="Footer Placeholder 4">
            <a:extLst>
              <a:ext uri="{FF2B5EF4-FFF2-40B4-BE49-F238E27FC236}">
                <a16:creationId xmlns:a16="http://schemas.microsoft.com/office/drawing/2014/main" id="{388BACCC-6972-47DB-A651-D7D16F64B2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A1BEE4E-9288-47FF-8949-D23C9DD4C50B}"/>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38915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8527D-4C7C-48C7-88AE-9104EFCF58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76D6AC-437A-4020-88C0-7D80A243ED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79A39D-98CF-47A8-8B5E-D9A0E7591326}"/>
              </a:ext>
            </a:extLst>
          </p:cNvPr>
          <p:cNvSpPr>
            <a:spLocks noGrp="1"/>
          </p:cNvSpPr>
          <p:nvPr>
            <p:ph type="dt" sz="half" idx="10"/>
          </p:nvPr>
        </p:nvSpPr>
        <p:spPr/>
        <p:txBody>
          <a:bodyPr/>
          <a:lstStyle/>
          <a:p>
            <a:fld id="{C84C6B4A-D187-4854-B527-3699A44AAD63}" type="datetimeFigureOut">
              <a:rPr lang="en-US" smtClean="0"/>
              <a:t>12/27/2025</a:t>
            </a:fld>
            <a:endParaRPr lang="en-US" dirty="0"/>
          </a:p>
        </p:txBody>
      </p:sp>
      <p:sp>
        <p:nvSpPr>
          <p:cNvPr id="5" name="Footer Placeholder 4">
            <a:extLst>
              <a:ext uri="{FF2B5EF4-FFF2-40B4-BE49-F238E27FC236}">
                <a16:creationId xmlns:a16="http://schemas.microsoft.com/office/drawing/2014/main" id="{B7DC4FCB-BC0F-4914-84A1-C6E264E1BC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FB935B3-AA68-4C4D-8769-F2F7F3190A7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135729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1C326-829D-49CD-8AD5-AB20FCA5B2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BF0493-8DAF-4F94-8863-F3FAE90246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CB2296-E6EF-43D4-B788-E9485D7E20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A02A75-B154-4DBF-92F0-AF31281BF7EF}"/>
              </a:ext>
            </a:extLst>
          </p:cNvPr>
          <p:cNvSpPr>
            <a:spLocks noGrp="1"/>
          </p:cNvSpPr>
          <p:nvPr>
            <p:ph type="dt" sz="half" idx="10"/>
          </p:nvPr>
        </p:nvSpPr>
        <p:spPr/>
        <p:txBody>
          <a:bodyPr/>
          <a:lstStyle/>
          <a:p>
            <a:fld id="{C84C6B4A-D187-4854-B527-3699A44AAD63}" type="datetimeFigureOut">
              <a:rPr lang="en-US" smtClean="0"/>
              <a:t>12/27/2025</a:t>
            </a:fld>
            <a:endParaRPr lang="en-US" dirty="0"/>
          </a:p>
        </p:txBody>
      </p:sp>
      <p:sp>
        <p:nvSpPr>
          <p:cNvPr id="6" name="Footer Placeholder 5">
            <a:extLst>
              <a:ext uri="{FF2B5EF4-FFF2-40B4-BE49-F238E27FC236}">
                <a16:creationId xmlns:a16="http://schemas.microsoft.com/office/drawing/2014/main" id="{DB370D3C-BB0C-43AF-B607-8B9E44FD29E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839EF99-A8D8-477C-9D2D-0FB10EF2034E}"/>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13773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66EF-AD77-4BF6-92CE-75090B8DF6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C0CF22-26E7-4C98-B644-5E4A84FE58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323306-C03D-4D12-8F5C-AB555833B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BEC283-AFC5-4646-98F0-51D55DB494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61A0F3-C4B1-4C7E-B421-629481A76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258DDB-DA7A-4022-8AED-AAE6F948873C}"/>
              </a:ext>
            </a:extLst>
          </p:cNvPr>
          <p:cNvSpPr>
            <a:spLocks noGrp="1"/>
          </p:cNvSpPr>
          <p:nvPr>
            <p:ph type="dt" sz="half" idx="10"/>
          </p:nvPr>
        </p:nvSpPr>
        <p:spPr/>
        <p:txBody>
          <a:bodyPr/>
          <a:lstStyle/>
          <a:p>
            <a:fld id="{C84C6B4A-D187-4854-B527-3699A44AAD63}" type="datetimeFigureOut">
              <a:rPr lang="en-US" smtClean="0"/>
              <a:t>12/27/2025</a:t>
            </a:fld>
            <a:endParaRPr lang="en-US" dirty="0"/>
          </a:p>
        </p:txBody>
      </p:sp>
      <p:sp>
        <p:nvSpPr>
          <p:cNvPr id="8" name="Footer Placeholder 7">
            <a:extLst>
              <a:ext uri="{FF2B5EF4-FFF2-40B4-BE49-F238E27FC236}">
                <a16:creationId xmlns:a16="http://schemas.microsoft.com/office/drawing/2014/main" id="{8723FB20-9327-4107-99B6-D13CF234452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4EE5875-F4CF-4064-A9D6-A0E31B163DD3}"/>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22444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FCFB2-87FE-4469-B6B3-1C36198B5D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EC6F7B-2A5B-40CF-ABE4-709AA5C7E0C7}"/>
              </a:ext>
            </a:extLst>
          </p:cNvPr>
          <p:cNvSpPr>
            <a:spLocks noGrp="1"/>
          </p:cNvSpPr>
          <p:nvPr>
            <p:ph type="dt" sz="half" idx="10"/>
          </p:nvPr>
        </p:nvSpPr>
        <p:spPr/>
        <p:txBody>
          <a:bodyPr/>
          <a:lstStyle/>
          <a:p>
            <a:fld id="{C84C6B4A-D187-4854-B527-3699A44AAD63}" type="datetimeFigureOut">
              <a:rPr lang="en-US" smtClean="0"/>
              <a:t>12/27/2025</a:t>
            </a:fld>
            <a:endParaRPr lang="en-US" dirty="0"/>
          </a:p>
        </p:txBody>
      </p:sp>
      <p:sp>
        <p:nvSpPr>
          <p:cNvPr id="4" name="Footer Placeholder 3">
            <a:extLst>
              <a:ext uri="{FF2B5EF4-FFF2-40B4-BE49-F238E27FC236}">
                <a16:creationId xmlns:a16="http://schemas.microsoft.com/office/drawing/2014/main" id="{4D05A73C-5C36-4446-93B8-B90D21FE5CB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4461366-5480-447B-B9E8-DFC1EF295989}"/>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602735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0673DB-0CC2-4D72-822A-BA730622D4B2}"/>
              </a:ext>
            </a:extLst>
          </p:cNvPr>
          <p:cNvSpPr>
            <a:spLocks noGrp="1"/>
          </p:cNvSpPr>
          <p:nvPr>
            <p:ph type="dt" sz="half" idx="10"/>
          </p:nvPr>
        </p:nvSpPr>
        <p:spPr/>
        <p:txBody>
          <a:bodyPr/>
          <a:lstStyle/>
          <a:p>
            <a:fld id="{C84C6B4A-D187-4854-B527-3699A44AAD63}" type="datetimeFigureOut">
              <a:rPr lang="en-US" smtClean="0"/>
              <a:t>12/27/2025</a:t>
            </a:fld>
            <a:endParaRPr lang="en-US" dirty="0"/>
          </a:p>
        </p:txBody>
      </p:sp>
      <p:sp>
        <p:nvSpPr>
          <p:cNvPr id="3" name="Footer Placeholder 2">
            <a:extLst>
              <a:ext uri="{FF2B5EF4-FFF2-40B4-BE49-F238E27FC236}">
                <a16:creationId xmlns:a16="http://schemas.microsoft.com/office/drawing/2014/main" id="{A6C039D3-6C4F-47BE-86E7-41FAE630671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EFCDBF8-DE4F-4E48-91ED-9B03D9FBE40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575997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49D2C-3C39-4CD3-BF02-8C5104816F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3739D5-DD9C-46DA-B50C-C95F3392D4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11129A-1CA7-43F0-84EC-1E6DCE418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1D2A0C-E2E0-419C-8FCF-CF1F30412D61}"/>
              </a:ext>
            </a:extLst>
          </p:cNvPr>
          <p:cNvSpPr>
            <a:spLocks noGrp="1"/>
          </p:cNvSpPr>
          <p:nvPr>
            <p:ph type="dt" sz="half" idx="10"/>
          </p:nvPr>
        </p:nvSpPr>
        <p:spPr/>
        <p:txBody>
          <a:bodyPr/>
          <a:lstStyle/>
          <a:p>
            <a:fld id="{C84C6B4A-D187-4854-B527-3699A44AAD63}" type="datetimeFigureOut">
              <a:rPr lang="en-US" smtClean="0"/>
              <a:t>12/27/2025</a:t>
            </a:fld>
            <a:endParaRPr lang="en-US" dirty="0"/>
          </a:p>
        </p:txBody>
      </p:sp>
      <p:sp>
        <p:nvSpPr>
          <p:cNvPr id="6" name="Footer Placeholder 5">
            <a:extLst>
              <a:ext uri="{FF2B5EF4-FFF2-40B4-BE49-F238E27FC236}">
                <a16:creationId xmlns:a16="http://schemas.microsoft.com/office/drawing/2014/main" id="{BBEE2232-09B9-4286-B413-AF95A57D216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643013E-836F-43A4-B62E-3AE693AA6351}"/>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0716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4085-4434-43F9-BEB5-1E983B622F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638F88-A5D1-42EE-95B4-FFD6E9E21D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789F9F0-382B-4C27-9CD5-A6D715C509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275BE0-1ED2-4F4C-A464-46092356F44B}"/>
              </a:ext>
            </a:extLst>
          </p:cNvPr>
          <p:cNvSpPr>
            <a:spLocks noGrp="1"/>
          </p:cNvSpPr>
          <p:nvPr>
            <p:ph type="dt" sz="half" idx="10"/>
          </p:nvPr>
        </p:nvSpPr>
        <p:spPr/>
        <p:txBody>
          <a:bodyPr/>
          <a:lstStyle/>
          <a:p>
            <a:fld id="{C84C6B4A-D187-4854-B527-3699A44AAD63}" type="datetimeFigureOut">
              <a:rPr lang="en-US" smtClean="0"/>
              <a:t>12/27/2025</a:t>
            </a:fld>
            <a:endParaRPr lang="en-US" dirty="0"/>
          </a:p>
        </p:txBody>
      </p:sp>
      <p:sp>
        <p:nvSpPr>
          <p:cNvPr id="6" name="Footer Placeholder 5">
            <a:extLst>
              <a:ext uri="{FF2B5EF4-FFF2-40B4-BE49-F238E27FC236}">
                <a16:creationId xmlns:a16="http://schemas.microsoft.com/office/drawing/2014/main" id="{E13C9281-29D9-4474-834A-3874B2D2DBC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6FC96BC-D537-4DC2-9454-88C0FBED5DFC}"/>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4188300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47D01-1024-4FED-970A-0ED224BC77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FDF3C5-D88C-40E3-8B8A-486F8FEDC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903764-4FED-4FFB-89A3-62D75C50A5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4C6B4A-D187-4854-B527-3699A44AAD63}" type="datetimeFigureOut">
              <a:rPr lang="en-US" smtClean="0"/>
              <a:t>12/27/2025</a:t>
            </a:fld>
            <a:endParaRPr lang="en-US" dirty="0"/>
          </a:p>
        </p:txBody>
      </p:sp>
      <p:sp>
        <p:nvSpPr>
          <p:cNvPr id="5" name="Footer Placeholder 4">
            <a:extLst>
              <a:ext uri="{FF2B5EF4-FFF2-40B4-BE49-F238E27FC236}">
                <a16:creationId xmlns:a16="http://schemas.microsoft.com/office/drawing/2014/main" id="{5706637A-46D9-406B-91A6-65D4FF0181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97A67AD-86A0-428F-8549-1AA6B9C928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23E42D-6C84-449A-A6A8-8EF720B3B803}" type="slidenum">
              <a:rPr lang="en-US" smtClean="0"/>
              <a:t>‹#›</a:t>
            </a:fld>
            <a:endParaRPr lang="en-US" dirty="0"/>
          </a:p>
        </p:txBody>
      </p:sp>
    </p:spTree>
    <p:extLst>
      <p:ext uri="{BB962C8B-B14F-4D97-AF65-F5344CB8AC3E}">
        <p14:creationId xmlns:p14="http://schemas.microsoft.com/office/powerpoint/2010/main" val="3229233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94A55D3-48E4-D489-62C0-F3D767ABCDD9}"/>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7C48199E-5F78-657D-07AD-469E449B8711}"/>
              </a:ext>
            </a:extLst>
          </p:cNvPr>
          <p:cNvSpPr txBox="1"/>
          <p:nvPr/>
        </p:nvSpPr>
        <p:spPr>
          <a:xfrm>
            <a:off x="942108" y="2121158"/>
            <a:ext cx="10478886" cy="2462662"/>
          </a:xfrm>
          <a:prstGeom prst="rect">
            <a:avLst/>
          </a:prstGeom>
          <a:noFill/>
        </p:spPr>
        <p:txBody>
          <a:bodyPr wrap="square" rtlCol="0">
            <a:spAutoFit/>
          </a:bodyPr>
          <a:lstStyle/>
          <a:p>
            <a:pPr algn="ctr">
              <a:lnSpc>
                <a:spcPct val="80000"/>
              </a:lnSpc>
            </a:pPr>
            <a:r>
              <a:rPr lang="en-GB" sz="9600" dirty="0">
                <a:solidFill>
                  <a:srgbClr val="FFC000"/>
                </a:solidFill>
                <a:effectLst>
                  <a:outerShdw blurRad="38100" dist="38100" dir="2700000" algn="tl">
                    <a:srgbClr val="000000">
                      <a:alpha val="43137"/>
                    </a:srgbClr>
                  </a:outerShdw>
                </a:effectLst>
                <a:latin typeface="Copperplate Gothic Bold" panose="020E0705020206020404" pitchFamily="34" charset="0"/>
              </a:rPr>
              <a:t>The Call to Holiness </a:t>
            </a:r>
            <a:endParaRPr lang="en-US" sz="9600" dirty="0">
              <a:solidFill>
                <a:schemeClr val="bg2"/>
              </a:solidFill>
              <a:effectLst>
                <a:outerShdw blurRad="38100" dist="38100" dir="2700000" algn="tl">
                  <a:srgbClr val="000000">
                    <a:alpha val="43137"/>
                  </a:srgbClr>
                </a:outerShdw>
              </a:effectLst>
              <a:latin typeface="Copperplate Gothic Bold" panose="020E0705020206020404" pitchFamily="34" charset="0"/>
            </a:endParaRPr>
          </a:p>
        </p:txBody>
      </p:sp>
      <p:sp>
        <p:nvSpPr>
          <p:cNvPr id="2" name="Rectangle 1">
            <a:extLst>
              <a:ext uri="{FF2B5EF4-FFF2-40B4-BE49-F238E27FC236}">
                <a16:creationId xmlns:a16="http://schemas.microsoft.com/office/drawing/2014/main" id="{46ED2B95-397A-1CAC-7CA7-CD9FCD0A2807}"/>
              </a:ext>
            </a:extLst>
          </p:cNvPr>
          <p:cNvSpPr/>
          <p:nvPr/>
        </p:nvSpPr>
        <p:spPr>
          <a:xfrm>
            <a:off x="0" y="535196"/>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8BA4110D-9463-4C06-4DCB-070621C707ED}"/>
              </a:ext>
            </a:extLst>
          </p:cNvPr>
          <p:cNvSpPr/>
          <p:nvPr/>
        </p:nvSpPr>
        <p:spPr>
          <a:xfrm>
            <a:off x="0" y="6357772"/>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69339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0D60B2E8-1649-1825-8CDC-DDCB9626053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7E513B7-36E3-EA6B-ABD0-137637052E4D}"/>
              </a:ext>
            </a:extLst>
          </p:cNvPr>
          <p:cNvSpPr txBox="1"/>
          <p:nvPr/>
        </p:nvSpPr>
        <p:spPr>
          <a:xfrm>
            <a:off x="199962" y="68182"/>
            <a:ext cx="11792076" cy="6943439"/>
          </a:xfrm>
          <a:prstGeom prst="rect">
            <a:avLst/>
          </a:prstGeom>
          <a:noFill/>
        </p:spPr>
        <p:txBody>
          <a:bodyPr wrap="square" rtlCol="0">
            <a:spAutoFit/>
          </a:bodyPr>
          <a:lstStyle/>
          <a:p>
            <a:pPr>
              <a:lnSpc>
                <a:spcPct val="80000"/>
              </a:lnSpc>
              <a:spcAft>
                <a:spcPts val="600"/>
              </a:spcAft>
            </a:pPr>
            <a:r>
              <a:rPr lang="en-GB" sz="3800" dirty="0">
                <a:solidFill>
                  <a:schemeClr val="bg1"/>
                </a:solidFill>
              </a:rPr>
              <a:t>Holiness is not an optional virtue for believers; it is the very nature and requirement of our relationship with God. From Genesis to Revelation, God consistently reveals Himself as holy and calls His people to reflect that holiness in how they live.</a:t>
            </a:r>
          </a:p>
          <a:p>
            <a:pPr>
              <a:lnSpc>
                <a:spcPct val="80000"/>
              </a:lnSpc>
              <a:spcAft>
                <a:spcPts val="600"/>
              </a:spcAft>
            </a:pPr>
            <a:endParaRPr lang="en-GB" sz="800" dirty="0">
              <a:solidFill>
                <a:schemeClr val="bg1"/>
              </a:solidFill>
            </a:endParaRPr>
          </a:p>
          <a:p>
            <a:pPr>
              <a:lnSpc>
                <a:spcPct val="80000"/>
              </a:lnSpc>
              <a:spcAft>
                <a:spcPts val="600"/>
              </a:spcAft>
            </a:pPr>
            <a:r>
              <a:rPr lang="en-GB" sz="3800" dirty="0">
                <a:solidFill>
                  <a:schemeClr val="bg1"/>
                </a:solidFill>
              </a:rPr>
              <a:t>1 Peter 1:15–16</a:t>
            </a:r>
          </a:p>
          <a:p>
            <a:pPr>
              <a:lnSpc>
                <a:spcPct val="80000"/>
              </a:lnSpc>
              <a:spcAft>
                <a:spcPts val="600"/>
              </a:spcAft>
            </a:pPr>
            <a:r>
              <a:rPr lang="en-GB" sz="3800" dirty="0">
                <a:solidFill>
                  <a:schemeClr val="bg1"/>
                </a:solidFill>
              </a:rPr>
              <a:t>"But as he which hath called you is holy, so be ye holy in all manner of conversation; Because it is written, Be ye holy; for I am holy.”</a:t>
            </a:r>
          </a:p>
          <a:p>
            <a:pPr>
              <a:lnSpc>
                <a:spcPct val="80000"/>
              </a:lnSpc>
              <a:spcAft>
                <a:spcPts val="600"/>
              </a:spcAft>
            </a:pPr>
            <a:endParaRPr lang="en-GB" sz="800" dirty="0">
              <a:solidFill>
                <a:schemeClr val="bg1"/>
              </a:solidFill>
            </a:endParaRPr>
          </a:p>
          <a:p>
            <a:pPr>
              <a:lnSpc>
                <a:spcPct val="80000"/>
              </a:lnSpc>
              <a:spcAft>
                <a:spcPts val="600"/>
              </a:spcAft>
            </a:pPr>
            <a:r>
              <a:rPr lang="en-GB" sz="4000" dirty="0">
                <a:solidFill>
                  <a:schemeClr val="bg1"/>
                </a:solidFill>
              </a:rPr>
              <a:t> Leviticus 20:26</a:t>
            </a:r>
          </a:p>
          <a:p>
            <a:pPr>
              <a:lnSpc>
                <a:spcPct val="80000"/>
              </a:lnSpc>
              <a:spcAft>
                <a:spcPts val="600"/>
              </a:spcAft>
            </a:pPr>
            <a:r>
              <a:rPr lang="en-GB" sz="4000" dirty="0">
                <a:solidFill>
                  <a:schemeClr val="bg1"/>
                </a:solidFill>
              </a:rPr>
              <a:t>“And ye shall be holy unto me: for I the LORD am holy, and have severed you from other people, that ye should be mine"</a:t>
            </a:r>
            <a:endParaRPr lang="en-US" sz="3800" dirty="0">
              <a:solidFill>
                <a:schemeClr val="bg1"/>
              </a:solidFill>
            </a:endParaRPr>
          </a:p>
        </p:txBody>
      </p:sp>
    </p:spTree>
    <p:extLst>
      <p:ext uri="{BB962C8B-B14F-4D97-AF65-F5344CB8AC3E}">
        <p14:creationId xmlns:p14="http://schemas.microsoft.com/office/powerpoint/2010/main" val="2840210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48DB6BD1-38C3-45B7-2666-49150863CFE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BA44496-8587-FC9A-5E5C-DFC29C79B5BB}"/>
              </a:ext>
            </a:extLst>
          </p:cNvPr>
          <p:cNvSpPr txBox="1"/>
          <p:nvPr/>
        </p:nvSpPr>
        <p:spPr>
          <a:xfrm>
            <a:off x="199962" y="45813"/>
            <a:ext cx="11895786" cy="1087477"/>
          </a:xfrm>
          <a:prstGeom prst="rect">
            <a:avLst/>
          </a:prstGeom>
          <a:noFill/>
        </p:spPr>
        <p:txBody>
          <a:bodyPr wrap="square" rtlCol="0">
            <a:spAutoFit/>
          </a:bodyPr>
          <a:lstStyle/>
          <a:p>
            <a:pPr>
              <a:lnSpc>
                <a:spcPct val="80000"/>
              </a:lnSpc>
              <a:spcAft>
                <a:spcPts val="600"/>
              </a:spcAft>
            </a:pPr>
            <a:r>
              <a:rPr lang="en-GB" sz="4000" dirty="0">
                <a:solidFill>
                  <a:srgbClr val="FFC000"/>
                </a:solidFill>
                <a:latin typeface="Copperplate Gothic Bold" panose="020E0705020206020404" pitchFamily="34" charset="0"/>
              </a:rPr>
              <a:t>WHAT IS HOLINESS FROM GOD’S PERSPECTIVE? </a:t>
            </a:r>
            <a:endParaRPr lang="en-GB" sz="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AEE8733-184B-2873-5333-11434FB5E04E}"/>
              </a:ext>
            </a:extLst>
          </p:cNvPr>
          <p:cNvSpPr txBox="1"/>
          <p:nvPr/>
        </p:nvSpPr>
        <p:spPr>
          <a:xfrm>
            <a:off x="199962" y="1058978"/>
            <a:ext cx="11792076" cy="6000104"/>
          </a:xfrm>
          <a:prstGeom prst="rect">
            <a:avLst/>
          </a:prstGeom>
          <a:noFill/>
        </p:spPr>
        <p:txBody>
          <a:bodyPr wrap="square" rtlCol="0">
            <a:spAutoFit/>
          </a:bodyPr>
          <a:lstStyle/>
          <a:p>
            <a:pPr>
              <a:lnSpc>
                <a:spcPct val="80000"/>
              </a:lnSpc>
              <a:spcAft>
                <a:spcPts val="600"/>
              </a:spcAft>
            </a:pPr>
            <a:r>
              <a:rPr lang="en-GB" sz="4500" dirty="0">
                <a:solidFill>
                  <a:schemeClr val="bg1"/>
                </a:solidFill>
              </a:rPr>
              <a:t>Holiness means to be set apart for God, separated from sin and devoted to God’s will, character, and purpose. </a:t>
            </a:r>
          </a:p>
          <a:p>
            <a:pPr>
              <a:lnSpc>
                <a:spcPct val="80000"/>
              </a:lnSpc>
              <a:spcAft>
                <a:spcPts val="600"/>
              </a:spcAft>
            </a:pPr>
            <a:endParaRPr lang="en-GB" sz="1000" dirty="0">
              <a:solidFill>
                <a:schemeClr val="bg1"/>
              </a:solidFill>
            </a:endParaRPr>
          </a:p>
          <a:p>
            <a:pPr>
              <a:lnSpc>
                <a:spcPct val="80000"/>
              </a:lnSpc>
              <a:spcAft>
                <a:spcPts val="600"/>
              </a:spcAft>
            </a:pPr>
            <a:r>
              <a:rPr lang="en-GB" sz="4500" dirty="0">
                <a:solidFill>
                  <a:schemeClr val="bg1"/>
                </a:solidFill>
              </a:rPr>
              <a:t>Leviticus 19: 2</a:t>
            </a:r>
          </a:p>
          <a:p>
            <a:pPr>
              <a:lnSpc>
                <a:spcPct val="80000"/>
              </a:lnSpc>
              <a:spcAft>
                <a:spcPts val="600"/>
              </a:spcAft>
            </a:pPr>
            <a:r>
              <a:rPr lang="en-GB" sz="4500" dirty="0">
                <a:solidFill>
                  <a:schemeClr val="bg1"/>
                </a:solidFill>
              </a:rPr>
              <a:t>1 Pet 2 : 9</a:t>
            </a:r>
          </a:p>
          <a:p>
            <a:pPr>
              <a:lnSpc>
                <a:spcPct val="80000"/>
              </a:lnSpc>
              <a:spcAft>
                <a:spcPts val="600"/>
              </a:spcAft>
            </a:pPr>
            <a:r>
              <a:rPr lang="en-GB" sz="4500" dirty="0">
                <a:solidFill>
                  <a:schemeClr val="bg1"/>
                </a:solidFill>
              </a:rPr>
              <a:t>Deut. 7 : 6</a:t>
            </a:r>
          </a:p>
          <a:p>
            <a:pPr>
              <a:lnSpc>
                <a:spcPct val="80000"/>
              </a:lnSpc>
              <a:spcAft>
                <a:spcPts val="600"/>
              </a:spcAft>
            </a:pPr>
            <a:r>
              <a:rPr lang="en-GB" sz="4500" dirty="0">
                <a:solidFill>
                  <a:schemeClr val="bg1"/>
                </a:solidFill>
              </a:rPr>
              <a:t>2 Timothy 2:21 </a:t>
            </a:r>
          </a:p>
          <a:p>
            <a:pPr>
              <a:lnSpc>
                <a:spcPct val="80000"/>
              </a:lnSpc>
              <a:spcAft>
                <a:spcPts val="600"/>
              </a:spcAft>
            </a:pPr>
            <a:endParaRPr lang="en-GB" sz="700" dirty="0">
              <a:solidFill>
                <a:schemeClr val="bg1"/>
              </a:solidFill>
            </a:endParaRPr>
          </a:p>
          <a:p>
            <a:pPr>
              <a:lnSpc>
                <a:spcPct val="80000"/>
              </a:lnSpc>
              <a:spcAft>
                <a:spcPts val="600"/>
              </a:spcAft>
            </a:pPr>
            <a:r>
              <a:rPr lang="en-GB" sz="4500" dirty="0">
                <a:solidFill>
                  <a:schemeClr val="bg1"/>
                </a:solidFill>
              </a:rPr>
              <a:t>Holiness is not isolation from people, but separation from sin.</a:t>
            </a:r>
          </a:p>
        </p:txBody>
      </p:sp>
    </p:spTree>
    <p:extLst>
      <p:ext uri="{BB962C8B-B14F-4D97-AF65-F5344CB8AC3E}">
        <p14:creationId xmlns:p14="http://schemas.microsoft.com/office/powerpoint/2010/main" val="404453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C2846F82-485D-B2D1-F7C0-80356B81E38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ACC1C9B-F79C-15E7-46AA-2C5D3097FC78}"/>
              </a:ext>
            </a:extLst>
          </p:cNvPr>
          <p:cNvSpPr txBox="1"/>
          <p:nvPr/>
        </p:nvSpPr>
        <p:spPr>
          <a:xfrm>
            <a:off x="199962" y="154101"/>
            <a:ext cx="11895786" cy="595035"/>
          </a:xfrm>
          <a:prstGeom prst="rect">
            <a:avLst/>
          </a:prstGeom>
          <a:noFill/>
        </p:spPr>
        <p:txBody>
          <a:bodyPr wrap="square" rtlCol="0">
            <a:spAutoFit/>
          </a:bodyPr>
          <a:lstStyle/>
          <a:p>
            <a:pPr>
              <a:lnSpc>
                <a:spcPct val="80000"/>
              </a:lnSpc>
              <a:spcAft>
                <a:spcPts val="600"/>
              </a:spcAft>
            </a:pPr>
            <a:r>
              <a:rPr lang="en-GB" sz="4000" dirty="0">
                <a:solidFill>
                  <a:srgbClr val="FFC000"/>
                </a:solidFill>
                <a:latin typeface="Copperplate Gothic Bold" panose="020E0705020206020404" pitchFamily="34" charset="0"/>
              </a:rPr>
              <a:t>WHY DID GOD COMMAND HOLINESS?</a:t>
            </a:r>
            <a:endParaRPr lang="en-GB" sz="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EE78609A-35DB-D458-1AAA-72659E7F39D8}"/>
              </a:ext>
            </a:extLst>
          </p:cNvPr>
          <p:cNvSpPr txBox="1"/>
          <p:nvPr/>
        </p:nvSpPr>
        <p:spPr>
          <a:xfrm>
            <a:off x="199962" y="777098"/>
            <a:ext cx="11792076" cy="6332503"/>
          </a:xfrm>
          <a:prstGeom prst="rect">
            <a:avLst/>
          </a:prstGeom>
          <a:noFill/>
        </p:spPr>
        <p:txBody>
          <a:bodyPr wrap="square" rtlCol="0">
            <a:spAutoFit/>
          </a:bodyPr>
          <a:lstStyle/>
          <a:p>
            <a:pPr>
              <a:lnSpc>
                <a:spcPct val="80000"/>
              </a:lnSpc>
              <a:spcAft>
                <a:spcPts val="600"/>
              </a:spcAft>
            </a:pPr>
            <a:r>
              <a:rPr lang="en-GB" sz="4500" dirty="0" err="1">
                <a:solidFill>
                  <a:schemeClr val="bg1"/>
                </a:solidFill>
              </a:rPr>
              <a:t>i</a:t>
            </a:r>
            <a:r>
              <a:rPr lang="en-GB" sz="4500" dirty="0">
                <a:solidFill>
                  <a:schemeClr val="bg1"/>
                </a:solidFill>
              </a:rPr>
              <a:t>). 	This is because God Himself Is Holy God does 	not lower His standard to accommodate man.</a:t>
            </a:r>
          </a:p>
          <a:p>
            <a:pPr>
              <a:lnSpc>
                <a:spcPct val="80000"/>
              </a:lnSpc>
              <a:spcAft>
                <a:spcPts val="600"/>
              </a:spcAft>
            </a:pPr>
            <a:r>
              <a:rPr lang="en-GB" sz="4500" dirty="0">
                <a:solidFill>
                  <a:schemeClr val="bg1"/>
                </a:solidFill>
              </a:rPr>
              <a:t>	Leviticus 11:44, Isaiah 6:3, Revelation 4:8</a:t>
            </a:r>
          </a:p>
          <a:p>
            <a:pPr>
              <a:lnSpc>
                <a:spcPct val="80000"/>
              </a:lnSpc>
              <a:spcAft>
                <a:spcPts val="600"/>
              </a:spcAft>
            </a:pPr>
            <a:endParaRPr lang="en-GB" sz="3000" dirty="0">
              <a:solidFill>
                <a:schemeClr val="bg1"/>
              </a:solidFill>
            </a:endParaRPr>
          </a:p>
          <a:p>
            <a:pPr>
              <a:lnSpc>
                <a:spcPct val="80000"/>
              </a:lnSpc>
              <a:spcAft>
                <a:spcPts val="600"/>
              </a:spcAft>
            </a:pPr>
            <a:r>
              <a:rPr lang="en-GB" sz="4500" dirty="0">
                <a:solidFill>
                  <a:schemeClr val="bg1"/>
                </a:solidFill>
              </a:rPr>
              <a:t>ii). 	This is because God Dwells Among His People 	God’s presence demands purity. </a:t>
            </a:r>
          </a:p>
          <a:p>
            <a:pPr>
              <a:lnSpc>
                <a:spcPct val="80000"/>
              </a:lnSpc>
              <a:spcAft>
                <a:spcPts val="600"/>
              </a:spcAft>
            </a:pPr>
            <a:r>
              <a:rPr lang="en-GB" sz="4500" dirty="0">
                <a:solidFill>
                  <a:schemeClr val="bg1"/>
                </a:solidFill>
              </a:rPr>
              <a:t>	Exodus 25 : 8, Leviticus 26 : 11–12, </a:t>
            </a:r>
          </a:p>
          <a:p>
            <a:pPr>
              <a:lnSpc>
                <a:spcPct val="80000"/>
              </a:lnSpc>
              <a:spcAft>
                <a:spcPts val="600"/>
              </a:spcAft>
            </a:pPr>
            <a:r>
              <a:rPr lang="en-GB" sz="4500" dirty="0">
                <a:solidFill>
                  <a:schemeClr val="bg1"/>
                </a:solidFill>
              </a:rPr>
              <a:t>	2 Corinthians 6 : 16</a:t>
            </a:r>
          </a:p>
          <a:p>
            <a:pPr>
              <a:lnSpc>
                <a:spcPct val="80000"/>
              </a:lnSpc>
              <a:spcAft>
                <a:spcPts val="600"/>
              </a:spcAft>
            </a:pPr>
            <a:endParaRPr lang="en-GB" sz="1200" dirty="0">
              <a:solidFill>
                <a:schemeClr val="bg1"/>
              </a:solidFill>
            </a:endParaRPr>
          </a:p>
          <a:p>
            <a:pPr>
              <a:lnSpc>
                <a:spcPct val="80000"/>
              </a:lnSpc>
              <a:spcAft>
                <a:spcPts val="600"/>
              </a:spcAft>
            </a:pPr>
            <a:r>
              <a:rPr lang="en-GB" sz="4500" dirty="0">
                <a:solidFill>
                  <a:schemeClr val="bg1"/>
                </a:solidFill>
              </a:rPr>
              <a:t>	Wherever God’s presence is, holiness is 	required.</a:t>
            </a:r>
          </a:p>
        </p:txBody>
      </p:sp>
    </p:spTree>
    <p:extLst>
      <p:ext uri="{BB962C8B-B14F-4D97-AF65-F5344CB8AC3E}">
        <p14:creationId xmlns:p14="http://schemas.microsoft.com/office/powerpoint/2010/main" val="465619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E7C5889-1572-6F7A-F45A-921985C8918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67F1B57-4F5E-27D0-2151-5863F73CD78D}"/>
              </a:ext>
            </a:extLst>
          </p:cNvPr>
          <p:cNvSpPr txBox="1"/>
          <p:nvPr/>
        </p:nvSpPr>
        <p:spPr>
          <a:xfrm>
            <a:off x="199962" y="42309"/>
            <a:ext cx="11792076" cy="6935745"/>
          </a:xfrm>
          <a:prstGeom prst="rect">
            <a:avLst/>
          </a:prstGeom>
          <a:noFill/>
        </p:spPr>
        <p:txBody>
          <a:bodyPr wrap="square" rtlCol="0">
            <a:spAutoFit/>
          </a:bodyPr>
          <a:lstStyle/>
          <a:p>
            <a:pPr>
              <a:lnSpc>
                <a:spcPct val="80000"/>
              </a:lnSpc>
              <a:spcAft>
                <a:spcPts val="600"/>
              </a:spcAft>
            </a:pPr>
            <a:r>
              <a:rPr lang="en-GB" sz="4500" dirty="0">
                <a:solidFill>
                  <a:schemeClr val="bg1"/>
                </a:solidFill>
              </a:rPr>
              <a:t>iii). This is because Believers are God’s Temple 	today. Just as the Ark demanded holiness, 	believers now carry God’s presence. </a:t>
            </a:r>
          </a:p>
          <a:p>
            <a:pPr>
              <a:lnSpc>
                <a:spcPct val="80000"/>
              </a:lnSpc>
              <a:spcAft>
                <a:spcPts val="600"/>
              </a:spcAft>
            </a:pPr>
            <a:r>
              <a:rPr lang="en-GB" sz="4500" dirty="0">
                <a:solidFill>
                  <a:schemeClr val="bg1"/>
                </a:solidFill>
              </a:rPr>
              <a:t>	1 Cor. 3 : 16–17, 1 Cor. 6 : 19–20</a:t>
            </a:r>
          </a:p>
          <a:p>
            <a:pPr>
              <a:lnSpc>
                <a:spcPct val="80000"/>
              </a:lnSpc>
              <a:spcAft>
                <a:spcPts val="600"/>
              </a:spcAft>
            </a:pPr>
            <a:endParaRPr lang="en-GB" sz="800" dirty="0">
              <a:solidFill>
                <a:schemeClr val="bg1"/>
              </a:solidFill>
            </a:endParaRPr>
          </a:p>
          <a:p>
            <a:pPr>
              <a:lnSpc>
                <a:spcPct val="80000"/>
              </a:lnSpc>
              <a:spcAft>
                <a:spcPts val="600"/>
              </a:spcAft>
            </a:pPr>
            <a:r>
              <a:rPr lang="en-GB" sz="4500" dirty="0">
                <a:solidFill>
                  <a:schemeClr val="bg1"/>
                </a:solidFill>
              </a:rPr>
              <a:t>iv). 	This is because Holiness Preserves 	Relationship With God Sin breaks fellowship, 	though not  sonship. </a:t>
            </a:r>
          </a:p>
          <a:p>
            <a:pPr>
              <a:lnSpc>
                <a:spcPct val="80000"/>
              </a:lnSpc>
              <a:spcAft>
                <a:spcPts val="600"/>
              </a:spcAft>
            </a:pPr>
            <a:r>
              <a:rPr lang="en-GB" sz="4500" dirty="0">
                <a:solidFill>
                  <a:schemeClr val="bg1"/>
                </a:solidFill>
              </a:rPr>
              <a:t>	Psalm 66 : 18, Isaiah 59 : 1–2, 1 John 1 : 6–7</a:t>
            </a:r>
          </a:p>
          <a:p>
            <a:pPr>
              <a:lnSpc>
                <a:spcPct val="80000"/>
              </a:lnSpc>
              <a:spcAft>
                <a:spcPts val="600"/>
              </a:spcAft>
            </a:pPr>
            <a:endParaRPr lang="en-GB" sz="800" dirty="0">
              <a:solidFill>
                <a:schemeClr val="bg1"/>
              </a:solidFill>
            </a:endParaRPr>
          </a:p>
          <a:p>
            <a:pPr>
              <a:lnSpc>
                <a:spcPct val="80000"/>
              </a:lnSpc>
              <a:spcAft>
                <a:spcPts val="600"/>
              </a:spcAft>
            </a:pPr>
            <a:r>
              <a:rPr lang="en-GB" sz="4500" dirty="0">
                <a:solidFill>
                  <a:schemeClr val="bg1"/>
                </a:solidFill>
              </a:rPr>
              <a:t>v). 	This is because Holiness Is Required to See 	God this applies both now and in eternity. </a:t>
            </a:r>
          </a:p>
          <a:p>
            <a:pPr>
              <a:lnSpc>
                <a:spcPct val="80000"/>
              </a:lnSpc>
              <a:spcAft>
                <a:spcPts val="600"/>
              </a:spcAft>
            </a:pPr>
            <a:r>
              <a:rPr lang="en-GB" sz="4500" dirty="0">
                <a:solidFill>
                  <a:schemeClr val="bg1"/>
                </a:solidFill>
              </a:rPr>
              <a:t>	Heb. 12 : 14, Matthew 5 : 8</a:t>
            </a:r>
          </a:p>
        </p:txBody>
      </p:sp>
    </p:spTree>
    <p:extLst>
      <p:ext uri="{BB962C8B-B14F-4D97-AF65-F5344CB8AC3E}">
        <p14:creationId xmlns:p14="http://schemas.microsoft.com/office/powerpoint/2010/main" val="45905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A2A486B-6DF0-7B51-8276-B2CF7C3FD47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5C40705-E36A-6CF2-5F1F-CB40605CC0D8}"/>
              </a:ext>
            </a:extLst>
          </p:cNvPr>
          <p:cNvSpPr txBox="1"/>
          <p:nvPr/>
        </p:nvSpPr>
        <p:spPr>
          <a:xfrm>
            <a:off x="199962" y="49599"/>
            <a:ext cx="11895786" cy="544765"/>
          </a:xfrm>
          <a:prstGeom prst="rect">
            <a:avLst/>
          </a:prstGeom>
          <a:noFill/>
        </p:spPr>
        <p:txBody>
          <a:bodyPr wrap="square" rtlCol="0">
            <a:spAutoFit/>
          </a:bodyPr>
          <a:lstStyle/>
          <a:p>
            <a:pPr>
              <a:lnSpc>
                <a:spcPct val="80000"/>
              </a:lnSpc>
              <a:spcAft>
                <a:spcPts val="600"/>
              </a:spcAft>
            </a:pPr>
            <a:r>
              <a:rPr lang="en-GB" sz="3600" dirty="0">
                <a:solidFill>
                  <a:srgbClr val="FFC000"/>
                </a:solidFill>
                <a:latin typeface="Copperplate Gothic Bold" panose="020E0705020206020404" pitchFamily="34" charset="0"/>
              </a:rPr>
              <a:t>WHAT IS WORLDLINESS? </a:t>
            </a:r>
            <a:endParaRPr lang="en-GB" sz="8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2ADE6EBB-C792-CE8F-A99F-1F9CAA94D8E9}"/>
              </a:ext>
            </a:extLst>
          </p:cNvPr>
          <p:cNvSpPr txBox="1"/>
          <p:nvPr/>
        </p:nvSpPr>
        <p:spPr>
          <a:xfrm>
            <a:off x="112879" y="533252"/>
            <a:ext cx="12078667" cy="6408806"/>
          </a:xfrm>
          <a:prstGeom prst="rect">
            <a:avLst/>
          </a:prstGeom>
          <a:noFill/>
        </p:spPr>
        <p:txBody>
          <a:bodyPr wrap="square" rtlCol="0">
            <a:spAutoFit/>
          </a:bodyPr>
          <a:lstStyle/>
          <a:p>
            <a:pPr>
              <a:lnSpc>
                <a:spcPct val="80000"/>
              </a:lnSpc>
              <a:spcAft>
                <a:spcPts val="600"/>
              </a:spcAft>
            </a:pPr>
            <a:r>
              <a:rPr lang="en-GB" sz="3800" dirty="0" err="1">
                <a:solidFill>
                  <a:schemeClr val="accent4"/>
                </a:solidFill>
              </a:rPr>
              <a:t>i</a:t>
            </a:r>
            <a:r>
              <a:rPr lang="en-GB" sz="3800" dirty="0">
                <a:solidFill>
                  <a:schemeClr val="accent4"/>
                </a:solidFill>
              </a:rPr>
              <a:t>). </a:t>
            </a:r>
            <a:r>
              <a:rPr lang="en-GB" sz="3800" dirty="0">
                <a:solidFill>
                  <a:schemeClr val="bg1"/>
                </a:solidFill>
              </a:rPr>
              <a:t>	</a:t>
            </a:r>
            <a:r>
              <a:rPr lang="en-GB" sz="3800" dirty="0">
                <a:solidFill>
                  <a:schemeClr val="accent4"/>
                </a:solidFill>
              </a:rPr>
              <a:t>Definition of Worldliness</a:t>
            </a:r>
          </a:p>
          <a:p>
            <a:pPr>
              <a:lnSpc>
                <a:spcPct val="80000"/>
              </a:lnSpc>
              <a:spcAft>
                <a:spcPts val="600"/>
              </a:spcAft>
            </a:pPr>
            <a:r>
              <a:rPr lang="en-GB" sz="3800" dirty="0">
                <a:solidFill>
                  <a:schemeClr val="bg1"/>
                </a:solidFill>
              </a:rPr>
              <a:t>	Worldliness is: Loving what God hates. Adopting the 	world’s values, pleasures, priorities, and systems. </a:t>
            </a:r>
          </a:p>
          <a:p>
            <a:pPr>
              <a:lnSpc>
                <a:spcPct val="80000"/>
              </a:lnSpc>
              <a:spcAft>
                <a:spcPts val="600"/>
              </a:spcAft>
            </a:pPr>
            <a:r>
              <a:rPr lang="en-GB" sz="3800" dirty="0">
                <a:solidFill>
                  <a:schemeClr val="bg1"/>
                </a:solidFill>
              </a:rPr>
              <a:t>	1 John 2:15–17, James 4:4,  Romans 12:2</a:t>
            </a:r>
          </a:p>
          <a:p>
            <a:pPr>
              <a:lnSpc>
                <a:spcPct val="80000"/>
              </a:lnSpc>
              <a:spcAft>
                <a:spcPts val="600"/>
              </a:spcAft>
            </a:pPr>
            <a:endParaRPr lang="en-GB" sz="400" dirty="0">
              <a:solidFill>
                <a:schemeClr val="bg1"/>
              </a:solidFill>
            </a:endParaRPr>
          </a:p>
          <a:p>
            <a:pPr marL="1028700" indent="-1028700">
              <a:lnSpc>
                <a:spcPct val="80000"/>
              </a:lnSpc>
              <a:spcAft>
                <a:spcPts val="600"/>
              </a:spcAft>
              <a:buAutoNum type="romanLcParenR" startAt="2"/>
            </a:pPr>
            <a:r>
              <a:rPr lang="en-GB" sz="3800" dirty="0">
                <a:solidFill>
                  <a:schemeClr val="accent4"/>
                </a:solidFill>
              </a:rPr>
              <a:t>Forms of Worldliness Among Believers </a:t>
            </a:r>
          </a:p>
          <a:p>
            <a:pPr>
              <a:lnSpc>
                <a:spcPct val="80000"/>
              </a:lnSpc>
              <a:spcAft>
                <a:spcPts val="600"/>
              </a:spcAft>
            </a:pPr>
            <a:r>
              <a:rPr lang="en-GB" sz="3800" dirty="0">
                <a:solidFill>
                  <a:schemeClr val="bg1"/>
                </a:solidFill>
              </a:rPr>
              <a:t>	1.) 	Compromise in morals</a:t>
            </a:r>
          </a:p>
          <a:p>
            <a:pPr>
              <a:lnSpc>
                <a:spcPct val="80000"/>
              </a:lnSpc>
              <a:spcAft>
                <a:spcPts val="600"/>
              </a:spcAft>
            </a:pPr>
            <a:r>
              <a:rPr lang="en-GB" sz="3800" dirty="0">
                <a:solidFill>
                  <a:schemeClr val="bg1"/>
                </a:solidFill>
              </a:rPr>
              <a:t>	2.)	Ungodly entertainment</a:t>
            </a:r>
          </a:p>
          <a:p>
            <a:pPr>
              <a:lnSpc>
                <a:spcPct val="80000"/>
              </a:lnSpc>
              <a:spcAft>
                <a:spcPts val="600"/>
              </a:spcAft>
            </a:pPr>
            <a:r>
              <a:rPr lang="en-GB" sz="3800" dirty="0">
                <a:solidFill>
                  <a:schemeClr val="bg1"/>
                </a:solidFill>
              </a:rPr>
              <a:t>	3.)	Love of money and materialism</a:t>
            </a:r>
          </a:p>
          <a:p>
            <a:pPr>
              <a:lnSpc>
                <a:spcPct val="80000"/>
              </a:lnSpc>
              <a:spcAft>
                <a:spcPts val="600"/>
              </a:spcAft>
            </a:pPr>
            <a:r>
              <a:rPr lang="en-GB" sz="3800" dirty="0">
                <a:solidFill>
                  <a:schemeClr val="bg1"/>
                </a:solidFill>
              </a:rPr>
              <a:t>	4.)	Pride and self-glory</a:t>
            </a:r>
          </a:p>
          <a:p>
            <a:pPr>
              <a:lnSpc>
                <a:spcPct val="80000"/>
              </a:lnSpc>
              <a:spcAft>
                <a:spcPts val="600"/>
              </a:spcAft>
            </a:pPr>
            <a:r>
              <a:rPr lang="en-GB" sz="3800" dirty="0">
                <a:solidFill>
                  <a:schemeClr val="bg1"/>
                </a:solidFill>
              </a:rPr>
              <a:t>	5.)	Celebrations without spiritual discernment</a:t>
            </a:r>
          </a:p>
          <a:p>
            <a:pPr>
              <a:lnSpc>
                <a:spcPct val="60000"/>
              </a:lnSpc>
              <a:spcAft>
                <a:spcPts val="600"/>
              </a:spcAft>
            </a:pPr>
            <a:r>
              <a:rPr lang="en-GB" sz="3800" dirty="0">
                <a:solidFill>
                  <a:schemeClr val="bg1"/>
                </a:solidFill>
              </a:rPr>
              <a:t>	6.)	Mixing pagan values with Christian faith. </a:t>
            </a:r>
          </a:p>
          <a:p>
            <a:pPr>
              <a:lnSpc>
                <a:spcPct val="60000"/>
              </a:lnSpc>
              <a:spcAft>
                <a:spcPts val="600"/>
              </a:spcAft>
            </a:pPr>
            <a:r>
              <a:rPr lang="en-GB" sz="3800" dirty="0">
                <a:solidFill>
                  <a:schemeClr val="bg1"/>
                </a:solidFill>
              </a:rPr>
              <a:t>		Col. 2:8, Ephesians 5:11, 2 Corinthians 11:3</a:t>
            </a:r>
          </a:p>
        </p:txBody>
      </p:sp>
    </p:spTree>
    <p:extLst>
      <p:ext uri="{BB962C8B-B14F-4D97-AF65-F5344CB8AC3E}">
        <p14:creationId xmlns:p14="http://schemas.microsoft.com/office/powerpoint/2010/main" val="467367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5790EDB-8A9B-5BC6-793B-552F0F6E4D4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2068990-CE35-B41A-2845-4AEA24480CDB}"/>
              </a:ext>
            </a:extLst>
          </p:cNvPr>
          <p:cNvSpPr txBox="1"/>
          <p:nvPr/>
        </p:nvSpPr>
        <p:spPr>
          <a:xfrm>
            <a:off x="199962" y="136689"/>
            <a:ext cx="11895786" cy="494494"/>
          </a:xfrm>
          <a:prstGeom prst="rect">
            <a:avLst/>
          </a:prstGeom>
          <a:noFill/>
        </p:spPr>
        <p:txBody>
          <a:bodyPr wrap="square" rtlCol="0">
            <a:spAutoFit/>
          </a:bodyPr>
          <a:lstStyle/>
          <a:p>
            <a:pPr>
              <a:lnSpc>
                <a:spcPct val="80000"/>
              </a:lnSpc>
              <a:spcAft>
                <a:spcPts val="600"/>
              </a:spcAft>
            </a:pPr>
            <a:r>
              <a:rPr lang="en-GB" sz="3200" dirty="0">
                <a:solidFill>
                  <a:srgbClr val="FFC000"/>
                </a:solidFill>
                <a:latin typeface="Copperplate Gothic Bold" panose="020E0705020206020404" pitchFamily="34" charset="0"/>
              </a:rPr>
              <a:t>DANGERS OF WORLDLINESS AMONG BELIEVERS</a:t>
            </a:r>
            <a:endParaRPr lang="en-GB" sz="7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F5D7682E-890B-6DB9-3081-4C85BD13B86A}"/>
              </a:ext>
            </a:extLst>
          </p:cNvPr>
          <p:cNvSpPr txBox="1"/>
          <p:nvPr/>
        </p:nvSpPr>
        <p:spPr>
          <a:xfrm>
            <a:off x="252223" y="716126"/>
            <a:ext cx="10886047" cy="5979457"/>
          </a:xfrm>
          <a:prstGeom prst="rect">
            <a:avLst/>
          </a:prstGeom>
          <a:noFill/>
        </p:spPr>
        <p:txBody>
          <a:bodyPr wrap="square" rtlCol="0">
            <a:spAutoFit/>
          </a:bodyPr>
          <a:lstStyle/>
          <a:p>
            <a:pPr>
              <a:lnSpc>
                <a:spcPct val="80000"/>
              </a:lnSpc>
              <a:spcAft>
                <a:spcPts val="600"/>
              </a:spcAft>
            </a:pPr>
            <a:r>
              <a:rPr lang="en-GB" sz="3800" dirty="0" err="1">
                <a:solidFill>
                  <a:schemeClr val="bg1"/>
                </a:solidFill>
              </a:rPr>
              <a:t>i</a:t>
            </a:r>
            <a:r>
              <a:rPr lang="en-GB" sz="3800" dirty="0">
                <a:solidFill>
                  <a:schemeClr val="bg1"/>
                </a:solidFill>
              </a:rPr>
              <a:t>). 	Loss of God’s Presence and Power</a:t>
            </a:r>
          </a:p>
          <a:p>
            <a:pPr>
              <a:lnSpc>
                <a:spcPct val="80000"/>
              </a:lnSpc>
              <a:spcAft>
                <a:spcPts val="600"/>
              </a:spcAft>
            </a:pPr>
            <a:r>
              <a:rPr lang="en-GB" sz="3800" dirty="0">
                <a:solidFill>
                  <a:schemeClr val="bg1"/>
                </a:solidFill>
              </a:rPr>
              <a:t>	Judges 16:20, 1 Samuel 4:21</a:t>
            </a:r>
          </a:p>
          <a:p>
            <a:pPr>
              <a:lnSpc>
                <a:spcPct val="80000"/>
              </a:lnSpc>
              <a:spcAft>
                <a:spcPts val="600"/>
              </a:spcAft>
            </a:pPr>
            <a:endParaRPr lang="en-GB" sz="400" dirty="0">
              <a:solidFill>
                <a:schemeClr val="bg1"/>
              </a:solidFill>
            </a:endParaRPr>
          </a:p>
          <a:p>
            <a:pPr>
              <a:lnSpc>
                <a:spcPct val="80000"/>
              </a:lnSpc>
              <a:spcAft>
                <a:spcPts val="600"/>
              </a:spcAft>
            </a:pPr>
            <a:r>
              <a:rPr lang="en-GB" sz="3800" dirty="0">
                <a:solidFill>
                  <a:schemeClr val="bg1"/>
                </a:solidFill>
              </a:rPr>
              <a:t>ii).	Spiritual Blindness and Deception </a:t>
            </a:r>
          </a:p>
          <a:p>
            <a:pPr>
              <a:lnSpc>
                <a:spcPct val="80000"/>
              </a:lnSpc>
              <a:spcAft>
                <a:spcPts val="600"/>
              </a:spcAft>
            </a:pPr>
            <a:r>
              <a:rPr lang="en-GB" sz="3800" dirty="0">
                <a:solidFill>
                  <a:schemeClr val="bg1"/>
                </a:solidFill>
              </a:rPr>
              <a:t>	2 Tim. 4 : 3–4</a:t>
            </a:r>
          </a:p>
          <a:p>
            <a:pPr>
              <a:lnSpc>
                <a:spcPct val="80000"/>
              </a:lnSpc>
              <a:spcAft>
                <a:spcPts val="600"/>
              </a:spcAft>
            </a:pPr>
            <a:endParaRPr lang="en-GB" sz="400" dirty="0">
              <a:solidFill>
                <a:schemeClr val="bg1"/>
              </a:solidFill>
            </a:endParaRPr>
          </a:p>
          <a:p>
            <a:pPr>
              <a:lnSpc>
                <a:spcPct val="80000"/>
              </a:lnSpc>
              <a:spcAft>
                <a:spcPts val="600"/>
              </a:spcAft>
            </a:pPr>
            <a:r>
              <a:rPr lang="en-GB" sz="3800" dirty="0">
                <a:solidFill>
                  <a:schemeClr val="bg1"/>
                </a:solidFill>
              </a:rPr>
              <a:t>iii). 	Weak Prayer Life and Wordlessness</a:t>
            </a:r>
          </a:p>
          <a:p>
            <a:pPr>
              <a:lnSpc>
                <a:spcPct val="80000"/>
              </a:lnSpc>
              <a:spcAft>
                <a:spcPts val="600"/>
              </a:spcAft>
            </a:pPr>
            <a:r>
              <a:rPr lang="en-GB" sz="3800" dirty="0">
                <a:solidFill>
                  <a:schemeClr val="bg1"/>
                </a:solidFill>
              </a:rPr>
              <a:t>	Psalm 66 : 18 Proverbs 28 : 9</a:t>
            </a:r>
          </a:p>
          <a:p>
            <a:pPr>
              <a:lnSpc>
                <a:spcPct val="80000"/>
              </a:lnSpc>
              <a:spcAft>
                <a:spcPts val="600"/>
              </a:spcAft>
            </a:pPr>
            <a:endParaRPr lang="en-GB" sz="400" dirty="0">
              <a:solidFill>
                <a:schemeClr val="bg1"/>
              </a:solidFill>
            </a:endParaRPr>
          </a:p>
          <a:p>
            <a:pPr>
              <a:lnSpc>
                <a:spcPct val="80000"/>
              </a:lnSpc>
              <a:spcAft>
                <a:spcPts val="600"/>
              </a:spcAft>
            </a:pPr>
            <a:r>
              <a:rPr lang="en-GB" sz="3800" dirty="0">
                <a:solidFill>
                  <a:schemeClr val="bg1"/>
                </a:solidFill>
              </a:rPr>
              <a:t>iv). 	Loss of Testimony Before the World. </a:t>
            </a:r>
          </a:p>
          <a:p>
            <a:pPr>
              <a:lnSpc>
                <a:spcPct val="80000"/>
              </a:lnSpc>
              <a:spcAft>
                <a:spcPts val="600"/>
              </a:spcAft>
            </a:pPr>
            <a:r>
              <a:rPr lang="en-GB" sz="3800" dirty="0">
                <a:solidFill>
                  <a:schemeClr val="bg1"/>
                </a:solidFill>
              </a:rPr>
              <a:t>	Rom. 2 : 24, Matthew 5 : 13</a:t>
            </a:r>
          </a:p>
          <a:p>
            <a:pPr>
              <a:lnSpc>
                <a:spcPct val="80000"/>
              </a:lnSpc>
              <a:spcAft>
                <a:spcPts val="600"/>
              </a:spcAft>
            </a:pPr>
            <a:endParaRPr lang="en-GB" sz="400" dirty="0">
              <a:solidFill>
                <a:schemeClr val="bg1"/>
              </a:solidFill>
            </a:endParaRPr>
          </a:p>
          <a:p>
            <a:pPr>
              <a:lnSpc>
                <a:spcPct val="80000"/>
              </a:lnSpc>
              <a:spcAft>
                <a:spcPts val="600"/>
              </a:spcAft>
            </a:pPr>
            <a:r>
              <a:rPr lang="en-GB" sz="3800" dirty="0">
                <a:solidFill>
                  <a:schemeClr val="bg1"/>
                </a:solidFill>
              </a:rPr>
              <a:t>v). 	Judgment Begins in God’s House </a:t>
            </a:r>
          </a:p>
          <a:p>
            <a:pPr>
              <a:lnSpc>
                <a:spcPct val="80000"/>
              </a:lnSpc>
              <a:spcAft>
                <a:spcPts val="600"/>
              </a:spcAft>
            </a:pPr>
            <a:r>
              <a:rPr lang="en-GB" sz="3800" dirty="0">
                <a:solidFill>
                  <a:schemeClr val="bg1"/>
                </a:solidFill>
              </a:rPr>
              <a:t>	1 Peter 4:17,  Hebrews 10:26–27</a:t>
            </a:r>
          </a:p>
        </p:txBody>
      </p:sp>
    </p:spTree>
    <p:extLst>
      <p:ext uri="{BB962C8B-B14F-4D97-AF65-F5344CB8AC3E}">
        <p14:creationId xmlns:p14="http://schemas.microsoft.com/office/powerpoint/2010/main" val="1333188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32A66601-25CA-73C9-913A-EA62D01959A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7159315-B61B-51A0-9A31-6D778390A93A}"/>
              </a:ext>
            </a:extLst>
          </p:cNvPr>
          <p:cNvSpPr txBox="1"/>
          <p:nvPr/>
        </p:nvSpPr>
        <p:spPr>
          <a:xfrm>
            <a:off x="199962" y="276029"/>
            <a:ext cx="11895786" cy="494494"/>
          </a:xfrm>
          <a:prstGeom prst="rect">
            <a:avLst/>
          </a:prstGeom>
          <a:noFill/>
        </p:spPr>
        <p:txBody>
          <a:bodyPr wrap="square" rtlCol="0">
            <a:spAutoFit/>
          </a:bodyPr>
          <a:lstStyle/>
          <a:p>
            <a:pPr>
              <a:lnSpc>
                <a:spcPct val="80000"/>
              </a:lnSpc>
              <a:spcAft>
                <a:spcPts val="600"/>
              </a:spcAft>
            </a:pPr>
            <a:r>
              <a:rPr lang="en-GB" sz="3200" dirty="0">
                <a:solidFill>
                  <a:srgbClr val="FFC000"/>
                </a:solidFill>
                <a:latin typeface="Copperplate Gothic Bold" panose="020E0705020206020404" pitchFamily="34" charset="0"/>
              </a:rPr>
              <a:t>GOD’S CALL TO SEPARATION FROM THE WORLD </a:t>
            </a:r>
            <a:endParaRPr lang="en-GB" sz="7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A39E20BC-78F4-483C-3629-FC9244202D95}"/>
              </a:ext>
            </a:extLst>
          </p:cNvPr>
          <p:cNvSpPr txBox="1"/>
          <p:nvPr/>
        </p:nvSpPr>
        <p:spPr>
          <a:xfrm>
            <a:off x="252223" y="759671"/>
            <a:ext cx="10886047" cy="1116588"/>
          </a:xfrm>
          <a:prstGeom prst="rect">
            <a:avLst/>
          </a:prstGeom>
          <a:noFill/>
        </p:spPr>
        <p:txBody>
          <a:bodyPr wrap="square" rtlCol="0">
            <a:spAutoFit/>
          </a:bodyPr>
          <a:lstStyle/>
          <a:p>
            <a:pPr>
              <a:lnSpc>
                <a:spcPct val="80000"/>
              </a:lnSpc>
              <a:spcAft>
                <a:spcPts val="600"/>
              </a:spcAft>
            </a:pPr>
            <a:r>
              <a:rPr lang="en-GB" sz="3800" dirty="0">
                <a:solidFill>
                  <a:schemeClr val="bg1"/>
                </a:solidFill>
              </a:rPr>
              <a:t>2 Cor.  6:14–18, Rom. 8:13, Col. 3:1–10</a:t>
            </a:r>
          </a:p>
          <a:p>
            <a:pPr>
              <a:lnSpc>
                <a:spcPct val="80000"/>
              </a:lnSpc>
              <a:spcAft>
                <a:spcPts val="600"/>
              </a:spcAft>
            </a:pPr>
            <a:r>
              <a:rPr lang="en-GB" sz="3800" dirty="0">
                <a:solidFill>
                  <a:schemeClr val="bg1"/>
                </a:solidFill>
              </a:rPr>
              <a:t>Separation is not punishment; it is protection.</a:t>
            </a:r>
          </a:p>
        </p:txBody>
      </p:sp>
      <p:sp>
        <p:nvSpPr>
          <p:cNvPr id="2" name="TextBox 1">
            <a:extLst>
              <a:ext uri="{FF2B5EF4-FFF2-40B4-BE49-F238E27FC236}">
                <a16:creationId xmlns:a16="http://schemas.microsoft.com/office/drawing/2014/main" id="{C62CD867-1B97-727A-6C20-8A4656BABD0D}"/>
              </a:ext>
            </a:extLst>
          </p:cNvPr>
          <p:cNvSpPr txBox="1"/>
          <p:nvPr/>
        </p:nvSpPr>
        <p:spPr>
          <a:xfrm>
            <a:off x="204314" y="2518491"/>
            <a:ext cx="11895786" cy="888448"/>
          </a:xfrm>
          <a:prstGeom prst="rect">
            <a:avLst/>
          </a:prstGeom>
          <a:noFill/>
        </p:spPr>
        <p:txBody>
          <a:bodyPr wrap="square" rtlCol="0">
            <a:spAutoFit/>
          </a:bodyPr>
          <a:lstStyle/>
          <a:p>
            <a:pPr>
              <a:lnSpc>
                <a:spcPct val="80000"/>
              </a:lnSpc>
              <a:spcAft>
                <a:spcPts val="600"/>
              </a:spcAft>
            </a:pPr>
            <a:r>
              <a:rPr lang="en-GB" sz="3200" dirty="0">
                <a:solidFill>
                  <a:srgbClr val="FFC000"/>
                </a:solidFill>
                <a:latin typeface="Copperplate Gothic Bold" panose="020E0705020206020404" pitchFamily="34" charset="0"/>
              </a:rPr>
              <a:t>PRACTICAL WAYS TO WALK IN HOLINESS IN THE NEW YEAR </a:t>
            </a:r>
            <a:endParaRPr lang="en-GB" sz="7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2E018837-384A-248D-1244-CED8F9AC23D0}"/>
              </a:ext>
            </a:extLst>
          </p:cNvPr>
          <p:cNvSpPr txBox="1"/>
          <p:nvPr/>
        </p:nvSpPr>
        <p:spPr>
          <a:xfrm>
            <a:off x="204321" y="3437565"/>
            <a:ext cx="11813508" cy="2750881"/>
          </a:xfrm>
          <a:prstGeom prst="rect">
            <a:avLst/>
          </a:prstGeom>
          <a:noFill/>
        </p:spPr>
        <p:txBody>
          <a:bodyPr wrap="square" rtlCol="0">
            <a:spAutoFit/>
          </a:bodyPr>
          <a:lstStyle/>
          <a:p>
            <a:pPr>
              <a:lnSpc>
                <a:spcPct val="80000"/>
              </a:lnSpc>
              <a:spcAft>
                <a:spcPts val="600"/>
              </a:spcAft>
            </a:pPr>
            <a:r>
              <a:rPr lang="en-GB" sz="3800" dirty="0" err="1">
                <a:solidFill>
                  <a:schemeClr val="bg1"/>
                </a:solidFill>
              </a:rPr>
              <a:t>i</a:t>
            </a:r>
            <a:r>
              <a:rPr lang="en-GB" sz="3800" dirty="0">
                <a:solidFill>
                  <a:schemeClr val="bg1"/>
                </a:solidFill>
              </a:rPr>
              <a:t>).   Daily Consecration: Rom. 12:1,  Luke 9:23</a:t>
            </a:r>
          </a:p>
          <a:p>
            <a:pPr>
              <a:lnSpc>
                <a:spcPct val="80000"/>
              </a:lnSpc>
              <a:spcAft>
                <a:spcPts val="600"/>
              </a:spcAft>
            </a:pPr>
            <a:r>
              <a:rPr lang="en-GB" sz="3800" dirty="0">
                <a:solidFill>
                  <a:schemeClr val="bg1"/>
                </a:solidFill>
              </a:rPr>
              <a:t>ii).  Love the Word of God. Psalm 119:9, 11, John 17:17</a:t>
            </a:r>
          </a:p>
          <a:p>
            <a:pPr>
              <a:lnSpc>
                <a:spcPct val="80000"/>
              </a:lnSpc>
              <a:spcAft>
                <a:spcPts val="600"/>
              </a:spcAft>
            </a:pPr>
            <a:r>
              <a:rPr lang="en-GB" sz="3800" dirty="0">
                <a:solidFill>
                  <a:schemeClr val="bg1"/>
                </a:solidFill>
              </a:rPr>
              <a:t>iii). Guard Your Associations. 1 Cor. 15:33, Prov. 13:20</a:t>
            </a:r>
          </a:p>
          <a:p>
            <a:pPr>
              <a:lnSpc>
                <a:spcPct val="80000"/>
              </a:lnSpc>
              <a:spcAft>
                <a:spcPts val="600"/>
              </a:spcAft>
            </a:pPr>
            <a:r>
              <a:rPr lang="en-GB" sz="3800" dirty="0">
                <a:solidFill>
                  <a:schemeClr val="bg1"/>
                </a:solidFill>
              </a:rPr>
              <a:t>iv). Walk in the Spirit. Gal. 5:16,  Rom. 8:1–6</a:t>
            </a:r>
          </a:p>
          <a:p>
            <a:pPr>
              <a:lnSpc>
                <a:spcPct val="80000"/>
              </a:lnSpc>
              <a:spcAft>
                <a:spcPts val="600"/>
              </a:spcAft>
            </a:pPr>
            <a:r>
              <a:rPr lang="en-GB" sz="3800" dirty="0">
                <a:solidFill>
                  <a:schemeClr val="bg1"/>
                </a:solidFill>
              </a:rPr>
              <a:t>v).  Practice Self-Examination. 2 Cor. 13:5, Psalm 139:23–24</a:t>
            </a:r>
          </a:p>
        </p:txBody>
      </p:sp>
    </p:spTree>
    <p:extLst>
      <p:ext uri="{BB962C8B-B14F-4D97-AF65-F5344CB8AC3E}">
        <p14:creationId xmlns:p14="http://schemas.microsoft.com/office/powerpoint/2010/main" val="925362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1D0EDD06-E809-BFE5-9F19-2D89B1BB2A7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5D5FE25-58C5-B469-5251-EA9E5F6AC9F3}"/>
              </a:ext>
            </a:extLst>
          </p:cNvPr>
          <p:cNvSpPr txBox="1"/>
          <p:nvPr/>
        </p:nvSpPr>
        <p:spPr>
          <a:xfrm>
            <a:off x="199962" y="276029"/>
            <a:ext cx="11895786" cy="888448"/>
          </a:xfrm>
          <a:prstGeom prst="rect">
            <a:avLst/>
          </a:prstGeom>
          <a:noFill/>
        </p:spPr>
        <p:txBody>
          <a:bodyPr wrap="square" rtlCol="0">
            <a:spAutoFit/>
          </a:bodyPr>
          <a:lstStyle/>
          <a:p>
            <a:pPr>
              <a:lnSpc>
                <a:spcPct val="80000"/>
              </a:lnSpc>
              <a:spcAft>
                <a:spcPts val="600"/>
              </a:spcAft>
            </a:pPr>
            <a:r>
              <a:rPr lang="en-GB" sz="3200" dirty="0">
                <a:solidFill>
                  <a:srgbClr val="FFC000"/>
                </a:solidFill>
                <a:latin typeface="Copperplate Gothic Bold" panose="020E0705020206020404" pitchFamily="34" charset="0"/>
              </a:rPr>
              <a:t>PROMISES FOR THE HOLY AND SEPARATED BELIEVER </a:t>
            </a:r>
            <a:endParaRPr lang="en-GB" sz="7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F7CFAA28-5ADA-6940-2CDE-BE3B2138AC9F}"/>
              </a:ext>
            </a:extLst>
          </p:cNvPr>
          <p:cNvSpPr txBox="1"/>
          <p:nvPr/>
        </p:nvSpPr>
        <p:spPr>
          <a:xfrm>
            <a:off x="86755" y="1256070"/>
            <a:ext cx="11486936" cy="660181"/>
          </a:xfrm>
          <a:prstGeom prst="rect">
            <a:avLst/>
          </a:prstGeom>
          <a:noFill/>
        </p:spPr>
        <p:txBody>
          <a:bodyPr wrap="square" rtlCol="0">
            <a:spAutoFit/>
          </a:bodyPr>
          <a:lstStyle/>
          <a:p>
            <a:pPr>
              <a:lnSpc>
                <a:spcPct val="80000"/>
              </a:lnSpc>
              <a:spcAft>
                <a:spcPts val="600"/>
              </a:spcAft>
            </a:pPr>
            <a:r>
              <a:rPr lang="en-GB" sz="4500" dirty="0">
                <a:solidFill>
                  <a:schemeClr val="bg1"/>
                </a:solidFill>
              </a:rPr>
              <a:t> 2 Cor. 7:1, Psalm 24:3–5, Isaiah 1:19, John 14:21</a:t>
            </a:r>
          </a:p>
        </p:txBody>
      </p:sp>
      <p:sp>
        <p:nvSpPr>
          <p:cNvPr id="2" name="TextBox 1">
            <a:extLst>
              <a:ext uri="{FF2B5EF4-FFF2-40B4-BE49-F238E27FC236}">
                <a16:creationId xmlns:a16="http://schemas.microsoft.com/office/drawing/2014/main" id="{D51F50FE-9FC0-7E0C-A6E5-3A65D070684A}"/>
              </a:ext>
            </a:extLst>
          </p:cNvPr>
          <p:cNvSpPr txBox="1"/>
          <p:nvPr/>
        </p:nvSpPr>
        <p:spPr>
          <a:xfrm>
            <a:off x="204314" y="2840709"/>
            <a:ext cx="11895786" cy="494494"/>
          </a:xfrm>
          <a:prstGeom prst="rect">
            <a:avLst/>
          </a:prstGeom>
          <a:noFill/>
        </p:spPr>
        <p:txBody>
          <a:bodyPr wrap="square" rtlCol="0">
            <a:spAutoFit/>
          </a:bodyPr>
          <a:lstStyle/>
          <a:p>
            <a:pPr>
              <a:lnSpc>
                <a:spcPct val="80000"/>
              </a:lnSpc>
              <a:spcAft>
                <a:spcPts val="600"/>
              </a:spcAft>
            </a:pPr>
            <a:r>
              <a:rPr lang="en-GB" sz="3200" dirty="0">
                <a:solidFill>
                  <a:srgbClr val="FFC000"/>
                </a:solidFill>
                <a:latin typeface="Copperplate Gothic Bold" panose="020E0705020206020404" pitchFamily="34" charset="0"/>
              </a:rPr>
              <a:t>CONCLUSION &amp; CALL TO COMMITMENT</a:t>
            </a:r>
            <a:endParaRPr lang="en-GB" sz="7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CF41B59F-2681-3989-85FC-3DB87E5D72AF}"/>
              </a:ext>
            </a:extLst>
          </p:cNvPr>
          <p:cNvSpPr txBox="1"/>
          <p:nvPr/>
        </p:nvSpPr>
        <p:spPr>
          <a:xfrm>
            <a:off x="204321" y="3437565"/>
            <a:ext cx="11813508" cy="2399118"/>
          </a:xfrm>
          <a:prstGeom prst="rect">
            <a:avLst/>
          </a:prstGeom>
          <a:noFill/>
        </p:spPr>
        <p:txBody>
          <a:bodyPr wrap="square" rtlCol="0">
            <a:spAutoFit/>
          </a:bodyPr>
          <a:lstStyle/>
          <a:p>
            <a:pPr>
              <a:lnSpc>
                <a:spcPct val="80000"/>
              </a:lnSpc>
              <a:spcAft>
                <a:spcPts val="600"/>
              </a:spcAft>
            </a:pPr>
            <a:r>
              <a:rPr lang="en-GB" sz="4500" dirty="0">
                <a:solidFill>
                  <a:schemeClr val="bg1"/>
                </a:solidFill>
              </a:rPr>
              <a:t>God is not looking for many followers, but holy vessels. </a:t>
            </a:r>
          </a:p>
          <a:p>
            <a:pPr>
              <a:lnSpc>
                <a:spcPct val="80000"/>
              </a:lnSpc>
              <a:spcAft>
                <a:spcPts val="600"/>
              </a:spcAft>
            </a:pPr>
            <a:r>
              <a:rPr lang="en-GB" sz="4500" dirty="0">
                <a:solidFill>
                  <a:schemeClr val="bg1"/>
                </a:solidFill>
              </a:rPr>
              <a:t>As we enter the New Year, holiness must become intentional, not accidental.</a:t>
            </a:r>
          </a:p>
        </p:txBody>
      </p:sp>
    </p:spTree>
    <p:extLst>
      <p:ext uri="{BB962C8B-B14F-4D97-AF65-F5344CB8AC3E}">
        <p14:creationId xmlns:p14="http://schemas.microsoft.com/office/powerpoint/2010/main" val="12516139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2849</TotalTime>
  <Words>722</Words>
  <Application>Microsoft Office PowerPoint</Application>
  <PresentationFormat>Widescreen</PresentationFormat>
  <Paragraphs>76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Copperplate Gothic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SUBMACHINE</dc:creator>
  <cp:lastModifiedBy>SUBMACHINE</cp:lastModifiedBy>
  <cp:revision>72</cp:revision>
  <dcterms:created xsi:type="dcterms:W3CDTF">2025-04-26T22:44:26Z</dcterms:created>
  <dcterms:modified xsi:type="dcterms:W3CDTF">2025-12-28T07:46:44Z</dcterms:modified>
</cp:coreProperties>
</file>