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310" r:id="rId3"/>
    <p:sldId id="322" r:id="rId4"/>
    <p:sldId id="311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33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50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58179-DD61-481D-90D4-6D661AB7F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E66F18-038D-4AD1-8ACD-3AF2E7D3A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9F122-8636-4F8F-8CAF-A973A656D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1/31/2026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B5F68-7071-4360-8E49-CC0D95EDB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85FDB-4789-48A0-BF85-6006D17A4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32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888A3-1E03-426A-86A7-E35EDC22D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6F7D99-7B5D-4349-9F10-8CBE28D1C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883E2-B8D4-437B-9538-BB31E64F8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1/31/2026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883DE-796B-44A4-B9D5-1D2F008DB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F7306-A9A1-4C00-8054-44A08F7DB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69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13173B-3542-43AC-ABBF-6021D1132C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72FEE7-9493-4E45-817E-AB547AF2E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5B271-822A-4848-938C-26EFC69B6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1/31/2026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CCD2A-920B-4D16-87A6-DB296571C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04E89-EAA2-4857-8A1D-6C3D53F6B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04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D378C-3683-4066-9926-B46472A48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25B4D-4AC6-4536-BC8C-F8BFF36BD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C7585-F902-446A-B090-7D8A04C19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1/31/2026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BACCC-6972-47DB-A651-D7D16F64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BEE4E-9288-47FF-8949-D23C9DD4C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91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8527D-4C7C-48C7-88AE-9104EFCF5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6D6AC-437A-4020-88C0-7D80A243E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9A39D-98CF-47A8-8B5E-D9A0E7591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1/31/2026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C4FCB-BC0F-4914-84A1-C6E264E1B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935B3-AA68-4C4D-8769-F2F7F3190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729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1C326-829D-49CD-8AD5-AB20FCA5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F0493-8DAF-4F94-8863-F3FAE9024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B2296-E6EF-43D4-B788-E9485D7E2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02A75-B154-4DBF-92F0-AF31281BF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1/31/2026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370D3C-BB0C-43AF-B607-8B9E44FD2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9EF99-A8D8-477C-9D2D-0FB10EF20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773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C66EF-AD77-4BF6-92CE-75090B8DF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0CF22-26E7-4C98-B644-5E4A84FE5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23306-C03D-4D12-8F5C-AB555833B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EC283-AFC5-4646-98F0-51D55DB494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61A0F3-C4B1-4C7E-B421-629481A76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258DDB-DA7A-4022-8AED-AAE6F948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1/31/2026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23FB20-9327-4107-99B6-D13CF2344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EE5875-F4CF-4064-A9D6-A0E31B16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44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FCFB2-87FE-4469-B6B3-1C36198B5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C6F7B-2A5B-40CF-ABE4-709AA5C7E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1/31/2026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05A73C-5C36-4446-93B8-B90D21FE5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61366-5480-447B-B9E8-DFC1EF295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735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0673DB-0CC2-4D72-822A-BA730622D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1/31/2026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C039D3-6C4F-47BE-86E7-41FAE630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FCDBF8-DE4F-4E48-91ED-9B03D9FBE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99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49D2C-3C39-4CD3-BF02-8C5104816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739D5-DD9C-46DA-B50C-C95F3392D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11129A-1CA7-43F0-84EC-1E6DCE418A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1D2A0C-E2E0-419C-8FCF-CF1F30412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1/31/2026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E2232-09B9-4286-B413-AF95A57D2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3013E-836F-43A4-B62E-3AE693AA6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1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74085-4434-43F9-BEB5-1E983B622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638F88-A5D1-42EE-95B4-FFD6E9E21D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89F9F0-382B-4C27-9CD5-A6D715C50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275BE0-1ED2-4F4C-A464-46092356F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1/31/2026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C9281-29D9-4474-834A-3874B2D2D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FC96BC-D537-4DC2-9454-88C0FBED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30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747D01-1024-4FED-970A-0ED224BC7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DF3C5-D88C-40E3-8B8A-486F8FEDC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03764-4FED-4FFB-89A3-62D75C50A5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C6B4A-D187-4854-B527-3699A44AAD63}" type="datetimeFigureOut">
              <a:rPr lang="en-US" smtClean="0"/>
              <a:t>1/31/2026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6637A-46D9-406B-91A6-65D4FF0181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A67AD-86A0-428F-8549-1AA6B9C928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23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4A55D3-48E4-D489-62C0-F3D767ABC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C48199E-5F78-657D-07AD-469E449B8711}"/>
              </a:ext>
            </a:extLst>
          </p:cNvPr>
          <p:cNvSpPr txBox="1"/>
          <p:nvPr/>
        </p:nvSpPr>
        <p:spPr>
          <a:xfrm>
            <a:off x="738567" y="1306724"/>
            <a:ext cx="10458688" cy="3422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9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The foolishness of God</a:t>
            </a:r>
            <a:endParaRPr lang="en-US" sz="90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6ED2B95-397A-1CAC-7CA7-CD9FCD0A2807}"/>
              </a:ext>
            </a:extLst>
          </p:cNvPr>
          <p:cNvSpPr/>
          <p:nvPr/>
        </p:nvSpPr>
        <p:spPr>
          <a:xfrm>
            <a:off x="0" y="535196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A4110D-9463-4C06-4DCB-070621C707ED}"/>
              </a:ext>
            </a:extLst>
          </p:cNvPr>
          <p:cNvSpPr/>
          <p:nvPr/>
        </p:nvSpPr>
        <p:spPr>
          <a:xfrm>
            <a:off x="0" y="6357772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339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4C3596-C28E-08F7-6C41-7B3B42210B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66D7F0F-E2E1-FC0E-93A6-63767B532949}"/>
              </a:ext>
            </a:extLst>
          </p:cNvPr>
          <p:cNvSpPr txBox="1"/>
          <p:nvPr/>
        </p:nvSpPr>
        <p:spPr>
          <a:xfrm>
            <a:off x="382562" y="819076"/>
            <a:ext cx="11426876" cy="4886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5000" b="1" dirty="0">
                <a:solidFill>
                  <a:srgbClr val="FFC000"/>
                </a:solidFill>
                <a:latin typeface="Rockwell" panose="02060603020205020403" pitchFamily="18" charset="0"/>
              </a:rPr>
              <a:t>WHY GOD WORKS THIS WAY</a:t>
            </a:r>
            <a:endParaRPr lang="en-US" sz="1000" b="1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300" b="1" u="sng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300" b="1" u="sng" dirty="0">
              <a:solidFill>
                <a:schemeClr val="bg1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en-US" sz="4600" b="1" dirty="0" err="1">
                <a:solidFill>
                  <a:schemeClr val="bg1"/>
                </a:solidFill>
              </a:rPr>
              <a:t>i</a:t>
            </a:r>
            <a:r>
              <a:rPr lang="en-US" sz="4600" b="1" dirty="0">
                <a:solidFill>
                  <a:schemeClr val="bg1"/>
                </a:solidFill>
              </a:rPr>
              <a:t>)	To reveal His glory.</a:t>
            </a:r>
          </a:p>
          <a:p>
            <a:pPr algn="just">
              <a:spcAft>
                <a:spcPts val="600"/>
              </a:spcAft>
            </a:pPr>
            <a:r>
              <a:rPr lang="en-US" sz="4600" b="1" dirty="0">
                <a:solidFill>
                  <a:schemeClr val="bg1"/>
                </a:solidFill>
              </a:rPr>
              <a:t>ii)	To remove human boasting.</a:t>
            </a:r>
          </a:p>
          <a:p>
            <a:pPr algn="just">
              <a:spcAft>
                <a:spcPts val="600"/>
              </a:spcAft>
            </a:pPr>
            <a:r>
              <a:rPr lang="en-US" sz="4600" b="1" dirty="0">
                <a:solidFill>
                  <a:schemeClr val="bg1"/>
                </a:solidFill>
              </a:rPr>
              <a:t>iii)	To strengthen faith.</a:t>
            </a:r>
          </a:p>
          <a:p>
            <a:pPr algn="just">
              <a:spcAft>
                <a:spcPts val="600"/>
              </a:spcAft>
            </a:pPr>
            <a:r>
              <a:rPr lang="en-US" sz="4600" b="1" dirty="0">
                <a:solidFill>
                  <a:schemeClr val="bg1"/>
                </a:solidFill>
              </a:rPr>
              <a:t>iv)	To establish dependence on Him. 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4600" b="1" dirty="0">
                <a:solidFill>
                  <a:schemeClr val="bg1"/>
                </a:solidFill>
              </a:rPr>
              <a:t>	 (2 Corinthians 4:7)</a:t>
            </a:r>
          </a:p>
        </p:txBody>
      </p:sp>
    </p:spTree>
    <p:extLst>
      <p:ext uri="{BB962C8B-B14F-4D97-AF65-F5344CB8AC3E}">
        <p14:creationId xmlns:p14="http://schemas.microsoft.com/office/powerpoint/2010/main" val="4027186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50BD3C-E321-5A55-8772-819D7CF22A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CB7EFE-C80F-854D-AAF0-4A755E0F602B}"/>
              </a:ext>
            </a:extLst>
          </p:cNvPr>
          <p:cNvSpPr txBox="1"/>
          <p:nvPr/>
        </p:nvSpPr>
        <p:spPr>
          <a:xfrm>
            <a:off x="382562" y="819076"/>
            <a:ext cx="11426876" cy="40380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5000" b="1" dirty="0">
                <a:solidFill>
                  <a:srgbClr val="FFC000"/>
                </a:solidFill>
                <a:latin typeface="Rockwell" panose="02060603020205020403" pitchFamily="18" charset="0"/>
              </a:rPr>
              <a:t>CONCLUSION</a:t>
            </a:r>
            <a:endParaRPr lang="en-US" sz="300" b="1" u="sng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300" b="1" u="sng" dirty="0">
              <a:solidFill>
                <a:schemeClr val="bg1"/>
              </a:solidFill>
            </a:endParaRPr>
          </a:p>
          <a:p>
            <a:pPr marL="685800" indent="-6858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600" b="1" dirty="0">
                <a:solidFill>
                  <a:schemeClr val="bg1"/>
                </a:solidFill>
              </a:rPr>
              <a:t>What men mock, God uses; </a:t>
            </a:r>
          </a:p>
          <a:p>
            <a:pPr marL="685800" indent="-6858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600" b="1" dirty="0">
                <a:solidFill>
                  <a:schemeClr val="bg1"/>
                </a:solidFill>
              </a:rPr>
              <a:t>What men reject, God exalts;</a:t>
            </a:r>
          </a:p>
          <a:p>
            <a:pPr marL="685800" indent="-6858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600" b="1" dirty="0">
                <a:solidFill>
                  <a:schemeClr val="bg1"/>
                </a:solidFill>
              </a:rPr>
              <a:t>What looks foolish becomes the wisdom that saves the world.    </a:t>
            </a:r>
            <a:r>
              <a:rPr lang="en-US" sz="4600" b="1" i="1" dirty="0">
                <a:solidFill>
                  <a:schemeClr val="bg1"/>
                </a:solidFill>
              </a:rPr>
              <a:t>1 Corinthians 1:27</a:t>
            </a:r>
          </a:p>
        </p:txBody>
      </p:sp>
    </p:spTree>
    <p:extLst>
      <p:ext uri="{BB962C8B-B14F-4D97-AF65-F5344CB8AC3E}">
        <p14:creationId xmlns:p14="http://schemas.microsoft.com/office/powerpoint/2010/main" val="3532692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A55858-7779-C488-0D14-AEBADE545A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B8D41F8-09DE-96D1-4568-EE3EE79294F9}"/>
              </a:ext>
            </a:extLst>
          </p:cNvPr>
          <p:cNvSpPr txBox="1"/>
          <p:nvPr/>
        </p:nvSpPr>
        <p:spPr>
          <a:xfrm>
            <a:off x="219724" y="2773136"/>
            <a:ext cx="1142687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5000" b="1" dirty="0">
                <a:solidFill>
                  <a:srgbClr val="FFC000"/>
                </a:solidFill>
                <a:latin typeface="Rockwell" panose="02060603020205020403" pitchFamily="18" charset="0"/>
              </a:rPr>
              <a:t>SHALOM!!!</a:t>
            </a:r>
            <a:endParaRPr lang="en-US" sz="4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599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60B2E8-1649-1825-8CDC-DDCB96260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7E513B7-36E3-EA6B-ABD0-137637052E4D}"/>
              </a:ext>
            </a:extLst>
          </p:cNvPr>
          <p:cNvSpPr txBox="1"/>
          <p:nvPr/>
        </p:nvSpPr>
        <p:spPr>
          <a:xfrm>
            <a:off x="382562" y="108432"/>
            <a:ext cx="11426876" cy="6724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6000" b="1" dirty="0">
                <a:solidFill>
                  <a:srgbClr val="FFC000"/>
                </a:solidFill>
                <a:latin typeface="Rockwell" panose="02060603020205020403" pitchFamily="18" charset="0"/>
              </a:rPr>
              <a:t>INTRODUCTION</a:t>
            </a:r>
          </a:p>
          <a:p>
            <a:pPr algn="just">
              <a:spcAft>
                <a:spcPts val="600"/>
              </a:spcAft>
            </a:pPr>
            <a:r>
              <a:rPr lang="en-US" sz="4200" b="1" u="sng" dirty="0">
                <a:solidFill>
                  <a:schemeClr val="bg1"/>
                </a:solidFill>
              </a:rPr>
              <a:t>Scriptures:</a:t>
            </a:r>
            <a:r>
              <a:rPr lang="en-US" sz="4200" b="1" dirty="0">
                <a:solidFill>
                  <a:schemeClr val="bg1"/>
                </a:solidFill>
              </a:rPr>
              <a:t> 1 Corinthians 1:18-25; Isaiah 55:8-9</a:t>
            </a:r>
            <a:endParaRPr lang="en-US" sz="4000" b="1" dirty="0">
              <a:solidFill>
                <a:schemeClr val="bg1"/>
              </a:solidFill>
            </a:endParaRPr>
          </a:p>
          <a:p>
            <a:pPr algn="just">
              <a:spcAft>
                <a:spcPts val="600"/>
              </a:spcAft>
            </a:pPr>
            <a:endParaRPr lang="en-US" sz="500" b="1" dirty="0">
              <a:solidFill>
                <a:schemeClr val="bg1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en-US" sz="4800" b="1" dirty="0">
                <a:solidFill>
                  <a:schemeClr val="bg1"/>
                </a:solidFill>
              </a:rPr>
              <a:t>Human wisdom often values power, status, speed, and logic but God often works through weakness, humility, waiting, and faith. </a:t>
            </a:r>
          </a:p>
          <a:p>
            <a:pPr algn="just">
              <a:spcAft>
                <a:spcPts val="600"/>
              </a:spcAft>
            </a:pPr>
            <a:endParaRPr lang="en-US" sz="500" b="1" dirty="0">
              <a:solidFill>
                <a:schemeClr val="bg1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en-US" sz="4800" b="1" dirty="0">
                <a:solidFill>
                  <a:schemeClr val="bg1"/>
                </a:solidFill>
              </a:rPr>
              <a:t>What looks foolish to men is often God’s highest wisdom. 	</a:t>
            </a:r>
            <a:r>
              <a:rPr lang="en-US" sz="4800" b="1" i="1" dirty="0">
                <a:solidFill>
                  <a:schemeClr val="bg1"/>
                </a:solidFill>
              </a:rPr>
              <a:t>1 Cor. 1:25</a:t>
            </a:r>
            <a:r>
              <a:rPr lang="en-US" sz="4800" b="1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40210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C3A9A3-0869-64A1-B638-A1862F4BDA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AC623D8-5DCA-4F36-3AB2-1A401E20DEC6}"/>
              </a:ext>
            </a:extLst>
          </p:cNvPr>
          <p:cNvSpPr txBox="1"/>
          <p:nvPr/>
        </p:nvSpPr>
        <p:spPr>
          <a:xfrm>
            <a:off x="269828" y="1536398"/>
            <a:ext cx="11426876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5000" b="1" dirty="0">
                <a:solidFill>
                  <a:schemeClr val="bg1"/>
                </a:solidFill>
              </a:rPr>
              <a:t>God is never foolish.</a:t>
            </a:r>
          </a:p>
          <a:p>
            <a:pPr algn="just">
              <a:spcAft>
                <a:spcPts val="600"/>
              </a:spcAft>
            </a:pPr>
            <a:r>
              <a:rPr lang="en-US" sz="5000" b="1" dirty="0">
                <a:solidFill>
                  <a:schemeClr val="bg1"/>
                </a:solidFill>
              </a:rPr>
              <a:t>“Foolishness” describes how human wisdom perceives God’s ways.   </a:t>
            </a:r>
            <a:r>
              <a:rPr lang="en-US" sz="5000" b="1" i="1" dirty="0">
                <a:solidFill>
                  <a:schemeClr val="bg1"/>
                </a:solidFill>
              </a:rPr>
              <a:t>Isa. 55:8–9 </a:t>
            </a:r>
          </a:p>
        </p:txBody>
      </p:sp>
    </p:spTree>
    <p:extLst>
      <p:ext uri="{BB962C8B-B14F-4D97-AF65-F5344CB8AC3E}">
        <p14:creationId xmlns:p14="http://schemas.microsoft.com/office/powerpoint/2010/main" val="3418219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7FD495-47C2-74F7-E33D-F7C4198161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0F633A8-64A3-B0C0-F163-252CDE2531F9}"/>
              </a:ext>
            </a:extLst>
          </p:cNvPr>
          <p:cNvSpPr txBox="1"/>
          <p:nvPr/>
        </p:nvSpPr>
        <p:spPr>
          <a:xfrm>
            <a:off x="382562" y="192774"/>
            <a:ext cx="11426876" cy="65852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5000" b="1" dirty="0">
                <a:solidFill>
                  <a:srgbClr val="FFC000"/>
                </a:solidFill>
                <a:latin typeface="Rockwell" panose="02060603020205020403" pitchFamily="18" charset="0"/>
              </a:rPr>
              <a:t>BIBLICAL ACTIONS OF GOD THAT APPEAR FOOLISH BUT ARE WISE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1000" b="1" dirty="0">
              <a:solidFill>
                <a:schemeClr val="bg1"/>
              </a:solidFill>
            </a:endParaRPr>
          </a:p>
          <a:p>
            <a:pPr marL="914400" indent="-914400" algn="just">
              <a:lnSpc>
                <a:spcPct val="80000"/>
              </a:lnSpc>
              <a:spcAft>
                <a:spcPts val="600"/>
              </a:spcAft>
              <a:buAutoNum type="arabicPeriod"/>
            </a:pPr>
            <a:r>
              <a:rPr lang="en-US" sz="4600" b="1" u="sng" dirty="0">
                <a:solidFill>
                  <a:srgbClr val="FFC000"/>
                </a:solidFill>
              </a:rPr>
              <a:t>Salvation Through the Cross 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4600" b="1" dirty="0">
                <a:solidFill>
                  <a:srgbClr val="FFC000"/>
                </a:solidFill>
              </a:rPr>
              <a:t>	</a:t>
            </a:r>
            <a:r>
              <a:rPr lang="en-US" sz="4200" b="1" dirty="0">
                <a:solidFill>
                  <a:schemeClr val="bg1"/>
                </a:solidFill>
              </a:rPr>
              <a:t>(1 Cor. 1:18, 23)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300" b="1" u="sng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4600" b="1" u="sng" dirty="0">
                <a:solidFill>
                  <a:schemeClr val="bg1"/>
                </a:solidFill>
              </a:rPr>
              <a:t>Human view:</a:t>
            </a:r>
            <a:r>
              <a:rPr lang="en-US" sz="4600" b="1" dirty="0">
                <a:solidFill>
                  <a:schemeClr val="bg1"/>
                </a:solidFill>
              </a:rPr>
              <a:t> 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4600" b="1" dirty="0">
                <a:solidFill>
                  <a:schemeClr val="bg1"/>
                </a:solidFill>
              </a:rPr>
              <a:t>It looks foolish; a crucified Savior.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1000" b="1" u="sng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4600" b="1" u="sng" dirty="0">
                <a:solidFill>
                  <a:schemeClr val="bg1"/>
                </a:solidFill>
              </a:rPr>
              <a:t>God’s wisdom:</a:t>
            </a:r>
            <a:r>
              <a:rPr lang="en-US" sz="4600" b="1" dirty="0">
                <a:solidFill>
                  <a:schemeClr val="bg1"/>
                </a:solidFill>
              </a:rPr>
              <a:t> Redemption, forgiveness, victory over sin comes through the cross.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4600" b="1" dirty="0">
                <a:solidFill>
                  <a:schemeClr val="bg1"/>
                </a:solidFill>
              </a:rPr>
              <a:t>The cross turns shame into salvation. </a:t>
            </a:r>
          </a:p>
        </p:txBody>
      </p:sp>
    </p:spTree>
    <p:extLst>
      <p:ext uri="{BB962C8B-B14F-4D97-AF65-F5344CB8AC3E}">
        <p14:creationId xmlns:p14="http://schemas.microsoft.com/office/powerpoint/2010/main" val="3644522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686E3C-95A2-35A1-D653-4AA8536F27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ED9B431-531F-DED7-47D7-2CD015D9BB44}"/>
              </a:ext>
            </a:extLst>
          </p:cNvPr>
          <p:cNvSpPr txBox="1"/>
          <p:nvPr/>
        </p:nvSpPr>
        <p:spPr>
          <a:xfrm>
            <a:off x="382562" y="192774"/>
            <a:ext cx="11426876" cy="625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1000" b="1" dirty="0">
              <a:solidFill>
                <a:schemeClr val="bg1"/>
              </a:solidFill>
            </a:endParaRPr>
          </a:p>
          <a:p>
            <a:pPr marL="914400" indent="-914400" algn="just">
              <a:lnSpc>
                <a:spcPct val="80000"/>
              </a:lnSpc>
              <a:spcAft>
                <a:spcPts val="600"/>
              </a:spcAft>
              <a:buFont typeface="+mj-lt"/>
              <a:buAutoNum type="arabicPeriod" startAt="2"/>
            </a:pPr>
            <a:r>
              <a:rPr lang="en-US" sz="4600" b="1" u="sng" dirty="0">
                <a:solidFill>
                  <a:srgbClr val="FFC000"/>
                </a:solidFill>
              </a:rPr>
              <a:t>Choosing Weak and Ordinary People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4600" b="1" dirty="0">
                <a:solidFill>
                  <a:schemeClr val="bg1"/>
                </a:solidFill>
              </a:rPr>
              <a:t>	(</a:t>
            </a:r>
            <a:r>
              <a:rPr lang="en-US" sz="4200" b="1" dirty="0">
                <a:solidFill>
                  <a:schemeClr val="bg1"/>
                </a:solidFill>
              </a:rPr>
              <a:t>1 Cor. 1:26–29)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1200" b="1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5000" b="1" i="1" u="sng" dirty="0">
                <a:solidFill>
                  <a:schemeClr val="bg1"/>
                </a:solidFill>
              </a:rPr>
              <a:t>Examples: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100" b="1" u="sng" dirty="0">
              <a:solidFill>
                <a:schemeClr val="bg1"/>
              </a:solidFill>
            </a:endParaRPr>
          </a:p>
          <a:p>
            <a:pPr marL="914400" indent="-9144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chemeClr val="bg1"/>
                </a:solidFill>
              </a:rPr>
              <a:t>Moses 		– 	slow of speech</a:t>
            </a:r>
          </a:p>
          <a:p>
            <a:pPr marL="914400" indent="-9144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chemeClr val="bg1"/>
                </a:solidFill>
              </a:rPr>
              <a:t>David 		– 	a shepherd boy</a:t>
            </a:r>
          </a:p>
          <a:p>
            <a:pPr marL="914400" indent="-9144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chemeClr val="bg1"/>
                </a:solidFill>
              </a:rPr>
              <a:t>Apostles 	– 	fishermen</a:t>
            </a:r>
          </a:p>
          <a:p>
            <a:pPr algn="just">
              <a:spcAft>
                <a:spcPts val="600"/>
              </a:spcAft>
            </a:pPr>
            <a:endParaRPr lang="en-US" sz="2000" b="1" dirty="0">
              <a:solidFill>
                <a:schemeClr val="bg1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en-US" sz="4800" b="1" dirty="0">
                <a:solidFill>
                  <a:schemeClr val="bg1"/>
                </a:solidFill>
              </a:rPr>
              <a:t>God chooses the weak so no flesh will glory.</a:t>
            </a:r>
          </a:p>
        </p:txBody>
      </p:sp>
    </p:spTree>
    <p:extLst>
      <p:ext uri="{BB962C8B-B14F-4D97-AF65-F5344CB8AC3E}">
        <p14:creationId xmlns:p14="http://schemas.microsoft.com/office/powerpoint/2010/main" val="519031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2C5CF8-AD2C-81CA-C2B5-D535A87BC4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6EF722-6CE7-6C2C-A3BF-A61E79F3203A}"/>
              </a:ext>
            </a:extLst>
          </p:cNvPr>
          <p:cNvSpPr txBox="1"/>
          <p:nvPr/>
        </p:nvSpPr>
        <p:spPr>
          <a:xfrm>
            <a:off x="382562" y="368139"/>
            <a:ext cx="11426876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1000" b="1" dirty="0">
              <a:solidFill>
                <a:schemeClr val="bg1"/>
              </a:solidFill>
            </a:endParaRPr>
          </a:p>
          <a:p>
            <a:pPr marL="914400" indent="-914400" algn="just">
              <a:lnSpc>
                <a:spcPct val="80000"/>
              </a:lnSpc>
              <a:spcAft>
                <a:spcPts val="600"/>
              </a:spcAft>
              <a:buFont typeface="+mj-lt"/>
              <a:buAutoNum type="arabicPeriod" startAt="3"/>
            </a:pPr>
            <a:r>
              <a:rPr lang="en-US" sz="4800" b="1" u="sng" dirty="0">
                <a:solidFill>
                  <a:srgbClr val="FFC000"/>
                </a:solidFill>
              </a:rPr>
              <a:t>Victory Through Strange Methods</a:t>
            </a:r>
            <a:r>
              <a:rPr lang="en-US" sz="4800" b="1" dirty="0">
                <a:solidFill>
                  <a:schemeClr val="bg1"/>
                </a:solidFill>
              </a:rPr>
              <a:t>	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4600" b="1" dirty="0">
                <a:solidFill>
                  <a:schemeClr val="bg1"/>
                </a:solidFill>
              </a:rPr>
              <a:t>	(</a:t>
            </a:r>
            <a:r>
              <a:rPr lang="en-US" sz="4200" b="1" dirty="0">
                <a:solidFill>
                  <a:schemeClr val="bg1"/>
                </a:solidFill>
              </a:rPr>
              <a:t>Joshua 6; Judges 7)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1200" b="1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100" b="1" u="sng" dirty="0">
              <a:solidFill>
                <a:schemeClr val="bg1"/>
              </a:solidFill>
            </a:endParaRPr>
          </a:p>
          <a:p>
            <a:pPr marL="685800" indent="-6858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chemeClr val="bg1"/>
                </a:solidFill>
              </a:rPr>
              <a:t>Jericho fell through marching and shouting. </a:t>
            </a:r>
          </a:p>
          <a:p>
            <a:pPr marL="685800" indent="-6858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chemeClr val="bg1"/>
                </a:solidFill>
              </a:rPr>
              <a:t>Midian  defeated by 300 men. </a:t>
            </a:r>
          </a:p>
          <a:p>
            <a:pPr algn="just">
              <a:spcAft>
                <a:spcPts val="600"/>
              </a:spcAft>
            </a:pPr>
            <a:endParaRPr lang="en-US" sz="2400" b="1" dirty="0">
              <a:solidFill>
                <a:schemeClr val="bg1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en-US" sz="4800" b="1" dirty="0">
                <a:solidFill>
                  <a:schemeClr val="bg1"/>
                </a:solidFill>
              </a:rPr>
              <a:t>Victory comes by obedience, not strategy.</a:t>
            </a:r>
          </a:p>
        </p:txBody>
      </p:sp>
    </p:spTree>
    <p:extLst>
      <p:ext uri="{BB962C8B-B14F-4D97-AF65-F5344CB8AC3E}">
        <p14:creationId xmlns:p14="http://schemas.microsoft.com/office/powerpoint/2010/main" val="144716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8A15C4-501F-52A6-743E-A3EC8C5405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EF87910-A783-EE04-4B28-7A1FB6E0259E}"/>
              </a:ext>
            </a:extLst>
          </p:cNvPr>
          <p:cNvSpPr txBox="1"/>
          <p:nvPr/>
        </p:nvSpPr>
        <p:spPr>
          <a:xfrm>
            <a:off x="382562" y="368139"/>
            <a:ext cx="11426876" cy="627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1000" b="1" dirty="0">
              <a:solidFill>
                <a:schemeClr val="bg1"/>
              </a:solidFill>
            </a:endParaRPr>
          </a:p>
          <a:p>
            <a:pPr marL="914400" indent="-914400" algn="just">
              <a:lnSpc>
                <a:spcPct val="80000"/>
              </a:lnSpc>
              <a:spcAft>
                <a:spcPts val="600"/>
              </a:spcAft>
              <a:buFont typeface="+mj-lt"/>
              <a:buAutoNum type="arabicPeriod" startAt="4"/>
            </a:pPr>
            <a:r>
              <a:rPr lang="en-US" sz="5000" b="1" u="sng" dirty="0">
                <a:solidFill>
                  <a:srgbClr val="FFC000"/>
                </a:solidFill>
              </a:rPr>
              <a:t>Conquering through Suffering and death</a:t>
            </a:r>
            <a:endParaRPr lang="en-US" sz="5000" b="1" u="sng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4600" b="1" dirty="0">
                <a:solidFill>
                  <a:schemeClr val="bg1"/>
                </a:solidFill>
              </a:rPr>
              <a:t>	(</a:t>
            </a:r>
            <a:r>
              <a:rPr lang="en-US" sz="4200" b="1" dirty="0">
                <a:solidFill>
                  <a:schemeClr val="bg1"/>
                </a:solidFill>
              </a:rPr>
              <a:t>Isaiah 53; Philippians 2:6-11)</a:t>
            </a:r>
            <a:endParaRPr lang="en-US" sz="300" b="1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100" b="1" u="sng" dirty="0">
              <a:solidFill>
                <a:schemeClr val="bg1"/>
              </a:solidFill>
            </a:endParaRPr>
          </a:p>
          <a:p>
            <a:pPr algn="just"/>
            <a:r>
              <a:rPr lang="en-US" sz="4800" b="1" u="sng" dirty="0">
                <a:solidFill>
                  <a:schemeClr val="bg1"/>
                </a:solidFill>
              </a:rPr>
              <a:t>Human wisdom:</a:t>
            </a:r>
          </a:p>
          <a:p>
            <a:pPr algn="just"/>
            <a:r>
              <a:rPr lang="en-US" sz="4800" b="1" dirty="0">
                <a:solidFill>
                  <a:schemeClr val="bg1"/>
                </a:solidFill>
              </a:rPr>
              <a:t>Power comes through force</a:t>
            </a:r>
          </a:p>
          <a:p>
            <a:pPr algn="just"/>
            <a:endParaRPr lang="en-US" sz="1500" b="1" dirty="0">
              <a:solidFill>
                <a:schemeClr val="bg1"/>
              </a:solidFill>
            </a:endParaRPr>
          </a:p>
          <a:p>
            <a:pPr algn="just"/>
            <a:r>
              <a:rPr lang="en-US" sz="4800" b="1" u="sng" dirty="0">
                <a:solidFill>
                  <a:schemeClr val="bg1"/>
                </a:solidFill>
              </a:rPr>
              <a:t>God’s wisdom:</a:t>
            </a:r>
          </a:p>
          <a:p>
            <a:pPr algn="just"/>
            <a:r>
              <a:rPr lang="en-US" sz="4800" b="1" dirty="0">
                <a:solidFill>
                  <a:schemeClr val="bg1"/>
                </a:solidFill>
              </a:rPr>
              <a:t>Power comes through humility, sacrifice and even death. Jesus won by dying.</a:t>
            </a:r>
          </a:p>
        </p:txBody>
      </p:sp>
    </p:spTree>
    <p:extLst>
      <p:ext uri="{BB962C8B-B14F-4D97-AF65-F5344CB8AC3E}">
        <p14:creationId xmlns:p14="http://schemas.microsoft.com/office/powerpoint/2010/main" val="562695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902376-9AB6-03F7-6B0F-22EE458B05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9849859-DBE0-335F-F62B-79FE89551C5D}"/>
              </a:ext>
            </a:extLst>
          </p:cNvPr>
          <p:cNvSpPr txBox="1"/>
          <p:nvPr/>
        </p:nvSpPr>
        <p:spPr>
          <a:xfrm>
            <a:off x="382562" y="368139"/>
            <a:ext cx="11426876" cy="627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1000" b="1" dirty="0">
              <a:solidFill>
                <a:schemeClr val="bg1"/>
              </a:solidFill>
            </a:endParaRPr>
          </a:p>
          <a:p>
            <a:pPr marL="914400" indent="-914400" algn="just">
              <a:lnSpc>
                <a:spcPct val="80000"/>
              </a:lnSpc>
              <a:spcAft>
                <a:spcPts val="600"/>
              </a:spcAft>
              <a:buFont typeface="+mj-lt"/>
              <a:buAutoNum type="arabicPeriod" startAt="5"/>
            </a:pPr>
            <a:r>
              <a:rPr lang="en-US" sz="5000" b="1" u="sng" dirty="0">
                <a:solidFill>
                  <a:srgbClr val="FFC000"/>
                </a:solidFill>
              </a:rPr>
              <a:t>Reaching the World Through Persecution</a:t>
            </a:r>
            <a:endParaRPr lang="en-US" sz="4600" b="1" u="sng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4600" b="1" dirty="0">
                <a:solidFill>
                  <a:schemeClr val="bg1"/>
                </a:solidFill>
              </a:rPr>
              <a:t>	(</a:t>
            </a:r>
            <a:r>
              <a:rPr lang="en-US" sz="4200" b="1" dirty="0">
                <a:solidFill>
                  <a:schemeClr val="bg1"/>
                </a:solidFill>
              </a:rPr>
              <a:t>Acts 8:1–4)</a:t>
            </a:r>
            <a:endParaRPr lang="en-US" sz="300" b="1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100" b="1" u="sng" dirty="0">
              <a:solidFill>
                <a:schemeClr val="bg1"/>
              </a:solidFill>
            </a:endParaRPr>
          </a:p>
          <a:p>
            <a:pPr algn="just"/>
            <a:r>
              <a:rPr lang="en-US" sz="4800" b="1" u="sng" dirty="0">
                <a:solidFill>
                  <a:schemeClr val="bg1"/>
                </a:solidFill>
              </a:rPr>
              <a:t>Human wisdom:</a:t>
            </a:r>
          </a:p>
          <a:p>
            <a:pPr algn="just"/>
            <a:r>
              <a:rPr lang="en-US" sz="4800" b="1" dirty="0">
                <a:solidFill>
                  <a:schemeClr val="bg1"/>
                </a:solidFill>
              </a:rPr>
              <a:t>Persecution kills movements.</a:t>
            </a:r>
            <a:endParaRPr lang="en-US" sz="1500" b="1" dirty="0">
              <a:solidFill>
                <a:schemeClr val="bg1"/>
              </a:solidFill>
            </a:endParaRPr>
          </a:p>
          <a:p>
            <a:pPr algn="just"/>
            <a:endParaRPr lang="en-US" sz="1500" b="1" u="sng" dirty="0">
              <a:solidFill>
                <a:schemeClr val="bg1"/>
              </a:solidFill>
            </a:endParaRPr>
          </a:p>
          <a:p>
            <a:pPr algn="just"/>
            <a:r>
              <a:rPr lang="en-US" sz="4800" b="1" u="sng" dirty="0">
                <a:solidFill>
                  <a:schemeClr val="bg1"/>
                </a:solidFill>
              </a:rPr>
              <a:t>God’s wisdom:</a:t>
            </a:r>
          </a:p>
          <a:p>
            <a:pPr algn="just"/>
            <a:r>
              <a:rPr lang="en-US" sz="4800" b="1" dirty="0">
                <a:solidFill>
                  <a:schemeClr val="bg1"/>
                </a:solidFill>
              </a:rPr>
              <a:t>Persecution spreads the gospel.  God turns opposition into expansion.</a:t>
            </a:r>
          </a:p>
        </p:txBody>
      </p:sp>
    </p:spTree>
    <p:extLst>
      <p:ext uri="{BB962C8B-B14F-4D97-AF65-F5344CB8AC3E}">
        <p14:creationId xmlns:p14="http://schemas.microsoft.com/office/powerpoint/2010/main" val="4235062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7E29BD-CAC8-CFF1-77A6-86F38EF3C2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0FF1CC6-E39F-F7B3-B053-9078FC369886}"/>
              </a:ext>
            </a:extLst>
          </p:cNvPr>
          <p:cNvSpPr txBox="1"/>
          <p:nvPr/>
        </p:nvSpPr>
        <p:spPr>
          <a:xfrm>
            <a:off x="382562" y="368139"/>
            <a:ext cx="11426876" cy="485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1000" b="1" dirty="0">
              <a:solidFill>
                <a:schemeClr val="bg1"/>
              </a:solidFill>
            </a:endParaRPr>
          </a:p>
          <a:p>
            <a:pPr marL="914400" indent="-914400" algn="just">
              <a:lnSpc>
                <a:spcPct val="80000"/>
              </a:lnSpc>
              <a:spcAft>
                <a:spcPts val="600"/>
              </a:spcAft>
              <a:buFont typeface="+mj-lt"/>
              <a:buAutoNum type="arabicPeriod" startAt="6"/>
            </a:pPr>
            <a:r>
              <a:rPr lang="en-US" sz="5000" b="1" u="sng" dirty="0">
                <a:solidFill>
                  <a:srgbClr val="FFC000"/>
                </a:solidFill>
              </a:rPr>
              <a:t>Calling the Unlikely and the Rejected</a:t>
            </a:r>
            <a:endParaRPr lang="en-US" sz="4600" b="1" u="sng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4600" b="1" dirty="0">
                <a:solidFill>
                  <a:schemeClr val="bg1"/>
                </a:solidFill>
              </a:rPr>
              <a:t>	(</a:t>
            </a:r>
            <a:r>
              <a:rPr lang="en-US" sz="4200" b="1" dirty="0">
                <a:solidFill>
                  <a:schemeClr val="bg1"/>
                </a:solidFill>
              </a:rPr>
              <a:t>Matthew 9:10–13; Romans 9:30)</a:t>
            </a:r>
            <a:endParaRPr lang="en-US" sz="300" b="1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100" b="1" u="sng" dirty="0">
              <a:solidFill>
                <a:schemeClr val="bg1"/>
              </a:solidFill>
            </a:endParaRPr>
          </a:p>
          <a:p>
            <a:pPr algn="just"/>
            <a:endParaRPr lang="en-US" sz="4800" b="1" dirty="0">
              <a:solidFill>
                <a:schemeClr val="bg1"/>
              </a:solidFill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chemeClr val="bg1"/>
                </a:solidFill>
              </a:rPr>
              <a:t>Tax collectors, Sinners, Gentiles.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US" sz="1200" b="1" dirty="0">
              <a:solidFill>
                <a:schemeClr val="bg1"/>
              </a:solidFill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chemeClr val="bg1"/>
                </a:solidFill>
              </a:rPr>
              <a:t>God builds His kingdom on grace, not merit.</a:t>
            </a:r>
          </a:p>
        </p:txBody>
      </p:sp>
    </p:spTree>
    <p:extLst>
      <p:ext uri="{BB962C8B-B14F-4D97-AF65-F5344CB8AC3E}">
        <p14:creationId xmlns:p14="http://schemas.microsoft.com/office/powerpoint/2010/main" val="2180001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2552</TotalTime>
  <Words>385</Words>
  <Application>Microsoft Office PowerPoint</Application>
  <PresentationFormat>Widescreen</PresentationFormat>
  <Paragraphs>79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Copperplate Gothic Bold</vt:lpstr>
      <vt:lpstr>Rockwell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SUBMACHINE</dc:creator>
  <cp:lastModifiedBy>Emmanuel Phillip</cp:lastModifiedBy>
  <cp:revision>127</cp:revision>
  <dcterms:created xsi:type="dcterms:W3CDTF">2025-04-26T22:44:26Z</dcterms:created>
  <dcterms:modified xsi:type="dcterms:W3CDTF">2026-01-31T10:59:26Z</dcterms:modified>
</cp:coreProperties>
</file>