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342" r:id="rId3"/>
    <p:sldId id="310" r:id="rId4"/>
    <p:sldId id="322" r:id="rId5"/>
    <p:sldId id="332" r:id="rId6"/>
    <p:sldId id="333" r:id="rId7"/>
    <p:sldId id="334" r:id="rId8"/>
    <p:sldId id="335" r:id="rId9"/>
    <p:sldId id="311" r:id="rId10"/>
    <p:sldId id="336" r:id="rId11"/>
    <p:sldId id="337" r:id="rId12"/>
    <p:sldId id="338" r:id="rId13"/>
    <p:sldId id="339" r:id="rId14"/>
    <p:sldId id="340" r:id="rId15"/>
    <p:sldId id="341" r:id="rId16"/>
    <p:sldId id="33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2" d="100"/>
          <a:sy n="52" d="100"/>
        </p:scale>
        <p:origin x="62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58179-DD61-481D-90D4-6D661AB7FD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E66F18-038D-4AD1-8ACD-3AF2E7D3A1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D9F122-8636-4F8F-8CAF-A973A656D2F0}"/>
              </a:ext>
            </a:extLst>
          </p:cNvPr>
          <p:cNvSpPr>
            <a:spLocks noGrp="1"/>
          </p:cNvSpPr>
          <p:nvPr>
            <p:ph type="dt" sz="half" idx="10"/>
          </p:nvPr>
        </p:nvSpPr>
        <p:spPr/>
        <p:txBody>
          <a:bodyPr/>
          <a:lstStyle/>
          <a:p>
            <a:fld id="{C84C6B4A-D187-4854-B527-3699A44AAD63}" type="datetimeFigureOut">
              <a:rPr lang="en-US" smtClean="0"/>
              <a:t>2/15/2026</a:t>
            </a:fld>
            <a:endParaRPr lang="en-US" dirty="0"/>
          </a:p>
        </p:txBody>
      </p:sp>
      <p:sp>
        <p:nvSpPr>
          <p:cNvPr id="5" name="Footer Placeholder 4">
            <a:extLst>
              <a:ext uri="{FF2B5EF4-FFF2-40B4-BE49-F238E27FC236}">
                <a16:creationId xmlns:a16="http://schemas.microsoft.com/office/drawing/2014/main" id="{92CB5F68-7071-4360-8E49-CC0D95EDBA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8185FDB-4789-48A0-BF85-6006D17A4372}"/>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2132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888A3-1E03-426A-86A7-E35EDC22D8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F7D99-7B5D-4349-9F10-8CBE28D1C6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0883E2-B8D4-437B-9538-BB31E64F87C3}"/>
              </a:ext>
            </a:extLst>
          </p:cNvPr>
          <p:cNvSpPr>
            <a:spLocks noGrp="1"/>
          </p:cNvSpPr>
          <p:nvPr>
            <p:ph type="dt" sz="half" idx="10"/>
          </p:nvPr>
        </p:nvSpPr>
        <p:spPr/>
        <p:txBody>
          <a:bodyPr/>
          <a:lstStyle/>
          <a:p>
            <a:fld id="{C84C6B4A-D187-4854-B527-3699A44AAD63}" type="datetimeFigureOut">
              <a:rPr lang="en-US" smtClean="0"/>
              <a:t>2/15/2026</a:t>
            </a:fld>
            <a:endParaRPr lang="en-US" dirty="0"/>
          </a:p>
        </p:txBody>
      </p:sp>
      <p:sp>
        <p:nvSpPr>
          <p:cNvPr id="5" name="Footer Placeholder 4">
            <a:extLst>
              <a:ext uri="{FF2B5EF4-FFF2-40B4-BE49-F238E27FC236}">
                <a16:creationId xmlns:a16="http://schemas.microsoft.com/office/drawing/2014/main" id="{87F883DE-796B-44A4-B9D5-1D2F008DBAF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BF7306-A9A1-4C00-8054-44A08F7DB66A}"/>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287769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13173B-3542-43AC-ABBF-6021D1132C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72FEE7-9493-4E45-817E-AB547AF2EA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5B271-822A-4848-938C-26EFC69B61AA}"/>
              </a:ext>
            </a:extLst>
          </p:cNvPr>
          <p:cNvSpPr>
            <a:spLocks noGrp="1"/>
          </p:cNvSpPr>
          <p:nvPr>
            <p:ph type="dt" sz="half" idx="10"/>
          </p:nvPr>
        </p:nvSpPr>
        <p:spPr/>
        <p:txBody>
          <a:bodyPr/>
          <a:lstStyle/>
          <a:p>
            <a:fld id="{C84C6B4A-D187-4854-B527-3699A44AAD63}" type="datetimeFigureOut">
              <a:rPr lang="en-US" smtClean="0"/>
              <a:t>2/15/2026</a:t>
            </a:fld>
            <a:endParaRPr lang="en-US" dirty="0"/>
          </a:p>
        </p:txBody>
      </p:sp>
      <p:sp>
        <p:nvSpPr>
          <p:cNvPr id="5" name="Footer Placeholder 4">
            <a:extLst>
              <a:ext uri="{FF2B5EF4-FFF2-40B4-BE49-F238E27FC236}">
                <a16:creationId xmlns:a16="http://schemas.microsoft.com/office/drawing/2014/main" id="{19FCCD2A-920B-4D16-87A6-DB296571CA0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904E89-EAA2-4857-8A1D-6C3D53F6B6AD}"/>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513044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378C-3683-4066-9926-B46472A488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E25B4D-4AC6-4536-BC8C-F8BFF36BD4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3C7585-F902-446A-B090-7D8A04C19C04}"/>
              </a:ext>
            </a:extLst>
          </p:cNvPr>
          <p:cNvSpPr>
            <a:spLocks noGrp="1"/>
          </p:cNvSpPr>
          <p:nvPr>
            <p:ph type="dt" sz="half" idx="10"/>
          </p:nvPr>
        </p:nvSpPr>
        <p:spPr/>
        <p:txBody>
          <a:bodyPr/>
          <a:lstStyle/>
          <a:p>
            <a:fld id="{C84C6B4A-D187-4854-B527-3699A44AAD63}" type="datetimeFigureOut">
              <a:rPr lang="en-US" smtClean="0"/>
              <a:t>2/15/2026</a:t>
            </a:fld>
            <a:endParaRPr lang="en-US" dirty="0"/>
          </a:p>
        </p:txBody>
      </p:sp>
      <p:sp>
        <p:nvSpPr>
          <p:cNvPr id="5" name="Footer Placeholder 4">
            <a:extLst>
              <a:ext uri="{FF2B5EF4-FFF2-40B4-BE49-F238E27FC236}">
                <a16:creationId xmlns:a16="http://schemas.microsoft.com/office/drawing/2014/main" id="{388BACCC-6972-47DB-A651-D7D16F64B2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A1BEE4E-9288-47FF-8949-D23C9DD4C50B}"/>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38915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8527D-4C7C-48C7-88AE-9104EFCF58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76D6AC-437A-4020-88C0-7D80A243ED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79A39D-98CF-47A8-8B5E-D9A0E7591326}"/>
              </a:ext>
            </a:extLst>
          </p:cNvPr>
          <p:cNvSpPr>
            <a:spLocks noGrp="1"/>
          </p:cNvSpPr>
          <p:nvPr>
            <p:ph type="dt" sz="half" idx="10"/>
          </p:nvPr>
        </p:nvSpPr>
        <p:spPr/>
        <p:txBody>
          <a:bodyPr/>
          <a:lstStyle/>
          <a:p>
            <a:fld id="{C84C6B4A-D187-4854-B527-3699A44AAD63}" type="datetimeFigureOut">
              <a:rPr lang="en-US" smtClean="0"/>
              <a:t>2/15/2026</a:t>
            </a:fld>
            <a:endParaRPr lang="en-US" dirty="0"/>
          </a:p>
        </p:txBody>
      </p:sp>
      <p:sp>
        <p:nvSpPr>
          <p:cNvPr id="5" name="Footer Placeholder 4">
            <a:extLst>
              <a:ext uri="{FF2B5EF4-FFF2-40B4-BE49-F238E27FC236}">
                <a16:creationId xmlns:a16="http://schemas.microsoft.com/office/drawing/2014/main" id="{B7DC4FCB-BC0F-4914-84A1-C6E264E1BC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FB935B3-AA68-4C4D-8769-F2F7F3190A7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135729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1C326-829D-49CD-8AD5-AB20FCA5B2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BF0493-8DAF-4F94-8863-F3FAE90246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CB2296-E6EF-43D4-B788-E9485D7E20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A02A75-B154-4DBF-92F0-AF31281BF7EF}"/>
              </a:ext>
            </a:extLst>
          </p:cNvPr>
          <p:cNvSpPr>
            <a:spLocks noGrp="1"/>
          </p:cNvSpPr>
          <p:nvPr>
            <p:ph type="dt" sz="half" idx="10"/>
          </p:nvPr>
        </p:nvSpPr>
        <p:spPr/>
        <p:txBody>
          <a:bodyPr/>
          <a:lstStyle/>
          <a:p>
            <a:fld id="{C84C6B4A-D187-4854-B527-3699A44AAD63}" type="datetimeFigureOut">
              <a:rPr lang="en-US" smtClean="0"/>
              <a:t>2/15/2026</a:t>
            </a:fld>
            <a:endParaRPr lang="en-US" dirty="0"/>
          </a:p>
        </p:txBody>
      </p:sp>
      <p:sp>
        <p:nvSpPr>
          <p:cNvPr id="6" name="Footer Placeholder 5">
            <a:extLst>
              <a:ext uri="{FF2B5EF4-FFF2-40B4-BE49-F238E27FC236}">
                <a16:creationId xmlns:a16="http://schemas.microsoft.com/office/drawing/2014/main" id="{DB370D3C-BB0C-43AF-B607-8B9E44FD29E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839EF99-A8D8-477C-9D2D-0FB10EF2034E}"/>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13773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66EF-AD77-4BF6-92CE-75090B8DF6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C0CF22-26E7-4C98-B644-5E4A84FE58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323306-C03D-4D12-8F5C-AB555833B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BEC283-AFC5-4646-98F0-51D55DB494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61A0F3-C4B1-4C7E-B421-629481A76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258DDB-DA7A-4022-8AED-AAE6F948873C}"/>
              </a:ext>
            </a:extLst>
          </p:cNvPr>
          <p:cNvSpPr>
            <a:spLocks noGrp="1"/>
          </p:cNvSpPr>
          <p:nvPr>
            <p:ph type="dt" sz="half" idx="10"/>
          </p:nvPr>
        </p:nvSpPr>
        <p:spPr/>
        <p:txBody>
          <a:bodyPr/>
          <a:lstStyle/>
          <a:p>
            <a:fld id="{C84C6B4A-D187-4854-B527-3699A44AAD63}" type="datetimeFigureOut">
              <a:rPr lang="en-US" smtClean="0"/>
              <a:t>2/15/2026</a:t>
            </a:fld>
            <a:endParaRPr lang="en-US" dirty="0"/>
          </a:p>
        </p:txBody>
      </p:sp>
      <p:sp>
        <p:nvSpPr>
          <p:cNvPr id="8" name="Footer Placeholder 7">
            <a:extLst>
              <a:ext uri="{FF2B5EF4-FFF2-40B4-BE49-F238E27FC236}">
                <a16:creationId xmlns:a16="http://schemas.microsoft.com/office/drawing/2014/main" id="{8723FB20-9327-4107-99B6-D13CF234452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4EE5875-F4CF-4064-A9D6-A0E31B163DD3}"/>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22444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FCFB2-87FE-4469-B6B3-1C36198B5D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EC6F7B-2A5B-40CF-ABE4-709AA5C7E0C7}"/>
              </a:ext>
            </a:extLst>
          </p:cNvPr>
          <p:cNvSpPr>
            <a:spLocks noGrp="1"/>
          </p:cNvSpPr>
          <p:nvPr>
            <p:ph type="dt" sz="half" idx="10"/>
          </p:nvPr>
        </p:nvSpPr>
        <p:spPr/>
        <p:txBody>
          <a:bodyPr/>
          <a:lstStyle/>
          <a:p>
            <a:fld id="{C84C6B4A-D187-4854-B527-3699A44AAD63}" type="datetimeFigureOut">
              <a:rPr lang="en-US" smtClean="0"/>
              <a:t>2/15/2026</a:t>
            </a:fld>
            <a:endParaRPr lang="en-US" dirty="0"/>
          </a:p>
        </p:txBody>
      </p:sp>
      <p:sp>
        <p:nvSpPr>
          <p:cNvPr id="4" name="Footer Placeholder 3">
            <a:extLst>
              <a:ext uri="{FF2B5EF4-FFF2-40B4-BE49-F238E27FC236}">
                <a16:creationId xmlns:a16="http://schemas.microsoft.com/office/drawing/2014/main" id="{4D05A73C-5C36-4446-93B8-B90D21FE5CB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4461366-5480-447B-B9E8-DFC1EF295989}"/>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602735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673DB-0CC2-4D72-822A-BA730622D4B2}"/>
              </a:ext>
            </a:extLst>
          </p:cNvPr>
          <p:cNvSpPr>
            <a:spLocks noGrp="1"/>
          </p:cNvSpPr>
          <p:nvPr>
            <p:ph type="dt" sz="half" idx="10"/>
          </p:nvPr>
        </p:nvSpPr>
        <p:spPr/>
        <p:txBody>
          <a:bodyPr/>
          <a:lstStyle/>
          <a:p>
            <a:fld id="{C84C6B4A-D187-4854-B527-3699A44AAD63}" type="datetimeFigureOut">
              <a:rPr lang="en-US" smtClean="0"/>
              <a:t>2/15/2026</a:t>
            </a:fld>
            <a:endParaRPr lang="en-US" dirty="0"/>
          </a:p>
        </p:txBody>
      </p:sp>
      <p:sp>
        <p:nvSpPr>
          <p:cNvPr id="3" name="Footer Placeholder 2">
            <a:extLst>
              <a:ext uri="{FF2B5EF4-FFF2-40B4-BE49-F238E27FC236}">
                <a16:creationId xmlns:a16="http://schemas.microsoft.com/office/drawing/2014/main" id="{A6C039D3-6C4F-47BE-86E7-41FAE630671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EFCDBF8-DE4F-4E48-91ED-9B03D9FBE40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575997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49D2C-3C39-4CD3-BF02-8C5104816F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3739D5-DD9C-46DA-B50C-C95F3392D4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11129A-1CA7-43F0-84EC-1E6DCE418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1D2A0C-E2E0-419C-8FCF-CF1F30412D61}"/>
              </a:ext>
            </a:extLst>
          </p:cNvPr>
          <p:cNvSpPr>
            <a:spLocks noGrp="1"/>
          </p:cNvSpPr>
          <p:nvPr>
            <p:ph type="dt" sz="half" idx="10"/>
          </p:nvPr>
        </p:nvSpPr>
        <p:spPr/>
        <p:txBody>
          <a:bodyPr/>
          <a:lstStyle/>
          <a:p>
            <a:fld id="{C84C6B4A-D187-4854-B527-3699A44AAD63}" type="datetimeFigureOut">
              <a:rPr lang="en-US" smtClean="0"/>
              <a:t>2/15/2026</a:t>
            </a:fld>
            <a:endParaRPr lang="en-US" dirty="0"/>
          </a:p>
        </p:txBody>
      </p:sp>
      <p:sp>
        <p:nvSpPr>
          <p:cNvPr id="6" name="Footer Placeholder 5">
            <a:extLst>
              <a:ext uri="{FF2B5EF4-FFF2-40B4-BE49-F238E27FC236}">
                <a16:creationId xmlns:a16="http://schemas.microsoft.com/office/drawing/2014/main" id="{BBEE2232-09B9-4286-B413-AF95A57D216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643013E-836F-43A4-B62E-3AE693AA6351}"/>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0716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4085-4434-43F9-BEB5-1E983B622F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638F88-A5D1-42EE-95B4-FFD6E9E21D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789F9F0-382B-4C27-9CD5-A6D715C509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275BE0-1ED2-4F4C-A464-46092356F44B}"/>
              </a:ext>
            </a:extLst>
          </p:cNvPr>
          <p:cNvSpPr>
            <a:spLocks noGrp="1"/>
          </p:cNvSpPr>
          <p:nvPr>
            <p:ph type="dt" sz="half" idx="10"/>
          </p:nvPr>
        </p:nvSpPr>
        <p:spPr/>
        <p:txBody>
          <a:bodyPr/>
          <a:lstStyle/>
          <a:p>
            <a:fld id="{C84C6B4A-D187-4854-B527-3699A44AAD63}" type="datetimeFigureOut">
              <a:rPr lang="en-US" smtClean="0"/>
              <a:t>2/15/2026</a:t>
            </a:fld>
            <a:endParaRPr lang="en-US" dirty="0"/>
          </a:p>
        </p:txBody>
      </p:sp>
      <p:sp>
        <p:nvSpPr>
          <p:cNvPr id="6" name="Footer Placeholder 5">
            <a:extLst>
              <a:ext uri="{FF2B5EF4-FFF2-40B4-BE49-F238E27FC236}">
                <a16:creationId xmlns:a16="http://schemas.microsoft.com/office/drawing/2014/main" id="{E13C9281-29D9-4474-834A-3874B2D2DBC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FC96BC-D537-4DC2-9454-88C0FBED5DFC}"/>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418830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47D01-1024-4FED-970A-0ED224BC77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FDF3C5-D88C-40E3-8B8A-486F8FEDC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903764-4FED-4FFB-89A3-62D75C50A5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C6B4A-D187-4854-B527-3699A44AAD63}" type="datetimeFigureOut">
              <a:rPr lang="en-US" smtClean="0"/>
              <a:t>2/15/2026</a:t>
            </a:fld>
            <a:endParaRPr lang="en-US" dirty="0"/>
          </a:p>
        </p:txBody>
      </p:sp>
      <p:sp>
        <p:nvSpPr>
          <p:cNvPr id="5" name="Footer Placeholder 4">
            <a:extLst>
              <a:ext uri="{FF2B5EF4-FFF2-40B4-BE49-F238E27FC236}">
                <a16:creationId xmlns:a16="http://schemas.microsoft.com/office/drawing/2014/main" id="{5706637A-46D9-406B-91A6-65D4FF0181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97A67AD-86A0-428F-8549-1AA6B9C928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23E42D-6C84-449A-A6A8-8EF720B3B803}" type="slidenum">
              <a:rPr lang="en-US" smtClean="0"/>
              <a:t>‹#›</a:t>
            </a:fld>
            <a:endParaRPr lang="en-US" dirty="0"/>
          </a:p>
        </p:txBody>
      </p:sp>
    </p:spTree>
    <p:extLst>
      <p:ext uri="{BB962C8B-B14F-4D97-AF65-F5344CB8AC3E}">
        <p14:creationId xmlns:p14="http://schemas.microsoft.com/office/powerpoint/2010/main" val="3229233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94A55D3-48E4-D489-62C0-F3D767ABCDD9}"/>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7C48199E-5F78-657D-07AD-469E449B8711}"/>
              </a:ext>
            </a:extLst>
          </p:cNvPr>
          <p:cNvSpPr txBox="1"/>
          <p:nvPr/>
        </p:nvSpPr>
        <p:spPr>
          <a:xfrm>
            <a:off x="262045" y="1467119"/>
            <a:ext cx="6006020" cy="3544240"/>
          </a:xfrm>
          <a:prstGeom prst="rect">
            <a:avLst/>
          </a:prstGeom>
          <a:noFill/>
        </p:spPr>
        <p:txBody>
          <a:bodyPr wrap="square" rtlCol="0">
            <a:spAutoFit/>
          </a:bodyPr>
          <a:lstStyle/>
          <a:p>
            <a:pPr algn="ctr">
              <a:lnSpc>
                <a:spcPct val="80000"/>
              </a:lnSpc>
            </a:pPr>
            <a:r>
              <a:rPr lang="en-US" sz="7000" dirty="0">
                <a:solidFill>
                  <a:srgbClr val="FFC000"/>
                </a:solidFill>
                <a:effectLst>
                  <a:outerShdw blurRad="38100" dist="38100" dir="2700000" algn="tl">
                    <a:srgbClr val="000000">
                      <a:alpha val="43137"/>
                    </a:srgbClr>
                  </a:outerShdw>
                </a:effectLst>
                <a:latin typeface="Copperplate Gothic Bold" panose="020E0705020206020404" pitchFamily="34" charset="0"/>
              </a:rPr>
              <a:t>the generation </a:t>
            </a:r>
          </a:p>
          <a:p>
            <a:pPr algn="ctr">
              <a:lnSpc>
                <a:spcPct val="80000"/>
              </a:lnSpc>
            </a:pPr>
            <a:r>
              <a:rPr lang="en-US" sz="7000" dirty="0">
                <a:solidFill>
                  <a:srgbClr val="FFC000"/>
                </a:solidFill>
                <a:effectLst>
                  <a:outerShdw blurRad="38100" dist="38100" dir="2700000" algn="tl">
                    <a:srgbClr val="000000">
                      <a:alpha val="43137"/>
                    </a:srgbClr>
                  </a:outerShdw>
                </a:effectLst>
                <a:latin typeface="Copperplate Gothic Bold" panose="020E0705020206020404" pitchFamily="34" charset="0"/>
              </a:rPr>
              <a:t>of </a:t>
            </a:r>
          </a:p>
          <a:p>
            <a:pPr algn="ctr">
              <a:lnSpc>
                <a:spcPct val="80000"/>
              </a:lnSpc>
            </a:pPr>
            <a:r>
              <a:rPr lang="en-US" sz="7000" dirty="0">
                <a:solidFill>
                  <a:srgbClr val="FFC000"/>
                </a:solidFill>
                <a:effectLst>
                  <a:outerShdw blurRad="38100" dist="38100" dir="2700000" algn="tl">
                    <a:srgbClr val="000000">
                      <a:alpha val="43137"/>
                    </a:srgbClr>
                  </a:outerShdw>
                </a:effectLst>
                <a:latin typeface="Copperplate Gothic Bold" panose="020E0705020206020404" pitchFamily="34" charset="0"/>
              </a:rPr>
              <a:t>SHEBA</a:t>
            </a:r>
            <a:endParaRPr lang="en-US" sz="7000" dirty="0">
              <a:solidFill>
                <a:schemeClr val="bg2"/>
              </a:solidFill>
              <a:effectLst>
                <a:outerShdw blurRad="38100" dist="38100" dir="2700000" algn="tl">
                  <a:srgbClr val="000000">
                    <a:alpha val="43137"/>
                  </a:srgbClr>
                </a:outerShdw>
              </a:effectLst>
              <a:latin typeface="Copperplate Gothic Bold" panose="020E0705020206020404" pitchFamily="34" charset="0"/>
            </a:endParaRPr>
          </a:p>
        </p:txBody>
      </p:sp>
      <p:sp>
        <p:nvSpPr>
          <p:cNvPr id="2" name="Rectangle 1">
            <a:extLst>
              <a:ext uri="{FF2B5EF4-FFF2-40B4-BE49-F238E27FC236}">
                <a16:creationId xmlns:a16="http://schemas.microsoft.com/office/drawing/2014/main" id="{46ED2B95-397A-1CAC-7CA7-CD9FCD0A2807}"/>
              </a:ext>
            </a:extLst>
          </p:cNvPr>
          <p:cNvSpPr/>
          <p:nvPr/>
        </p:nvSpPr>
        <p:spPr>
          <a:xfrm>
            <a:off x="0" y="269728"/>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8BA4110D-9463-4C06-4DCB-070621C707ED}"/>
              </a:ext>
            </a:extLst>
          </p:cNvPr>
          <p:cNvSpPr/>
          <p:nvPr/>
        </p:nvSpPr>
        <p:spPr>
          <a:xfrm>
            <a:off x="0" y="6549498"/>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FEB35378-31E4-5A23-7066-A44F4C95DE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258184"/>
            <a:ext cx="6371303" cy="4247535"/>
          </a:xfrm>
          <a:prstGeom prst="rect">
            <a:avLst/>
          </a:prstGeom>
        </p:spPr>
      </p:pic>
    </p:spTree>
    <p:extLst>
      <p:ext uri="{BB962C8B-B14F-4D97-AF65-F5344CB8AC3E}">
        <p14:creationId xmlns:p14="http://schemas.microsoft.com/office/powerpoint/2010/main" val="569339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FEFE2667-145A-762D-042E-298A8E667B5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DE80D2F-578D-3187-8AB8-69A45DC18757}"/>
              </a:ext>
            </a:extLst>
          </p:cNvPr>
          <p:cNvSpPr txBox="1"/>
          <p:nvPr/>
        </p:nvSpPr>
        <p:spPr>
          <a:xfrm>
            <a:off x="382562" y="753213"/>
            <a:ext cx="11426876" cy="4038029"/>
          </a:xfrm>
          <a:prstGeom prst="rect">
            <a:avLst/>
          </a:prstGeom>
          <a:noFill/>
        </p:spPr>
        <p:txBody>
          <a:bodyPr wrap="square" rtlCol="0">
            <a:spAutoFit/>
          </a:bodyPr>
          <a:lstStyle/>
          <a:p>
            <a:pPr algn="ctr">
              <a:spcAft>
                <a:spcPts val="600"/>
              </a:spcAft>
            </a:pPr>
            <a:endParaRPr lang="en-US" sz="1000" b="1" dirty="0">
              <a:solidFill>
                <a:schemeClr val="bg1"/>
              </a:solidFill>
            </a:endParaRPr>
          </a:p>
          <a:p>
            <a:pPr marL="914400" indent="-914400" algn="just">
              <a:lnSpc>
                <a:spcPct val="80000"/>
              </a:lnSpc>
              <a:spcAft>
                <a:spcPts val="600"/>
              </a:spcAft>
              <a:buFont typeface="+mj-lt"/>
              <a:buAutoNum type="arabicPeriod" startAt="2"/>
            </a:pPr>
            <a:r>
              <a:rPr lang="en-US" sz="5500" b="1" u="sng" dirty="0">
                <a:solidFill>
                  <a:srgbClr val="FFC000"/>
                </a:solidFill>
              </a:rPr>
              <a:t>The shadow of Christ rejected</a:t>
            </a:r>
          </a:p>
          <a:p>
            <a:pPr algn="just">
              <a:lnSpc>
                <a:spcPct val="80000"/>
              </a:lnSpc>
              <a:spcAft>
                <a:spcPts val="600"/>
              </a:spcAft>
            </a:pPr>
            <a:r>
              <a:rPr lang="en-US" sz="4600" b="1" dirty="0">
                <a:solidFill>
                  <a:srgbClr val="FFC000"/>
                </a:solidFill>
              </a:rPr>
              <a:t>	</a:t>
            </a:r>
            <a:r>
              <a:rPr lang="en-US" sz="4500" b="1" dirty="0">
                <a:solidFill>
                  <a:schemeClr val="bg1"/>
                </a:solidFill>
              </a:rPr>
              <a:t>(John 1:11; Luke 19:14)</a:t>
            </a:r>
            <a:endParaRPr lang="en-US" sz="4500" b="1" u="sng" dirty="0">
              <a:solidFill>
                <a:schemeClr val="bg1"/>
              </a:solidFill>
            </a:endParaRPr>
          </a:p>
          <a:p>
            <a:pPr algn="just">
              <a:lnSpc>
                <a:spcPct val="80000"/>
              </a:lnSpc>
              <a:spcAft>
                <a:spcPts val="600"/>
              </a:spcAft>
            </a:pPr>
            <a:endParaRPr lang="en-US" sz="4400" b="1" dirty="0">
              <a:solidFill>
                <a:schemeClr val="bg1"/>
              </a:solidFill>
            </a:endParaRPr>
          </a:p>
          <a:p>
            <a:pPr algn="just">
              <a:spcAft>
                <a:spcPts val="600"/>
              </a:spcAft>
            </a:pPr>
            <a:r>
              <a:rPr lang="en-US" sz="5200" b="1" dirty="0">
                <a:solidFill>
                  <a:schemeClr val="bg1"/>
                </a:solidFill>
              </a:rPr>
              <a:t>Many are saying we love the name of Jesus but we don’t want His Lordship.</a:t>
            </a:r>
            <a:endParaRPr lang="en-US" sz="5200" b="1" u="sng" dirty="0">
              <a:solidFill>
                <a:schemeClr val="bg1"/>
              </a:solidFill>
            </a:endParaRPr>
          </a:p>
        </p:txBody>
      </p:sp>
    </p:spTree>
    <p:extLst>
      <p:ext uri="{BB962C8B-B14F-4D97-AF65-F5344CB8AC3E}">
        <p14:creationId xmlns:p14="http://schemas.microsoft.com/office/powerpoint/2010/main" val="1468288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E470B7C3-8365-B323-2CEB-0385D042AF4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C821A87-B756-FE6E-7B30-0C75C124BD20}"/>
              </a:ext>
            </a:extLst>
          </p:cNvPr>
          <p:cNvSpPr txBox="1"/>
          <p:nvPr/>
        </p:nvSpPr>
        <p:spPr>
          <a:xfrm>
            <a:off x="382562" y="753213"/>
            <a:ext cx="11426876" cy="3850285"/>
          </a:xfrm>
          <a:prstGeom prst="rect">
            <a:avLst/>
          </a:prstGeom>
          <a:noFill/>
        </p:spPr>
        <p:txBody>
          <a:bodyPr wrap="square" rtlCol="0">
            <a:spAutoFit/>
          </a:bodyPr>
          <a:lstStyle/>
          <a:p>
            <a:pPr algn="ctr">
              <a:spcAft>
                <a:spcPts val="600"/>
              </a:spcAft>
            </a:pPr>
            <a:endParaRPr lang="en-US" sz="1000" b="1" dirty="0">
              <a:solidFill>
                <a:schemeClr val="bg1"/>
              </a:solidFill>
            </a:endParaRPr>
          </a:p>
          <a:p>
            <a:pPr marL="914400" indent="-914400" algn="just">
              <a:lnSpc>
                <a:spcPct val="80000"/>
              </a:lnSpc>
              <a:spcAft>
                <a:spcPts val="600"/>
              </a:spcAft>
              <a:buFont typeface="+mj-lt"/>
              <a:buAutoNum type="arabicPeriod" startAt="3"/>
            </a:pPr>
            <a:r>
              <a:rPr lang="en-US" sz="5500" b="1" u="sng" dirty="0">
                <a:solidFill>
                  <a:srgbClr val="FFC000"/>
                </a:solidFill>
              </a:rPr>
              <a:t>The Tragedy of the Crowd</a:t>
            </a:r>
            <a:r>
              <a:rPr lang="en-US" sz="4600" b="1" dirty="0">
                <a:solidFill>
                  <a:srgbClr val="FFC000"/>
                </a:solidFill>
              </a:rPr>
              <a:t>	</a:t>
            </a:r>
          </a:p>
          <a:p>
            <a:pPr algn="just">
              <a:lnSpc>
                <a:spcPct val="80000"/>
              </a:lnSpc>
              <a:spcAft>
                <a:spcPts val="600"/>
              </a:spcAft>
            </a:pPr>
            <a:endParaRPr lang="en-US" sz="2400" b="1" dirty="0">
              <a:solidFill>
                <a:schemeClr val="bg1"/>
              </a:solidFill>
            </a:endParaRPr>
          </a:p>
          <a:p>
            <a:pPr algn="just">
              <a:spcAft>
                <a:spcPts val="600"/>
              </a:spcAft>
            </a:pPr>
            <a:r>
              <a:rPr lang="en-US" sz="5200" b="1" dirty="0">
                <a:solidFill>
                  <a:schemeClr val="bg1"/>
                </a:solidFill>
              </a:rPr>
              <a:t>When you follow Sheba, you may feel free, but you are marching into judgment.</a:t>
            </a:r>
            <a:endParaRPr lang="en-US" sz="5200" b="1" u="sng" dirty="0">
              <a:solidFill>
                <a:schemeClr val="bg1"/>
              </a:solidFill>
            </a:endParaRPr>
          </a:p>
        </p:txBody>
      </p:sp>
    </p:spTree>
    <p:extLst>
      <p:ext uri="{BB962C8B-B14F-4D97-AF65-F5344CB8AC3E}">
        <p14:creationId xmlns:p14="http://schemas.microsoft.com/office/powerpoint/2010/main" val="3669677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FD3BAD4-E3D3-FFC2-0281-663C644FFE8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57CC2E3-CFCD-1E24-CA60-75B61573F91E}"/>
              </a:ext>
            </a:extLst>
          </p:cNvPr>
          <p:cNvSpPr txBox="1"/>
          <p:nvPr/>
        </p:nvSpPr>
        <p:spPr>
          <a:xfrm>
            <a:off x="382562" y="753213"/>
            <a:ext cx="11426876" cy="4582793"/>
          </a:xfrm>
          <a:prstGeom prst="rect">
            <a:avLst/>
          </a:prstGeom>
          <a:noFill/>
        </p:spPr>
        <p:txBody>
          <a:bodyPr wrap="square" rtlCol="0">
            <a:spAutoFit/>
          </a:bodyPr>
          <a:lstStyle/>
          <a:p>
            <a:pPr algn="ctr">
              <a:spcAft>
                <a:spcPts val="600"/>
              </a:spcAft>
            </a:pPr>
            <a:endParaRPr lang="en-US" sz="1000" b="1" dirty="0">
              <a:solidFill>
                <a:schemeClr val="bg1"/>
              </a:solidFill>
            </a:endParaRPr>
          </a:p>
          <a:p>
            <a:pPr marL="1143000" indent="-1143000" algn="just">
              <a:lnSpc>
                <a:spcPct val="80000"/>
              </a:lnSpc>
              <a:spcAft>
                <a:spcPts val="600"/>
              </a:spcAft>
              <a:buFont typeface="+mj-lt"/>
              <a:buAutoNum type="arabicPeriod" startAt="4"/>
            </a:pPr>
            <a:r>
              <a:rPr lang="en-US" sz="6000" b="1" u="sng" dirty="0">
                <a:solidFill>
                  <a:srgbClr val="FFC000"/>
                </a:solidFill>
              </a:rPr>
              <a:t>The mark of modern </a:t>
            </a:r>
            <a:r>
              <a:rPr lang="en-US" sz="6000" b="1" u="sng" dirty="0" err="1">
                <a:solidFill>
                  <a:srgbClr val="FFC000"/>
                </a:solidFill>
              </a:rPr>
              <a:t>Shebas</a:t>
            </a:r>
            <a:r>
              <a:rPr lang="en-US" sz="6000" b="1" dirty="0">
                <a:solidFill>
                  <a:srgbClr val="FFC000"/>
                </a:solidFill>
              </a:rPr>
              <a:t>	</a:t>
            </a:r>
          </a:p>
          <a:p>
            <a:pPr algn="just">
              <a:lnSpc>
                <a:spcPct val="80000"/>
              </a:lnSpc>
              <a:spcAft>
                <a:spcPts val="600"/>
              </a:spcAft>
            </a:pPr>
            <a:r>
              <a:rPr lang="en-US" sz="4600" b="1" dirty="0">
                <a:solidFill>
                  <a:srgbClr val="FFC000"/>
                </a:solidFill>
              </a:rPr>
              <a:t>	  </a:t>
            </a:r>
            <a:r>
              <a:rPr lang="en-US" sz="4500" b="1" dirty="0">
                <a:solidFill>
                  <a:schemeClr val="bg1"/>
                </a:solidFill>
              </a:rPr>
              <a:t>(Galatians 1:8-9)</a:t>
            </a:r>
            <a:endParaRPr lang="en-US" sz="100" b="1" dirty="0">
              <a:solidFill>
                <a:schemeClr val="bg1"/>
              </a:solidFill>
            </a:endParaRPr>
          </a:p>
          <a:p>
            <a:pPr algn="just">
              <a:spcAft>
                <a:spcPts val="600"/>
              </a:spcAft>
            </a:pPr>
            <a:endParaRPr lang="en-US" sz="1000" b="1" dirty="0">
              <a:solidFill>
                <a:schemeClr val="bg1"/>
              </a:solidFill>
            </a:endParaRPr>
          </a:p>
          <a:p>
            <a:pPr algn="just">
              <a:spcAft>
                <a:spcPts val="600"/>
              </a:spcAft>
            </a:pPr>
            <a:r>
              <a:rPr lang="en-US" sz="5500" b="1" dirty="0">
                <a:solidFill>
                  <a:schemeClr val="bg1"/>
                </a:solidFill>
              </a:rPr>
              <a:t>You can shout </a:t>
            </a:r>
            <a:r>
              <a:rPr lang="en-US" sz="5500" b="1" i="1" dirty="0">
                <a:solidFill>
                  <a:schemeClr val="bg1"/>
                </a:solidFill>
              </a:rPr>
              <a:t>“Jesus!” </a:t>
            </a:r>
            <a:r>
              <a:rPr lang="en-US" sz="5500" b="1" dirty="0">
                <a:solidFill>
                  <a:schemeClr val="bg1"/>
                </a:solidFill>
              </a:rPr>
              <a:t>and still be far from Him if your life says, </a:t>
            </a:r>
            <a:r>
              <a:rPr lang="en-US" sz="5500" b="1" i="1" dirty="0">
                <a:solidFill>
                  <a:schemeClr val="bg1"/>
                </a:solidFill>
              </a:rPr>
              <a:t>"I have no part in You.”</a:t>
            </a:r>
            <a:endParaRPr lang="en-US" sz="5500" b="1" i="1" u="sng" dirty="0">
              <a:solidFill>
                <a:schemeClr val="bg1"/>
              </a:solidFill>
            </a:endParaRPr>
          </a:p>
        </p:txBody>
      </p:sp>
    </p:spTree>
    <p:extLst>
      <p:ext uri="{BB962C8B-B14F-4D97-AF65-F5344CB8AC3E}">
        <p14:creationId xmlns:p14="http://schemas.microsoft.com/office/powerpoint/2010/main" val="903454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6029BB1-4DE4-780C-1888-50A14580300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8A7F522-DC0D-9F0D-C12A-F959A55CB75A}"/>
              </a:ext>
            </a:extLst>
          </p:cNvPr>
          <p:cNvSpPr txBox="1"/>
          <p:nvPr/>
        </p:nvSpPr>
        <p:spPr>
          <a:xfrm>
            <a:off x="382562" y="585144"/>
            <a:ext cx="11426876" cy="5687711"/>
          </a:xfrm>
          <a:prstGeom prst="rect">
            <a:avLst/>
          </a:prstGeom>
          <a:noFill/>
        </p:spPr>
        <p:txBody>
          <a:bodyPr wrap="square" rtlCol="0">
            <a:spAutoFit/>
          </a:bodyPr>
          <a:lstStyle/>
          <a:p>
            <a:pPr algn="ctr">
              <a:spcAft>
                <a:spcPts val="600"/>
              </a:spcAft>
            </a:pPr>
            <a:endParaRPr lang="en-US" sz="1000" b="1" dirty="0">
              <a:solidFill>
                <a:schemeClr val="bg1"/>
              </a:solidFill>
            </a:endParaRPr>
          </a:p>
          <a:p>
            <a:pPr marL="1143000" indent="-1143000" algn="just">
              <a:lnSpc>
                <a:spcPct val="80000"/>
              </a:lnSpc>
              <a:spcAft>
                <a:spcPts val="600"/>
              </a:spcAft>
              <a:buFont typeface="+mj-lt"/>
              <a:buAutoNum type="arabicPeriod" startAt="5"/>
            </a:pPr>
            <a:r>
              <a:rPr lang="en-US" sz="6000" b="1" u="sng" dirty="0">
                <a:solidFill>
                  <a:srgbClr val="FFC000"/>
                </a:solidFill>
              </a:rPr>
              <a:t>Judah clung to the king</a:t>
            </a:r>
            <a:r>
              <a:rPr lang="en-US" sz="4600" b="1" dirty="0">
                <a:solidFill>
                  <a:srgbClr val="FFC000"/>
                </a:solidFill>
              </a:rPr>
              <a:t>	  </a:t>
            </a:r>
          </a:p>
          <a:p>
            <a:pPr algn="just">
              <a:lnSpc>
                <a:spcPct val="80000"/>
              </a:lnSpc>
              <a:spcAft>
                <a:spcPts val="600"/>
              </a:spcAft>
            </a:pPr>
            <a:r>
              <a:rPr lang="en-US" sz="4600" b="1" dirty="0">
                <a:solidFill>
                  <a:srgbClr val="FFC000"/>
                </a:solidFill>
              </a:rPr>
              <a:t>	  </a:t>
            </a:r>
            <a:r>
              <a:rPr lang="en-US" sz="4500" b="1" dirty="0">
                <a:solidFill>
                  <a:schemeClr val="bg1"/>
                </a:solidFill>
              </a:rPr>
              <a:t>(2 Samuel 20:2; John 6:65-69)</a:t>
            </a:r>
          </a:p>
          <a:p>
            <a:pPr algn="just">
              <a:lnSpc>
                <a:spcPct val="80000"/>
              </a:lnSpc>
              <a:spcAft>
                <a:spcPts val="600"/>
              </a:spcAft>
            </a:pPr>
            <a:endParaRPr lang="en-US" sz="3600" b="1" dirty="0">
              <a:solidFill>
                <a:schemeClr val="bg1"/>
              </a:solidFill>
            </a:endParaRPr>
          </a:p>
          <a:p>
            <a:pPr algn="just">
              <a:spcAft>
                <a:spcPts val="600"/>
              </a:spcAft>
            </a:pPr>
            <a:r>
              <a:rPr lang="en-US" sz="5500" b="1" dirty="0">
                <a:solidFill>
                  <a:schemeClr val="bg1"/>
                </a:solidFill>
              </a:rPr>
              <a:t>There will always be a remnant. A people who choose the King. A generation who cling to Christ no matter the trend. </a:t>
            </a:r>
            <a:endParaRPr lang="en-US" sz="5500" b="1" i="1" u="sng" dirty="0">
              <a:solidFill>
                <a:schemeClr val="bg1"/>
              </a:solidFill>
            </a:endParaRPr>
          </a:p>
        </p:txBody>
      </p:sp>
    </p:spTree>
    <p:extLst>
      <p:ext uri="{BB962C8B-B14F-4D97-AF65-F5344CB8AC3E}">
        <p14:creationId xmlns:p14="http://schemas.microsoft.com/office/powerpoint/2010/main" val="3749351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1B2D823-CF18-11DC-7DAE-DC6C55E4B62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5D33584-FCA0-C76E-0B40-B49A594450C5}"/>
              </a:ext>
            </a:extLst>
          </p:cNvPr>
          <p:cNvSpPr txBox="1"/>
          <p:nvPr/>
        </p:nvSpPr>
        <p:spPr>
          <a:xfrm>
            <a:off x="382562" y="192774"/>
            <a:ext cx="11426876" cy="4870564"/>
          </a:xfrm>
          <a:prstGeom prst="rect">
            <a:avLst/>
          </a:prstGeom>
          <a:noFill/>
        </p:spPr>
        <p:txBody>
          <a:bodyPr wrap="square" rtlCol="0">
            <a:spAutoFit/>
          </a:bodyPr>
          <a:lstStyle/>
          <a:p>
            <a:pPr algn="ctr">
              <a:spcAft>
                <a:spcPts val="600"/>
              </a:spcAft>
            </a:pPr>
            <a:r>
              <a:rPr lang="en-US" sz="6000" b="1" dirty="0">
                <a:solidFill>
                  <a:srgbClr val="FFC000"/>
                </a:solidFill>
                <a:latin typeface="Rockwell" panose="02060603020205020403" pitchFamily="18" charset="0"/>
              </a:rPr>
              <a:t>WHO IS  SHEBA</a:t>
            </a:r>
          </a:p>
          <a:p>
            <a:pPr algn="ctr">
              <a:spcAft>
                <a:spcPts val="600"/>
              </a:spcAft>
            </a:pPr>
            <a:endParaRPr lang="en-US" sz="1050" b="1" dirty="0">
              <a:solidFill>
                <a:schemeClr val="bg1"/>
              </a:solidFill>
            </a:endParaRPr>
          </a:p>
          <a:p>
            <a:pPr marL="914400" indent="-914400" algn="just">
              <a:spcAft>
                <a:spcPts val="600"/>
              </a:spcAft>
              <a:buAutoNum type="arabicPeriod"/>
            </a:pPr>
            <a:r>
              <a:rPr lang="en-US" sz="5000" b="1" dirty="0">
                <a:solidFill>
                  <a:schemeClr val="bg1"/>
                </a:solidFill>
              </a:rPr>
              <a:t>Sheba is the spirit that rejects divine lordship. 	</a:t>
            </a:r>
            <a:r>
              <a:rPr lang="en-US" sz="5000" b="1" i="1" dirty="0">
                <a:solidFill>
                  <a:schemeClr val="bg1"/>
                </a:solidFill>
              </a:rPr>
              <a:t>(2 Sam. 20:1; Luke 19:14)</a:t>
            </a:r>
          </a:p>
          <a:p>
            <a:pPr marL="914400" indent="-914400" algn="just">
              <a:spcAft>
                <a:spcPts val="600"/>
              </a:spcAft>
              <a:buAutoNum type="arabicPeriod"/>
            </a:pPr>
            <a:endParaRPr lang="en-US" sz="2000" b="1" i="1" dirty="0">
              <a:solidFill>
                <a:schemeClr val="bg1"/>
              </a:solidFill>
            </a:endParaRPr>
          </a:p>
          <a:p>
            <a:pPr marL="914400" indent="-914400" algn="just">
              <a:spcAft>
                <a:spcPts val="600"/>
              </a:spcAft>
              <a:buFontTx/>
              <a:buAutoNum type="arabicPeriod"/>
            </a:pPr>
            <a:r>
              <a:rPr lang="en-US" sz="5000" b="1" dirty="0">
                <a:solidFill>
                  <a:schemeClr val="bg1"/>
                </a:solidFill>
              </a:rPr>
              <a:t>Sheba is the leader born from offense, not calling. </a:t>
            </a:r>
          </a:p>
        </p:txBody>
      </p:sp>
    </p:spTree>
    <p:extLst>
      <p:ext uri="{BB962C8B-B14F-4D97-AF65-F5344CB8AC3E}">
        <p14:creationId xmlns:p14="http://schemas.microsoft.com/office/powerpoint/2010/main" val="5365933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729F8C1-6B71-3500-8F8E-29667D78CEC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F823CA3-05B1-6179-63B1-095036BEEB8A}"/>
              </a:ext>
            </a:extLst>
          </p:cNvPr>
          <p:cNvSpPr txBox="1"/>
          <p:nvPr/>
        </p:nvSpPr>
        <p:spPr>
          <a:xfrm>
            <a:off x="382562" y="702612"/>
            <a:ext cx="11426876" cy="5568191"/>
          </a:xfrm>
          <a:prstGeom prst="rect">
            <a:avLst/>
          </a:prstGeom>
          <a:noFill/>
        </p:spPr>
        <p:txBody>
          <a:bodyPr wrap="square" rtlCol="0">
            <a:spAutoFit/>
          </a:bodyPr>
          <a:lstStyle/>
          <a:p>
            <a:pPr marL="914400" indent="-914400" algn="just">
              <a:spcAft>
                <a:spcPts val="600"/>
              </a:spcAft>
              <a:buFont typeface="+mj-lt"/>
              <a:buAutoNum type="arabicPeriod" startAt="3"/>
            </a:pPr>
            <a:r>
              <a:rPr lang="en-US" sz="5400" b="1" dirty="0">
                <a:solidFill>
                  <a:schemeClr val="bg1"/>
                </a:solidFill>
              </a:rPr>
              <a:t>Sheba is the pretender in God's house but enemy of His Will.    </a:t>
            </a:r>
          </a:p>
          <a:p>
            <a:pPr algn="just">
              <a:lnSpc>
                <a:spcPts val="5500"/>
              </a:lnSpc>
              <a:spcAft>
                <a:spcPts val="600"/>
              </a:spcAft>
            </a:pPr>
            <a:r>
              <a:rPr lang="en-US" sz="5400" b="1" i="1" dirty="0">
                <a:solidFill>
                  <a:schemeClr val="bg1"/>
                </a:solidFill>
              </a:rPr>
              <a:t>	(1 John 2:19; 2 Tim. 3:5)</a:t>
            </a:r>
          </a:p>
          <a:p>
            <a:pPr marL="914400" indent="-914400" algn="just">
              <a:spcAft>
                <a:spcPts val="600"/>
              </a:spcAft>
              <a:buFont typeface="+mj-lt"/>
              <a:buAutoNum type="arabicPeriod" startAt="3"/>
            </a:pPr>
            <a:endParaRPr lang="en-US" sz="2000" b="1" i="1" dirty="0">
              <a:solidFill>
                <a:schemeClr val="bg1"/>
              </a:solidFill>
            </a:endParaRPr>
          </a:p>
          <a:p>
            <a:pPr marL="914400" indent="-914400" algn="just">
              <a:spcAft>
                <a:spcPts val="600"/>
              </a:spcAft>
              <a:buFont typeface="+mj-lt"/>
              <a:buAutoNum type="arabicPeriod" startAt="4"/>
            </a:pPr>
            <a:r>
              <a:rPr lang="en-US" sz="5400" b="1" dirty="0">
                <a:solidFill>
                  <a:schemeClr val="bg1"/>
                </a:solidFill>
              </a:rPr>
              <a:t>Sheba is the charmer who gathers crowds without truth. </a:t>
            </a:r>
          </a:p>
          <a:p>
            <a:pPr algn="just">
              <a:spcAft>
                <a:spcPts val="600"/>
              </a:spcAft>
            </a:pPr>
            <a:r>
              <a:rPr lang="en-US" sz="5400" b="1" dirty="0">
                <a:solidFill>
                  <a:schemeClr val="bg1"/>
                </a:solidFill>
              </a:rPr>
              <a:t>	</a:t>
            </a:r>
            <a:r>
              <a:rPr lang="en-US" sz="5400" b="1" i="1" dirty="0">
                <a:solidFill>
                  <a:schemeClr val="bg1"/>
                </a:solidFill>
              </a:rPr>
              <a:t>(2 Sam. 20:2;  2 Pet. 2;  2 Tim. 4:3-4)</a:t>
            </a:r>
          </a:p>
        </p:txBody>
      </p:sp>
    </p:spTree>
    <p:extLst>
      <p:ext uri="{BB962C8B-B14F-4D97-AF65-F5344CB8AC3E}">
        <p14:creationId xmlns:p14="http://schemas.microsoft.com/office/powerpoint/2010/main" val="21435518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6A55858-7779-C488-0D14-AEBADE545A2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B8D41F8-09DE-96D1-4568-EE3EE79294F9}"/>
              </a:ext>
            </a:extLst>
          </p:cNvPr>
          <p:cNvSpPr txBox="1"/>
          <p:nvPr/>
        </p:nvSpPr>
        <p:spPr>
          <a:xfrm>
            <a:off x="219724" y="2773136"/>
            <a:ext cx="11426876" cy="861774"/>
          </a:xfrm>
          <a:prstGeom prst="rect">
            <a:avLst/>
          </a:prstGeom>
          <a:noFill/>
        </p:spPr>
        <p:txBody>
          <a:bodyPr wrap="square" rtlCol="0">
            <a:spAutoFit/>
          </a:bodyPr>
          <a:lstStyle/>
          <a:p>
            <a:pPr algn="ctr">
              <a:spcAft>
                <a:spcPts val="600"/>
              </a:spcAft>
            </a:pPr>
            <a:r>
              <a:rPr lang="en-US" sz="5000" b="1" dirty="0">
                <a:solidFill>
                  <a:srgbClr val="FFC000"/>
                </a:solidFill>
                <a:latin typeface="Rockwell" panose="02060603020205020403" pitchFamily="18" charset="0"/>
              </a:rPr>
              <a:t>SHALOM!!!</a:t>
            </a:r>
            <a:endParaRPr lang="en-US" sz="4600" b="1" dirty="0">
              <a:solidFill>
                <a:schemeClr val="bg1"/>
              </a:solidFill>
            </a:endParaRPr>
          </a:p>
        </p:txBody>
      </p:sp>
    </p:spTree>
    <p:extLst>
      <p:ext uri="{BB962C8B-B14F-4D97-AF65-F5344CB8AC3E}">
        <p14:creationId xmlns:p14="http://schemas.microsoft.com/office/powerpoint/2010/main" val="1199599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0AFAFE0-5890-C7E4-2A59-1E015DA624C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6AF2BB4-8611-FBD7-BE81-E955DDFE05D6}"/>
              </a:ext>
            </a:extLst>
          </p:cNvPr>
          <p:cNvSpPr/>
          <p:nvPr/>
        </p:nvSpPr>
        <p:spPr>
          <a:xfrm>
            <a:off x="0" y="269728"/>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205B1BFE-EA6A-1D98-2EC6-BC394A197F62}"/>
              </a:ext>
            </a:extLst>
          </p:cNvPr>
          <p:cNvSpPr/>
          <p:nvPr/>
        </p:nvSpPr>
        <p:spPr>
          <a:xfrm>
            <a:off x="0" y="6549498"/>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172B2BB3-6A6E-F2EC-9C1D-67F3DE6A8C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1200" y="422128"/>
            <a:ext cx="8917858" cy="5945238"/>
          </a:xfrm>
          <a:prstGeom prst="rect">
            <a:avLst/>
          </a:prstGeom>
        </p:spPr>
      </p:pic>
    </p:spTree>
    <p:extLst>
      <p:ext uri="{BB962C8B-B14F-4D97-AF65-F5344CB8AC3E}">
        <p14:creationId xmlns:p14="http://schemas.microsoft.com/office/powerpoint/2010/main" val="973209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0D60B2E8-1649-1825-8CDC-DDCB9626053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7E513B7-36E3-EA6B-ABD0-137637052E4D}"/>
              </a:ext>
            </a:extLst>
          </p:cNvPr>
          <p:cNvSpPr txBox="1"/>
          <p:nvPr/>
        </p:nvSpPr>
        <p:spPr>
          <a:xfrm>
            <a:off x="382562" y="196920"/>
            <a:ext cx="11426876" cy="6088846"/>
          </a:xfrm>
          <a:prstGeom prst="rect">
            <a:avLst/>
          </a:prstGeom>
          <a:noFill/>
        </p:spPr>
        <p:txBody>
          <a:bodyPr wrap="square" rtlCol="0">
            <a:spAutoFit/>
          </a:bodyPr>
          <a:lstStyle/>
          <a:p>
            <a:pPr algn="ctr">
              <a:spcAft>
                <a:spcPts val="600"/>
              </a:spcAft>
            </a:pPr>
            <a:r>
              <a:rPr lang="en-US" sz="5500" b="1" dirty="0">
                <a:solidFill>
                  <a:srgbClr val="FFC000"/>
                </a:solidFill>
                <a:latin typeface="Rockwell" panose="02060603020205020403" pitchFamily="18" charset="0"/>
              </a:rPr>
              <a:t>INTRODUCTION: </a:t>
            </a:r>
          </a:p>
          <a:p>
            <a:pPr algn="ctr">
              <a:lnSpc>
                <a:spcPts val="5000"/>
              </a:lnSpc>
              <a:spcAft>
                <a:spcPts val="600"/>
              </a:spcAft>
            </a:pPr>
            <a:r>
              <a:rPr lang="en-US" sz="5500" b="1" dirty="0">
                <a:solidFill>
                  <a:srgbClr val="FFC000"/>
                </a:solidFill>
                <a:latin typeface="Rockwell" panose="02060603020205020403" pitchFamily="18" charset="0"/>
              </a:rPr>
              <a:t>The Rise of Sheba’s Generation</a:t>
            </a:r>
          </a:p>
          <a:p>
            <a:pPr algn="just">
              <a:spcAft>
                <a:spcPts val="600"/>
              </a:spcAft>
            </a:pPr>
            <a:r>
              <a:rPr lang="en-US" sz="4100" b="1" u="sng" dirty="0">
                <a:solidFill>
                  <a:schemeClr val="bg1"/>
                </a:solidFill>
              </a:rPr>
              <a:t>Text:</a:t>
            </a:r>
            <a:r>
              <a:rPr lang="en-US" sz="4100" b="1" dirty="0">
                <a:solidFill>
                  <a:schemeClr val="bg1"/>
                </a:solidFill>
              </a:rPr>
              <a:t> </a:t>
            </a:r>
            <a:r>
              <a:rPr lang="fi-FI" sz="4100" b="1" dirty="0">
                <a:solidFill>
                  <a:schemeClr val="bg1"/>
                </a:solidFill>
              </a:rPr>
              <a:t>2 Sam 20:1-3;  1 Jn. 2:19;  Luke 19:11-14</a:t>
            </a:r>
            <a:endParaRPr lang="en-US" sz="500" b="1" dirty="0">
              <a:solidFill>
                <a:schemeClr val="bg1"/>
              </a:solidFill>
            </a:endParaRPr>
          </a:p>
          <a:p>
            <a:pPr algn="just">
              <a:spcAft>
                <a:spcPts val="600"/>
              </a:spcAft>
            </a:pPr>
            <a:endParaRPr lang="en-US" sz="1200" b="1" dirty="0">
              <a:solidFill>
                <a:schemeClr val="bg1"/>
              </a:solidFill>
            </a:endParaRPr>
          </a:p>
          <a:p>
            <a:pPr algn="just">
              <a:spcAft>
                <a:spcPts val="600"/>
              </a:spcAft>
            </a:pPr>
            <a:r>
              <a:rPr lang="en-US" sz="5500" b="1" dirty="0">
                <a:solidFill>
                  <a:schemeClr val="bg1"/>
                </a:solidFill>
              </a:rPr>
              <a:t>Beloved, we are living in a generation that looks godly, sounds spiritual, and even sings about the King — yet their hearts are far from Him.</a:t>
            </a:r>
          </a:p>
        </p:txBody>
      </p:sp>
    </p:spTree>
    <p:extLst>
      <p:ext uri="{BB962C8B-B14F-4D97-AF65-F5344CB8AC3E}">
        <p14:creationId xmlns:p14="http://schemas.microsoft.com/office/powerpoint/2010/main" val="2840210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5C3A9A3-0869-64A1-B638-A1862F4BDAE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AC623D8-5DCA-4F36-3AB2-1A401E20DEC6}"/>
              </a:ext>
            </a:extLst>
          </p:cNvPr>
          <p:cNvSpPr txBox="1"/>
          <p:nvPr/>
        </p:nvSpPr>
        <p:spPr>
          <a:xfrm>
            <a:off x="382562" y="371277"/>
            <a:ext cx="11426876" cy="6447919"/>
          </a:xfrm>
          <a:prstGeom prst="rect">
            <a:avLst/>
          </a:prstGeom>
          <a:noFill/>
        </p:spPr>
        <p:txBody>
          <a:bodyPr wrap="square" rtlCol="0">
            <a:spAutoFit/>
          </a:bodyPr>
          <a:lstStyle/>
          <a:p>
            <a:pPr algn="just">
              <a:spcAft>
                <a:spcPts val="600"/>
              </a:spcAft>
            </a:pPr>
            <a:r>
              <a:rPr lang="en-US" sz="5500" b="1" dirty="0">
                <a:solidFill>
                  <a:schemeClr val="bg1"/>
                </a:solidFill>
              </a:rPr>
              <a:t>A generation that shouts “Jesus is Lord” with their lips, but their loyalty belongs elsewhere or their church. </a:t>
            </a:r>
          </a:p>
          <a:p>
            <a:pPr algn="just">
              <a:spcAft>
                <a:spcPts val="600"/>
              </a:spcAft>
            </a:pPr>
            <a:endParaRPr lang="en-US" sz="1000" b="1" dirty="0">
              <a:solidFill>
                <a:schemeClr val="bg1"/>
              </a:solidFill>
            </a:endParaRPr>
          </a:p>
          <a:p>
            <a:pPr algn="just">
              <a:spcAft>
                <a:spcPts val="600"/>
              </a:spcAft>
            </a:pPr>
            <a:r>
              <a:rPr lang="en-US" sz="5500" b="1" dirty="0">
                <a:solidFill>
                  <a:schemeClr val="bg1"/>
                </a:solidFill>
              </a:rPr>
              <a:t>A generation that believes in His salvation, but refuses His Lordship. This, my brethren, is Sheba’s Generation.</a:t>
            </a:r>
            <a:endParaRPr lang="en-US" sz="5500" b="1" i="1" dirty="0">
              <a:solidFill>
                <a:schemeClr val="bg1"/>
              </a:solidFill>
            </a:endParaRPr>
          </a:p>
        </p:txBody>
      </p:sp>
    </p:spTree>
    <p:extLst>
      <p:ext uri="{BB962C8B-B14F-4D97-AF65-F5344CB8AC3E}">
        <p14:creationId xmlns:p14="http://schemas.microsoft.com/office/powerpoint/2010/main" val="3418219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9ED6D06A-CC4D-4567-9F93-4A2BD84C39D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1461D01-82DB-CE2D-4947-ADE0082D9F21}"/>
              </a:ext>
            </a:extLst>
          </p:cNvPr>
          <p:cNvSpPr txBox="1"/>
          <p:nvPr/>
        </p:nvSpPr>
        <p:spPr>
          <a:xfrm>
            <a:off x="382562" y="196704"/>
            <a:ext cx="11426876" cy="6740307"/>
          </a:xfrm>
          <a:prstGeom prst="rect">
            <a:avLst/>
          </a:prstGeom>
          <a:noFill/>
        </p:spPr>
        <p:txBody>
          <a:bodyPr wrap="square" rtlCol="0">
            <a:spAutoFit/>
          </a:bodyPr>
          <a:lstStyle/>
          <a:p>
            <a:pPr algn="just">
              <a:spcAft>
                <a:spcPts val="600"/>
              </a:spcAft>
            </a:pPr>
            <a:r>
              <a:rPr lang="en-US" sz="5100" b="1" dirty="0">
                <a:solidFill>
                  <a:schemeClr val="bg1"/>
                </a:solidFill>
              </a:rPr>
              <a:t>In 2 Samuel 20:1, Sheba rose not because he loved the truth, but because he wanted to turn the hearts of men away from their king. </a:t>
            </a:r>
          </a:p>
          <a:p>
            <a:pPr algn="just">
              <a:spcAft>
                <a:spcPts val="600"/>
              </a:spcAft>
            </a:pPr>
            <a:endParaRPr lang="en-US" sz="500" b="1" dirty="0">
              <a:solidFill>
                <a:schemeClr val="bg1"/>
              </a:solidFill>
            </a:endParaRPr>
          </a:p>
          <a:p>
            <a:pPr algn="just">
              <a:spcAft>
                <a:spcPts val="600"/>
              </a:spcAft>
            </a:pPr>
            <a:r>
              <a:rPr lang="en-US" sz="5100" b="1" dirty="0">
                <a:solidFill>
                  <a:schemeClr val="bg1"/>
                </a:solidFill>
              </a:rPr>
              <a:t>Just like Sheba, this generation blows the trumpet of rebellion. They speak against authority of the word of God, against order, against the anointed King.</a:t>
            </a:r>
            <a:endParaRPr lang="en-US" sz="5100" b="1" i="1" dirty="0">
              <a:solidFill>
                <a:schemeClr val="bg1"/>
              </a:solidFill>
            </a:endParaRPr>
          </a:p>
        </p:txBody>
      </p:sp>
    </p:spTree>
    <p:extLst>
      <p:ext uri="{BB962C8B-B14F-4D97-AF65-F5344CB8AC3E}">
        <p14:creationId xmlns:p14="http://schemas.microsoft.com/office/powerpoint/2010/main" val="2484770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72B8A508-ABDA-7BCB-B760-3616388DF60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5C3A635-4870-7E14-003E-C7ED340B906C}"/>
              </a:ext>
            </a:extLst>
          </p:cNvPr>
          <p:cNvSpPr txBox="1"/>
          <p:nvPr/>
        </p:nvSpPr>
        <p:spPr>
          <a:xfrm>
            <a:off x="382562" y="635927"/>
            <a:ext cx="11426876" cy="5586145"/>
          </a:xfrm>
          <a:prstGeom prst="rect">
            <a:avLst/>
          </a:prstGeom>
          <a:noFill/>
        </p:spPr>
        <p:txBody>
          <a:bodyPr wrap="square" rtlCol="0">
            <a:spAutoFit/>
          </a:bodyPr>
          <a:lstStyle/>
          <a:p>
            <a:pPr algn="just">
              <a:spcAft>
                <a:spcPts val="600"/>
              </a:spcAft>
            </a:pPr>
            <a:r>
              <a:rPr lang="en-US" sz="5100" b="1" dirty="0">
                <a:solidFill>
                  <a:schemeClr val="bg1"/>
                </a:solidFill>
              </a:rPr>
              <a:t>Sheba’s generation are those who love the gifts of the Kingdom but despise the discipline of the King. They celebrate miracles, but reject submission. They want the crown, but not the cross. They want the throne, but not the path of obedience.</a:t>
            </a:r>
            <a:endParaRPr lang="en-US" sz="5100" b="1" i="1" dirty="0">
              <a:solidFill>
                <a:schemeClr val="bg1"/>
              </a:solidFill>
            </a:endParaRPr>
          </a:p>
        </p:txBody>
      </p:sp>
    </p:spTree>
    <p:extLst>
      <p:ext uri="{BB962C8B-B14F-4D97-AF65-F5344CB8AC3E}">
        <p14:creationId xmlns:p14="http://schemas.microsoft.com/office/powerpoint/2010/main" val="934781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1A401122-7CE7-6385-F2E7-F84327C46B4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48A2AF5-DEFD-0681-B681-5EB5A8A8832B}"/>
              </a:ext>
            </a:extLst>
          </p:cNvPr>
          <p:cNvSpPr txBox="1"/>
          <p:nvPr/>
        </p:nvSpPr>
        <p:spPr>
          <a:xfrm>
            <a:off x="367814" y="989889"/>
            <a:ext cx="11426876" cy="4324261"/>
          </a:xfrm>
          <a:prstGeom prst="rect">
            <a:avLst/>
          </a:prstGeom>
          <a:noFill/>
        </p:spPr>
        <p:txBody>
          <a:bodyPr wrap="square" rtlCol="0">
            <a:spAutoFit/>
          </a:bodyPr>
          <a:lstStyle/>
          <a:p>
            <a:pPr algn="just">
              <a:spcAft>
                <a:spcPts val="600"/>
              </a:spcAft>
            </a:pPr>
            <a:r>
              <a:rPr lang="en-US" sz="5500" b="1" dirty="0">
                <a:solidFill>
                  <a:schemeClr val="bg1"/>
                </a:solidFill>
              </a:rPr>
              <a:t>But hear this: David was a shadow of Christ, and Sheba’s rebellion was not just against David, it was against the anointing, against divine order, and against the King himself. </a:t>
            </a:r>
          </a:p>
        </p:txBody>
      </p:sp>
    </p:spTree>
    <p:extLst>
      <p:ext uri="{BB962C8B-B14F-4D97-AF65-F5344CB8AC3E}">
        <p14:creationId xmlns:p14="http://schemas.microsoft.com/office/powerpoint/2010/main" val="2694108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07A34258-C56F-8C55-51AD-28B49C6DC81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8146D41-F298-7BF4-DBF0-A9CE7D19E56F}"/>
              </a:ext>
            </a:extLst>
          </p:cNvPr>
          <p:cNvSpPr txBox="1"/>
          <p:nvPr/>
        </p:nvSpPr>
        <p:spPr>
          <a:xfrm>
            <a:off x="382562" y="117987"/>
            <a:ext cx="11426876" cy="6924973"/>
          </a:xfrm>
          <a:prstGeom prst="rect">
            <a:avLst/>
          </a:prstGeom>
          <a:noFill/>
        </p:spPr>
        <p:txBody>
          <a:bodyPr wrap="square" rtlCol="0">
            <a:spAutoFit/>
          </a:bodyPr>
          <a:lstStyle/>
          <a:p>
            <a:pPr algn="just">
              <a:spcAft>
                <a:spcPts val="600"/>
              </a:spcAft>
            </a:pPr>
            <a:r>
              <a:rPr lang="en-US" sz="4500" b="1" dirty="0">
                <a:solidFill>
                  <a:schemeClr val="bg1"/>
                </a:solidFill>
              </a:rPr>
              <a:t>Today, many still blow that trumpet — the trumpet that says, “We have no part in David,” the trumpet that says, “We can serve God in our own way.” But every trumpet of rebellion will eventually fall silent before the King of kings.</a:t>
            </a:r>
          </a:p>
          <a:p>
            <a:pPr algn="just">
              <a:spcAft>
                <a:spcPts val="600"/>
              </a:spcAft>
            </a:pPr>
            <a:endParaRPr lang="en-US" sz="1000" b="1" dirty="0">
              <a:solidFill>
                <a:schemeClr val="bg1"/>
              </a:solidFill>
            </a:endParaRPr>
          </a:p>
          <a:p>
            <a:pPr algn="just">
              <a:spcAft>
                <a:spcPts val="600"/>
              </a:spcAft>
            </a:pPr>
            <a:r>
              <a:rPr lang="en-US" sz="4500" b="1" dirty="0">
                <a:solidFill>
                  <a:schemeClr val="bg1"/>
                </a:solidFill>
              </a:rPr>
              <a:t>So, the question today is not, </a:t>
            </a:r>
            <a:r>
              <a:rPr lang="en-US" sz="4500" b="1" i="1" dirty="0">
                <a:solidFill>
                  <a:schemeClr val="bg1"/>
                </a:solidFill>
              </a:rPr>
              <a:t>“Do you believe in Jesus?”</a:t>
            </a:r>
            <a:r>
              <a:rPr lang="en-US" sz="4500" b="1" dirty="0">
                <a:solidFill>
                  <a:schemeClr val="bg1"/>
                </a:solidFill>
              </a:rPr>
              <a:t> </a:t>
            </a:r>
          </a:p>
          <a:p>
            <a:pPr algn="just">
              <a:spcAft>
                <a:spcPts val="600"/>
              </a:spcAft>
            </a:pPr>
            <a:r>
              <a:rPr lang="en-US" sz="4500" b="1" dirty="0">
                <a:solidFill>
                  <a:schemeClr val="bg1"/>
                </a:solidFill>
              </a:rPr>
              <a:t>The real question is, </a:t>
            </a:r>
            <a:r>
              <a:rPr lang="en-US" sz="4500" b="1" i="1" dirty="0">
                <a:solidFill>
                  <a:schemeClr val="bg1"/>
                </a:solidFill>
              </a:rPr>
              <a:t>“Is He truly your King?”</a:t>
            </a:r>
          </a:p>
        </p:txBody>
      </p:sp>
    </p:spTree>
    <p:extLst>
      <p:ext uri="{BB962C8B-B14F-4D97-AF65-F5344CB8AC3E}">
        <p14:creationId xmlns:p14="http://schemas.microsoft.com/office/powerpoint/2010/main" val="1023942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957FD495-47C2-74F7-E33D-F7C41981614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0F633A8-64A3-B0C0-F163-252CDE2531F9}"/>
              </a:ext>
            </a:extLst>
          </p:cNvPr>
          <p:cNvSpPr txBox="1"/>
          <p:nvPr/>
        </p:nvSpPr>
        <p:spPr>
          <a:xfrm>
            <a:off x="382562" y="192774"/>
            <a:ext cx="11426876" cy="6679777"/>
          </a:xfrm>
          <a:prstGeom prst="rect">
            <a:avLst/>
          </a:prstGeom>
          <a:noFill/>
        </p:spPr>
        <p:txBody>
          <a:bodyPr wrap="square" rtlCol="0">
            <a:spAutoFit/>
          </a:bodyPr>
          <a:lstStyle/>
          <a:p>
            <a:pPr algn="ctr">
              <a:spcAft>
                <a:spcPts val="600"/>
              </a:spcAft>
            </a:pPr>
            <a:r>
              <a:rPr lang="en-US" sz="4700" b="1" dirty="0">
                <a:solidFill>
                  <a:srgbClr val="FFC000"/>
                </a:solidFill>
                <a:latin typeface="Rockwell" panose="02060603020205020403" pitchFamily="18" charset="0"/>
              </a:rPr>
              <a:t>THE SHEBA GENERATION </a:t>
            </a:r>
          </a:p>
          <a:p>
            <a:pPr algn="ctr">
              <a:lnSpc>
                <a:spcPts val="5000"/>
              </a:lnSpc>
              <a:spcAft>
                <a:spcPts val="600"/>
              </a:spcAft>
            </a:pPr>
            <a:r>
              <a:rPr lang="en-US" sz="4700" b="1" dirty="0">
                <a:solidFill>
                  <a:srgbClr val="FFC000"/>
                </a:solidFill>
                <a:latin typeface="Rockwell" panose="02060603020205020403" pitchFamily="18" charset="0"/>
              </a:rPr>
              <a:t>(A  CALL  BACK  TO  OUR  KING)</a:t>
            </a:r>
          </a:p>
          <a:p>
            <a:pPr algn="ctr">
              <a:spcAft>
                <a:spcPts val="600"/>
              </a:spcAft>
            </a:pPr>
            <a:endParaRPr lang="en-US" sz="1000" b="1" dirty="0">
              <a:solidFill>
                <a:schemeClr val="bg1"/>
              </a:solidFill>
            </a:endParaRPr>
          </a:p>
          <a:p>
            <a:pPr marL="914400" indent="-914400" algn="just">
              <a:lnSpc>
                <a:spcPct val="80000"/>
              </a:lnSpc>
              <a:spcAft>
                <a:spcPts val="600"/>
              </a:spcAft>
              <a:buAutoNum type="arabicPeriod"/>
            </a:pPr>
            <a:r>
              <a:rPr lang="en-US" sz="4600" b="1" u="sng" dirty="0">
                <a:solidFill>
                  <a:srgbClr val="FFC000"/>
                </a:solidFill>
              </a:rPr>
              <a:t>A generation that forgets the oil</a:t>
            </a:r>
            <a:endParaRPr lang="en-US" sz="4600" b="1" dirty="0">
              <a:solidFill>
                <a:srgbClr val="FFC000"/>
              </a:solidFill>
            </a:endParaRPr>
          </a:p>
          <a:p>
            <a:pPr algn="just">
              <a:lnSpc>
                <a:spcPct val="80000"/>
              </a:lnSpc>
              <a:spcAft>
                <a:spcPts val="600"/>
              </a:spcAft>
            </a:pPr>
            <a:r>
              <a:rPr lang="en-US" sz="4600" b="1" dirty="0">
                <a:solidFill>
                  <a:srgbClr val="FFC000"/>
                </a:solidFill>
              </a:rPr>
              <a:t>	</a:t>
            </a:r>
            <a:r>
              <a:rPr lang="en-US" sz="4200" b="1" dirty="0">
                <a:solidFill>
                  <a:schemeClr val="bg1"/>
                </a:solidFill>
              </a:rPr>
              <a:t>(1 Samuel 16:12; Acts 10:38)</a:t>
            </a:r>
            <a:endParaRPr lang="en-US" sz="100" b="1" u="sng" dirty="0">
              <a:solidFill>
                <a:schemeClr val="bg1"/>
              </a:solidFill>
            </a:endParaRPr>
          </a:p>
          <a:p>
            <a:pPr algn="just">
              <a:lnSpc>
                <a:spcPct val="80000"/>
              </a:lnSpc>
              <a:spcAft>
                <a:spcPts val="600"/>
              </a:spcAft>
            </a:pPr>
            <a:endParaRPr lang="en-US" sz="100" b="1" dirty="0">
              <a:solidFill>
                <a:schemeClr val="bg1"/>
              </a:solidFill>
            </a:endParaRPr>
          </a:p>
          <a:p>
            <a:pPr algn="just">
              <a:spcAft>
                <a:spcPts val="600"/>
              </a:spcAft>
            </a:pPr>
            <a:r>
              <a:rPr lang="en-US" sz="4500" b="1" dirty="0">
                <a:solidFill>
                  <a:schemeClr val="bg1"/>
                </a:solidFill>
              </a:rPr>
              <a:t>Beloved, when you forget the oil, rebellion becomes easy. When you forget God’s hand on a man, disrespect feels normal. When you forget Who called and Who anointed, pride takes over.</a:t>
            </a:r>
            <a:endParaRPr lang="en-US" sz="4500" b="1" u="sng" dirty="0">
              <a:solidFill>
                <a:schemeClr val="bg1"/>
              </a:solidFill>
            </a:endParaRPr>
          </a:p>
        </p:txBody>
      </p:sp>
    </p:spTree>
    <p:extLst>
      <p:ext uri="{BB962C8B-B14F-4D97-AF65-F5344CB8AC3E}">
        <p14:creationId xmlns:p14="http://schemas.microsoft.com/office/powerpoint/2010/main" val="36445224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2652</TotalTime>
  <Words>601</Words>
  <Application>Microsoft Office PowerPoint</Application>
  <PresentationFormat>Widescreen</PresentationFormat>
  <Paragraphs>57</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Copperplate Gothic Bold</vt:lpstr>
      <vt:lpstr>Rockwell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SUBMACHINE</dc:creator>
  <cp:lastModifiedBy>Emmanuel Phillip</cp:lastModifiedBy>
  <cp:revision>152</cp:revision>
  <dcterms:created xsi:type="dcterms:W3CDTF">2025-04-26T22:44:26Z</dcterms:created>
  <dcterms:modified xsi:type="dcterms:W3CDTF">2026-02-15T07:52:35Z</dcterms:modified>
</cp:coreProperties>
</file>