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2" autoAdjust="0"/>
    <p:restoredTop sz="94660"/>
  </p:normalViewPr>
  <p:slideViewPr>
    <p:cSldViewPr snapToGrid="0">
      <p:cViewPr varScale="1">
        <p:scale>
          <a:sx n="87" d="100"/>
          <a:sy n="87" d="100"/>
        </p:scale>
        <p:origin x="52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34820-E228-08EA-DB81-647F65C20F8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84176833-B913-2B91-9A3A-34E543F7E5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09DAD878-6DC4-96AC-C79A-78B7E1534DA5}"/>
              </a:ext>
            </a:extLst>
          </p:cNvPr>
          <p:cNvSpPr>
            <a:spLocks noGrp="1"/>
          </p:cNvSpPr>
          <p:nvPr>
            <p:ph type="dt" sz="half" idx="10"/>
          </p:nvPr>
        </p:nvSpPr>
        <p:spPr/>
        <p:txBody>
          <a:bodyPr/>
          <a:lstStyle/>
          <a:p>
            <a:fld id="{30D947CA-DD24-4633-9E4A-346601050888}" type="datetimeFigureOut">
              <a:rPr lang="en-GB" smtClean="0"/>
              <a:t>29/12/2024</a:t>
            </a:fld>
            <a:endParaRPr lang="en-GB"/>
          </a:p>
        </p:txBody>
      </p:sp>
      <p:sp>
        <p:nvSpPr>
          <p:cNvPr id="5" name="Footer Placeholder 4">
            <a:extLst>
              <a:ext uri="{FF2B5EF4-FFF2-40B4-BE49-F238E27FC236}">
                <a16:creationId xmlns:a16="http://schemas.microsoft.com/office/drawing/2014/main" id="{1594D1FE-19E3-6490-C2F5-1613B8C0F80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DB4EB5-CD56-6895-DA58-66B78CFB064F}"/>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3585441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31FB3-7F0E-C12F-CE88-95D32962B53D}"/>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98A006D6-489C-E066-78A9-E775FABEC85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72C8755-5257-0949-DB14-FEA05F5738E1}"/>
              </a:ext>
            </a:extLst>
          </p:cNvPr>
          <p:cNvSpPr>
            <a:spLocks noGrp="1"/>
          </p:cNvSpPr>
          <p:nvPr>
            <p:ph type="dt" sz="half" idx="10"/>
          </p:nvPr>
        </p:nvSpPr>
        <p:spPr/>
        <p:txBody>
          <a:bodyPr/>
          <a:lstStyle/>
          <a:p>
            <a:fld id="{30D947CA-DD24-4633-9E4A-346601050888}" type="datetimeFigureOut">
              <a:rPr lang="en-GB" smtClean="0"/>
              <a:t>29/12/2024</a:t>
            </a:fld>
            <a:endParaRPr lang="en-GB"/>
          </a:p>
        </p:txBody>
      </p:sp>
      <p:sp>
        <p:nvSpPr>
          <p:cNvPr id="5" name="Footer Placeholder 4">
            <a:extLst>
              <a:ext uri="{FF2B5EF4-FFF2-40B4-BE49-F238E27FC236}">
                <a16:creationId xmlns:a16="http://schemas.microsoft.com/office/drawing/2014/main" id="{5B515F16-D7E5-DE2B-6690-098A59F092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BE6463-C3DA-2052-3A64-4EC18F18D955}"/>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1366776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A27DBD-D51E-364D-8071-CA4A83BD39F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007D65B0-CDA2-39F3-1854-4CA73257679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304F5EB-63AF-3352-C2A3-9289DA39D151}"/>
              </a:ext>
            </a:extLst>
          </p:cNvPr>
          <p:cNvSpPr>
            <a:spLocks noGrp="1"/>
          </p:cNvSpPr>
          <p:nvPr>
            <p:ph type="dt" sz="half" idx="10"/>
          </p:nvPr>
        </p:nvSpPr>
        <p:spPr/>
        <p:txBody>
          <a:bodyPr/>
          <a:lstStyle/>
          <a:p>
            <a:fld id="{30D947CA-DD24-4633-9E4A-346601050888}" type="datetimeFigureOut">
              <a:rPr lang="en-GB" smtClean="0"/>
              <a:t>29/12/2024</a:t>
            </a:fld>
            <a:endParaRPr lang="en-GB"/>
          </a:p>
        </p:txBody>
      </p:sp>
      <p:sp>
        <p:nvSpPr>
          <p:cNvPr id="5" name="Footer Placeholder 4">
            <a:extLst>
              <a:ext uri="{FF2B5EF4-FFF2-40B4-BE49-F238E27FC236}">
                <a16:creationId xmlns:a16="http://schemas.microsoft.com/office/drawing/2014/main" id="{6E523C52-7FE2-7473-9AE2-BA02BEC0F4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EBEBF6-1FD9-9F68-5847-F79A5B79B63B}"/>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2589891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B3E61-0926-1708-E7DE-C10A6F1A972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73FCE42-A6A9-F81D-9B57-393F52D63F0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E101363-A654-AB3E-3181-350A9289A154}"/>
              </a:ext>
            </a:extLst>
          </p:cNvPr>
          <p:cNvSpPr>
            <a:spLocks noGrp="1"/>
          </p:cNvSpPr>
          <p:nvPr>
            <p:ph type="dt" sz="half" idx="10"/>
          </p:nvPr>
        </p:nvSpPr>
        <p:spPr/>
        <p:txBody>
          <a:bodyPr/>
          <a:lstStyle/>
          <a:p>
            <a:fld id="{30D947CA-DD24-4633-9E4A-346601050888}" type="datetimeFigureOut">
              <a:rPr lang="en-GB" smtClean="0"/>
              <a:t>29/12/2024</a:t>
            </a:fld>
            <a:endParaRPr lang="en-GB"/>
          </a:p>
        </p:txBody>
      </p:sp>
      <p:sp>
        <p:nvSpPr>
          <p:cNvPr id="5" name="Footer Placeholder 4">
            <a:extLst>
              <a:ext uri="{FF2B5EF4-FFF2-40B4-BE49-F238E27FC236}">
                <a16:creationId xmlns:a16="http://schemas.microsoft.com/office/drawing/2014/main" id="{15B8F430-508B-6FEF-65C0-AC4C4BAE25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658100-C800-C057-4057-F9880F3F00A1}"/>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1494076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24B62-856E-228B-EB58-1B3289A39B3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0DDF255B-4DE0-E7A0-BAE3-0C80E2834D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53FAEED-D52D-D89F-9401-DE1ED207F79B}"/>
              </a:ext>
            </a:extLst>
          </p:cNvPr>
          <p:cNvSpPr>
            <a:spLocks noGrp="1"/>
          </p:cNvSpPr>
          <p:nvPr>
            <p:ph type="dt" sz="half" idx="10"/>
          </p:nvPr>
        </p:nvSpPr>
        <p:spPr/>
        <p:txBody>
          <a:bodyPr/>
          <a:lstStyle/>
          <a:p>
            <a:fld id="{30D947CA-DD24-4633-9E4A-346601050888}" type="datetimeFigureOut">
              <a:rPr lang="en-GB" smtClean="0"/>
              <a:t>29/12/2024</a:t>
            </a:fld>
            <a:endParaRPr lang="en-GB"/>
          </a:p>
        </p:txBody>
      </p:sp>
      <p:sp>
        <p:nvSpPr>
          <p:cNvPr id="5" name="Footer Placeholder 4">
            <a:extLst>
              <a:ext uri="{FF2B5EF4-FFF2-40B4-BE49-F238E27FC236}">
                <a16:creationId xmlns:a16="http://schemas.microsoft.com/office/drawing/2014/main" id="{B9F892BA-966D-B87F-EE58-91796B0111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25E3746-8ED0-154E-5676-2D96C2D4B7C9}"/>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666721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AF19E-F4DF-52D7-B616-4D06E63DB8A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B103E64-5E03-C7BF-B1FC-5A993F04EC1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378E374B-F6EC-C9C6-7286-FBEC34F0EA3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05201FB7-623B-26A4-63C6-7207093B07AC}"/>
              </a:ext>
            </a:extLst>
          </p:cNvPr>
          <p:cNvSpPr>
            <a:spLocks noGrp="1"/>
          </p:cNvSpPr>
          <p:nvPr>
            <p:ph type="dt" sz="half" idx="10"/>
          </p:nvPr>
        </p:nvSpPr>
        <p:spPr/>
        <p:txBody>
          <a:bodyPr/>
          <a:lstStyle/>
          <a:p>
            <a:fld id="{30D947CA-DD24-4633-9E4A-346601050888}" type="datetimeFigureOut">
              <a:rPr lang="en-GB" smtClean="0"/>
              <a:t>29/12/2024</a:t>
            </a:fld>
            <a:endParaRPr lang="en-GB"/>
          </a:p>
        </p:txBody>
      </p:sp>
      <p:sp>
        <p:nvSpPr>
          <p:cNvPr id="6" name="Footer Placeholder 5">
            <a:extLst>
              <a:ext uri="{FF2B5EF4-FFF2-40B4-BE49-F238E27FC236}">
                <a16:creationId xmlns:a16="http://schemas.microsoft.com/office/drawing/2014/main" id="{51BC25CF-DF58-8153-E287-92FC88A8D1E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70E96D-D690-FC97-EA76-CF9CECF5DED3}"/>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3405913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0875D-545E-2822-A1E4-3C762B84AB30}"/>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93A58B78-7993-8D02-191D-D32DE23FC4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D66F0A9-922E-D76E-4E62-625AF7FB4FD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BEFFAE6D-A31E-AD91-9E38-F98770CB2F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66C316D-6714-0359-788B-1DE4DBBDD9F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ED201FD2-FC33-D968-A87C-E6F1C0CEB105}"/>
              </a:ext>
            </a:extLst>
          </p:cNvPr>
          <p:cNvSpPr>
            <a:spLocks noGrp="1"/>
          </p:cNvSpPr>
          <p:nvPr>
            <p:ph type="dt" sz="half" idx="10"/>
          </p:nvPr>
        </p:nvSpPr>
        <p:spPr/>
        <p:txBody>
          <a:bodyPr/>
          <a:lstStyle/>
          <a:p>
            <a:fld id="{30D947CA-DD24-4633-9E4A-346601050888}" type="datetimeFigureOut">
              <a:rPr lang="en-GB" smtClean="0"/>
              <a:t>29/12/2024</a:t>
            </a:fld>
            <a:endParaRPr lang="en-GB"/>
          </a:p>
        </p:txBody>
      </p:sp>
      <p:sp>
        <p:nvSpPr>
          <p:cNvPr id="8" name="Footer Placeholder 7">
            <a:extLst>
              <a:ext uri="{FF2B5EF4-FFF2-40B4-BE49-F238E27FC236}">
                <a16:creationId xmlns:a16="http://schemas.microsoft.com/office/drawing/2014/main" id="{03A65624-1138-449B-559F-6918236B355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F868058-4EAF-AF3C-37F9-851135C69C19}"/>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1333665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32F0A-48DF-10B2-C355-CCD33B7CA678}"/>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55718089-2DC8-3A21-B2D3-928C360E412B}"/>
              </a:ext>
            </a:extLst>
          </p:cNvPr>
          <p:cNvSpPr>
            <a:spLocks noGrp="1"/>
          </p:cNvSpPr>
          <p:nvPr>
            <p:ph type="dt" sz="half" idx="10"/>
          </p:nvPr>
        </p:nvSpPr>
        <p:spPr/>
        <p:txBody>
          <a:bodyPr/>
          <a:lstStyle/>
          <a:p>
            <a:fld id="{30D947CA-DD24-4633-9E4A-346601050888}" type="datetimeFigureOut">
              <a:rPr lang="en-GB" smtClean="0"/>
              <a:t>29/12/2024</a:t>
            </a:fld>
            <a:endParaRPr lang="en-GB"/>
          </a:p>
        </p:txBody>
      </p:sp>
      <p:sp>
        <p:nvSpPr>
          <p:cNvPr id="4" name="Footer Placeholder 3">
            <a:extLst>
              <a:ext uri="{FF2B5EF4-FFF2-40B4-BE49-F238E27FC236}">
                <a16:creationId xmlns:a16="http://schemas.microsoft.com/office/drawing/2014/main" id="{E39F0835-7EDF-2EE6-1F29-684D1B71B1F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9FC7370-1DAA-E017-C1CA-7832F5B1B152}"/>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1744887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A16BD1-FEC2-3419-206D-F55E39EEB188}"/>
              </a:ext>
            </a:extLst>
          </p:cNvPr>
          <p:cNvSpPr>
            <a:spLocks noGrp="1"/>
          </p:cNvSpPr>
          <p:nvPr>
            <p:ph type="dt" sz="half" idx="10"/>
          </p:nvPr>
        </p:nvSpPr>
        <p:spPr/>
        <p:txBody>
          <a:bodyPr/>
          <a:lstStyle/>
          <a:p>
            <a:fld id="{30D947CA-DD24-4633-9E4A-346601050888}" type="datetimeFigureOut">
              <a:rPr lang="en-GB" smtClean="0"/>
              <a:t>29/12/2024</a:t>
            </a:fld>
            <a:endParaRPr lang="en-GB"/>
          </a:p>
        </p:txBody>
      </p:sp>
      <p:sp>
        <p:nvSpPr>
          <p:cNvPr id="3" name="Footer Placeholder 2">
            <a:extLst>
              <a:ext uri="{FF2B5EF4-FFF2-40B4-BE49-F238E27FC236}">
                <a16:creationId xmlns:a16="http://schemas.microsoft.com/office/drawing/2014/main" id="{2CB4BBA6-61B3-3D89-C2B9-FDB5B204D86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45F5D20-403C-5FAE-07E5-C5134A0C32A4}"/>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3986766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064F2-8AD5-84D0-D1A8-A76931E98FA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55349D96-1E47-0006-7F03-4C7309B511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2D385BC4-BA56-7125-FBF2-20C5A83317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E30B42A-C26F-FE1C-76E1-25AFB23569BF}"/>
              </a:ext>
            </a:extLst>
          </p:cNvPr>
          <p:cNvSpPr>
            <a:spLocks noGrp="1"/>
          </p:cNvSpPr>
          <p:nvPr>
            <p:ph type="dt" sz="half" idx="10"/>
          </p:nvPr>
        </p:nvSpPr>
        <p:spPr/>
        <p:txBody>
          <a:bodyPr/>
          <a:lstStyle/>
          <a:p>
            <a:fld id="{30D947CA-DD24-4633-9E4A-346601050888}" type="datetimeFigureOut">
              <a:rPr lang="en-GB" smtClean="0"/>
              <a:t>29/12/2024</a:t>
            </a:fld>
            <a:endParaRPr lang="en-GB"/>
          </a:p>
        </p:txBody>
      </p:sp>
      <p:sp>
        <p:nvSpPr>
          <p:cNvPr id="6" name="Footer Placeholder 5">
            <a:extLst>
              <a:ext uri="{FF2B5EF4-FFF2-40B4-BE49-F238E27FC236}">
                <a16:creationId xmlns:a16="http://schemas.microsoft.com/office/drawing/2014/main" id="{8B85341D-86DA-AD63-FA08-9D5613C1F0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D7F4D33-4703-9839-A835-2B72D6FDCCDD}"/>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4227468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2C5B3-735F-36D6-A7B8-B329798DA8A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B2C7089B-71F1-5EA6-543D-516358B8CE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8B41899-0413-8FA0-4E1D-62BD2009BD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B4FD669-A1F1-5721-E47D-EB3826AE91F3}"/>
              </a:ext>
            </a:extLst>
          </p:cNvPr>
          <p:cNvSpPr>
            <a:spLocks noGrp="1"/>
          </p:cNvSpPr>
          <p:nvPr>
            <p:ph type="dt" sz="half" idx="10"/>
          </p:nvPr>
        </p:nvSpPr>
        <p:spPr/>
        <p:txBody>
          <a:bodyPr/>
          <a:lstStyle/>
          <a:p>
            <a:fld id="{30D947CA-DD24-4633-9E4A-346601050888}" type="datetimeFigureOut">
              <a:rPr lang="en-GB" smtClean="0"/>
              <a:t>29/12/2024</a:t>
            </a:fld>
            <a:endParaRPr lang="en-GB"/>
          </a:p>
        </p:txBody>
      </p:sp>
      <p:sp>
        <p:nvSpPr>
          <p:cNvPr id="6" name="Footer Placeholder 5">
            <a:extLst>
              <a:ext uri="{FF2B5EF4-FFF2-40B4-BE49-F238E27FC236}">
                <a16:creationId xmlns:a16="http://schemas.microsoft.com/office/drawing/2014/main" id="{7902B043-F762-C03D-C16E-4F2AA17035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D84AA48-668D-0A26-F85E-90D8989730E5}"/>
              </a:ext>
            </a:extLst>
          </p:cNvPr>
          <p:cNvSpPr>
            <a:spLocks noGrp="1"/>
          </p:cNvSpPr>
          <p:nvPr>
            <p:ph type="sldNum" sz="quarter" idx="12"/>
          </p:nvPr>
        </p:nvSpPr>
        <p:spPr/>
        <p:txBody>
          <a:bodyPr/>
          <a:lstStyle/>
          <a:p>
            <a:fld id="{A289E433-2F52-49C8-AF15-B2E89B3474CB}" type="slidenum">
              <a:rPr lang="en-GB" smtClean="0"/>
              <a:t>‹#›</a:t>
            </a:fld>
            <a:endParaRPr lang="en-GB"/>
          </a:p>
        </p:txBody>
      </p:sp>
    </p:spTree>
    <p:extLst>
      <p:ext uri="{BB962C8B-B14F-4D97-AF65-F5344CB8AC3E}">
        <p14:creationId xmlns:p14="http://schemas.microsoft.com/office/powerpoint/2010/main" val="3392702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5F52DB-9837-5130-2FCF-D20FAAC966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8D6F80A4-D48C-3765-44B4-1626DA6C05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F0B1DB4-149E-5985-E995-3B8B0693B3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D947CA-DD24-4633-9E4A-346601050888}" type="datetimeFigureOut">
              <a:rPr lang="en-GB" smtClean="0"/>
              <a:t>29/12/2024</a:t>
            </a:fld>
            <a:endParaRPr lang="en-GB"/>
          </a:p>
        </p:txBody>
      </p:sp>
      <p:sp>
        <p:nvSpPr>
          <p:cNvPr id="5" name="Footer Placeholder 4">
            <a:extLst>
              <a:ext uri="{FF2B5EF4-FFF2-40B4-BE49-F238E27FC236}">
                <a16:creationId xmlns:a16="http://schemas.microsoft.com/office/drawing/2014/main" id="{63B9D6C0-E829-5975-0D2B-B61E5E32B0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0D950DA-C52B-1AEE-2452-BEEF33EE65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89E433-2F52-49C8-AF15-B2E89B3474CB}" type="slidenum">
              <a:rPr lang="en-GB" smtClean="0"/>
              <a:t>‹#›</a:t>
            </a:fld>
            <a:endParaRPr lang="en-GB"/>
          </a:p>
        </p:txBody>
      </p:sp>
    </p:spTree>
    <p:extLst>
      <p:ext uri="{BB962C8B-B14F-4D97-AF65-F5344CB8AC3E}">
        <p14:creationId xmlns:p14="http://schemas.microsoft.com/office/powerpoint/2010/main" val="3585585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63B2945-55F1-27A7-D31B-22839A45D1BB}"/>
              </a:ext>
            </a:extLst>
          </p:cNvPr>
          <p:cNvSpPr txBox="1"/>
          <p:nvPr/>
        </p:nvSpPr>
        <p:spPr>
          <a:xfrm>
            <a:off x="3919907" y="102826"/>
            <a:ext cx="8349762" cy="5678478"/>
          </a:xfrm>
          <a:prstGeom prst="rect">
            <a:avLst/>
          </a:prstGeom>
          <a:noFill/>
        </p:spPr>
        <p:txBody>
          <a:bodyPr wrap="square" rtlCol="0">
            <a:spAutoFit/>
          </a:bodyPr>
          <a:lstStyle/>
          <a:p>
            <a:r>
              <a:rPr lang="en-US" sz="6300" b="1" dirty="0">
                <a:solidFill>
                  <a:srgbClr val="FFFF00"/>
                </a:solidFill>
                <a:latin typeface="Copperplate Gothic Bold" panose="020E0705020206020404" pitchFamily="34" charset="0"/>
              </a:rPr>
              <a:t>UNDERSTANDING</a:t>
            </a:r>
          </a:p>
          <a:p>
            <a:r>
              <a:rPr lang="en-US" sz="7000" b="1" i="1" dirty="0">
                <a:solidFill>
                  <a:srgbClr val="FFFF00"/>
                </a:solidFill>
                <a:latin typeface="Copperplate Gothic Bold" panose="020E0705020206020404" pitchFamily="34" charset="0"/>
              </a:rPr>
              <a:t> </a:t>
            </a:r>
            <a:r>
              <a:rPr lang="en-US" sz="7500" b="1" i="1" dirty="0">
                <a:solidFill>
                  <a:srgbClr val="FFFF00"/>
                </a:solidFill>
                <a:latin typeface="Algerian" panose="04020705040A02060702" pitchFamily="82" charset="0"/>
              </a:rPr>
              <a:t>MATTHEW 11:11</a:t>
            </a:r>
          </a:p>
          <a:p>
            <a:r>
              <a:rPr lang="en-US" sz="7500" b="1" dirty="0">
                <a:solidFill>
                  <a:srgbClr val="FFFF00"/>
                </a:solidFill>
                <a:latin typeface="Copperplate Gothic Bold" panose="020E0705020206020404" pitchFamily="34" charset="0"/>
              </a:rPr>
              <a:t> 		     AND </a:t>
            </a:r>
          </a:p>
          <a:p>
            <a:r>
              <a:rPr lang="en-US" sz="7500" b="1" dirty="0">
                <a:solidFill>
                  <a:srgbClr val="FFFF00"/>
                </a:solidFill>
                <a:latin typeface="Copperplate Gothic Bold" panose="020E0705020206020404" pitchFamily="34" charset="0"/>
              </a:rPr>
              <a:t>	   INHERENT 	    LESSONS</a:t>
            </a:r>
            <a:endParaRPr lang="en-GB" sz="7500" b="1" dirty="0">
              <a:solidFill>
                <a:srgbClr val="FFFF00"/>
              </a:solidFill>
              <a:latin typeface="Copperplate Gothic Bold" panose="020E0705020206020404" pitchFamily="34" charset="0"/>
            </a:endParaRPr>
          </a:p>
        </p:txBody>
      </p:sp>
      <p:pic>
        <p:nvPicPr>
          <p:cNvPr id="3" name="Picture 2">
            <a:extLst>
              <a:ext uri="{FF2B5EF4-FFF2-40B4-BE49-F238E27FC236}">
                <a16:creationId xmlns:a16="http://schemas.microsoft.com/office/drawing/2014/main" id="{EBA6C5B7-1EC9-7066-1906-B9ED93A082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4097215" cy="6858000"/>
          </a:xfrm>
          <a:prstGeom prst="rect">
            <a:avLst/>
          </a:prstGeom>
        </p:spPr>
      </p:pic>
    </p:spTree>
    <p:extLst>
      <p:ext uri="{BB962C8B-B14F-4D97-AF65-F5344CB8AC3E}">
        <p14:creationId xmlns:p14="http://schemas.microsoft.com/office/powerpoint/2010/main" val="1550108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6FAF3D8C-C227-E646-0CE2-EEF0397D1F1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E8C87FD-391C-C076-D1F9-4C826B2DF2DD}"/>
              </a:ext>
            </a:extLst>
          </p:cNvPr>
          <p:cNvSpPr txBox="1"/>
          <p:nvPr/>
        </p:nvSpPr>
        <p:spPr>
          <a:xfrm>
            <a:off x="123825" y="142875"/>
            <a:ext cx="11906249" cy="6478697"/>
          </a:xfrm>
          <a:prstGeom prst="rect">
            <a:avLst/>
          </a:prstGeom>
          <a:noFill/>
        </p:spPr>
        <p:txBody>
          <a:bodyPr wrap="square" rtlCol="0">
            <a:spAutoFit/>
          </a:bodyPr>
          <a:lstStyle/>
          <a:p>
            <a:r>
              <a:rPr lang="en-US" sz="3300" i="1" dirty="0">
                <a:solidFill>
                  <a:schemeClr val="bg1"/>
                </a:solidFill>
                <a:latin typeface="Aptos Display" panose="020B0004020202020204" pitchFamily="34" charset="0"/>
                <a:cs typeface="Arial" panose="020B0604020202020204" pitchFamily="34" charset="0"/>
              </a:rPr>
              <a:t>“</a:t>
            </a:r>
            <a:r>
              <a:rPr lang="en-US" sz="3300" b="0" i="1" dirty="0">
                <a:solidFill>
                  <a:schemeClr val="bg1"/>
                </a:solidFill>
                <a:effectLst/>
                <a:latin typeface="Aptos Display" panose="020B0004020202020204" pitchFamily="34" charset="0"/>
                <a:cs typeface="Arial" panose="020B0604020202020204" pitchFamily="34" charset="0"/>
              </a:rPr>
              <a:t>Verily I say unto you, Among them that are born of women there hath not risen a greater than John the Baptist: notwithstanding he that is least in the kingdom of heaven is greater than he.”</a:t>
            </a:r>
          </a:p>
          <a:p>
            <a:endParaRPr lang="en-US" sz="3300" i="1" dirty="0">
              <a:solidFill>
                <a:schemeClr val="bg1"/>
              </a:solidFill>
              <a:latin typeface="Aptos Display" panose="020B0004020202020204" pitchFamily="34" charset="0"/>
              <a:cs typeface="Arial" panose="020B0604020202020204" pitchFamily="34" charset="0"/>
            </a:endParaRPr>
          </a:p>
          <a:p>
            <a:endParaRPr lang="en-US" sz="3300" i="1" dirty="0">
              <a:solidFill>
                <a:schemeClr val="bg1"/>
              </a:solidFill>
              <a:latin typeface="Aptos Display" panose="020B0004020202020204" pitchFamily="34" charset="0"/>
              <a:cs typeface="Arial" panose="020B0604020202020204" pitchFamily="34" charset="0"/>
            </a:endParaRPr>
          </a:p>
          <a:p>
            <a:r>
              <a:rPr lang="en-US" sz="4500" b="1" dirty="0">
                <a:solidFill>
                  <a:srgbClr val="FFFF00"/>
                </a:solidFill>
                <a:cs typeface="Arial" panose="020B0604020202020204" pitchFamily="34" charset="0"/>
              </a:rPr>
              <a:t>What makes John the Baptist the greatest of all born of women? </a:t>
            </a:r>
          </a:p>
          <a:p>
            <a:endParaRPr lang="en-US" sz="3400" b="1" dirty="0">
              <a:solidFill>
                <a:schemeClr val="bg1"/>
              </a:solidFill>
              <a:cs typeface="Arial" panose="020B0604020202020204" pitchFamily="34" charset="0"/>
            </a:endParaRPr>
          </a:p>
          <a:p>
            <a:r>
              <a:rPr lang="en-US" sz="4200" dirty="0">
                <a:solidFill>
                  <a:schemeClr val="bg1"/>
                </a:solidFill>
                <a:cs typeface="Arial" panose="020B0604020202020204" pitchFamily="34" charset="0"/>
              </a:rPr>
              <a:t>Before we can correctly answer this question, we need to understand that God's standard for measuring greatness is different from man's standard.</a:t>
            </a:r>
          </a:p>
        </p:txBody>
      </p:sp>
    </p:spTree>
    <p:extLst>
      <p:ext uri="{BB962C8B-B14F-4D97-AF65-F5344CB8AC3E}">
        <p14:creationId xmlns:p14="http://schemas.microsoft.com/office/powerpoint/2010/main" val="3220638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5D850753-B45D-CF85-A2F1-642445FE1E1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4D71840-3353-0F11-8D78-697313A891AC}"/>
              </a:ext>
            </a:extLst>
          </p:cNvPr>
          <p:cNvSpPr txBox="1"/>
          <p:nvPr/>
        </p:nvSpPr>
        <p:spPr>
          <a:xfrm>
            <a:off x="123825" y="142875"/>
            <a:ext cx="11906249" cy="6909584"/>
          </a:xfrm>
          <a:prstGeom prst="rect">
            <a:avLst/>
          </a:prstGeom>
          <a:noFill/>
        </p:spPr>
        <p:txBody>
          <a:bodyPr wrap="square" rtlCol="0">
            <a:spAutoFit/>
          </a:bodyPr>
          <a:lstStyle/>
          <a:p>
            <a:r>
              <a:rPr lang="en-US" sz="3500" b="1" dirty="0">
                <a:solidFill>
                  <a:srgbClr val="FFC000"/>
                </a:solidFill>
                <a:cs typeface="Arial" panose="020B0604020202020204" pitchFamily="34" charset="0"/>
              </a:rPr>
              <a:t>Jer. 9:23-24: </a:t>
            </a:r>
            <a:r>
              <a:rPr lang="en-US" sz="3300" i="1" dirty="0">
                <a:solidFill>
                  <a:schemeClr val="bg1"/>
                </a:solidFill>
                <a:latin typeface="Aptos Display" panose="020B0004020202020204" pitchFamily="34" charset="0"/>
                <a:cs typeface="Arial" panose="020B0604020202020204" pitchFamily="34" charset="0"/>
              </a:rPr>
              <a:t>“</a:t>
            </a:r>
            <a:r>
              <a:rPr lang="en-US" sz="3300" b="0" i="1" dirty="0">
                <a:solidFill>
                  <a:schemeClr val="bg1"/>
                </a:solidFill>
                <a:effectLst/>
                <a:latin typeface="Aptos Display" panose="020B0004020202020204" pitchFamily="34" charset="0"/>
              </a:rPr>
              <a:t>Thus saith the LORD, Let not the wise man glory in his wisdom, neither let the mighty man glory in his might, let not the rich man glory in his riches:</a:t>
            </a:r>
            <a:r>
              <a:rPr lang="en-US" sz="3300" i="1" dirty="0">
                <a:solidFill>
                  <a:schemeClr val="bg1"/>
                </a:solidFill>
                <a:latin typeface="Aptos Display" panose="020B0004020202020204" pitchFamily="34" charset="0"/>
                <a:cs typeface="Arial" panose="020B0604020202020204" pitchFamily="34" charset="0"/>
              </a:rPr>
              <a:t> </a:t>
            </a:r>
            <a:r>
              <a:rPr lang="en-US" sz="3300" b="0" i="1" dirty="0">
                <a:solidFill>
                  <a:schemeClr val="bg1"/>
                </a:solidFill>
                <a:effectLst/>
                <a:latin typeface="Aptos Display" panose="020B0004020202020204" pitchFamily="34" charset="0"/>
              </a:rPr>
              <a:t>But let him that glorieth glory in this, that he understandeth and knoweth me, that I am the LORD which exercise lovingkindness, judgment, and righteousness, in the earth: for in these things I delight, saith the LORD.”</a:t>
            </a:r>
          </a:p>
          <a:p>
            <a:endParaRPr lang="en-US" sz="3300" i="1" dirty="0">
              <a:solidFill>
                <a:schemeClr val="bg1"/>
              </a:solidFill>
              <a:latin typeface="Aptos Display" panose="020B0004020202020204" pitchFamily="34" charset="0"/>
              <a:cs typeface="Arial" panose="020B0604020202020204" pitchFamily="34" charset="0"/>
            </a:endParaRPr>
          </a:p>
          <a:p>
            <a:r>
              <a:rPr lang="en-US" sz="4000" dirty="0">
                <a:solidFill>
                  <a:schemeClr val="bg1"/>
                </a:solidFill>
                <a:cs typeface="Arial" panose="020B0604020202020204" pitchFamily="34" charset="0"/>
              </a:rPr>
              <a:t>From the above scripture, it is clear that a man's greatness before God  is the amount of the  knowledge and understanding he has about Him. Therefore, the following </a:t>
            </a:r>
            <a:r>
              <a:rPr lang="en-US" sz="4000" b="1" dirty="0">
                <a:solidFill>
                  <a:srgbClr val="FF0000"/>
                </a:solidFill>
                <a:cs typeface="Arial" panose="020B0604020202020204" pitchFamily="34" charset="0"/>
              </a:rPr>
              <a:t>are not</a:t>
            </a:r>
            <a:r>
              <a:rPr lang="en-US" sz="4000" dirty="0">
                <a:solidFill>
                  <a:schemeClr val="bg1"/>
                </a:solidFill>
                <a:cs typeface="Arial" panose="020B0604020202020204" pitchFamily="34" charset="0"/>
              </a:rPr>
              <a:t> the reasons John the Baptist is the greatest of all born of women:</a:t>
            </a:r>
          </a:p>
        </p:txBody>
      </p:sp>
    </p:spTree>
    <p:extLst>
      <p:ext uri="{BB962C8B-B14F-4D97-AF65-F5344CB8AC3E}">
        <p14:creationId xmlns:p14="http://schemas.microsoft.com/office/powerpoint/2010/main" val="2031459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A19EFCA-CB4E-CA6D-C41F-79AFB714B0E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CEAC4EC-9B69-BC09-EED1-2F2C5F71C74F}"/>
              </a:ext>
            </a:extLst>
          </p:cNvPr>
          <p:cNvSpPr txBox="1"/>
          <p:nvPr/>
        </p:nvSpPr>
        <p:spPr>
          <a:xfrm>
            <a:off x="133350" y="0"/>
            <a:ext cx="11925299" cy="6863417"/>
          </a:xfrm>
          <a:prstGeom prst="rect">
            <a:avLst/>
          </a:prstGeom>
          <a:noFill/>
        </p:spPr>
        <p:txBody>
          <a:bodyPr wrap="square" rtlCol="0">
            <a:spAutoFit/>
          </a:bodyPr>
          <a:lstStyle/>
          <a:p>
            <a:r>
              <a:rPr lang="en-US" sz="4000" b="1" dirty="0">
                <a:solidFill>
                  <a:schemeClr val="bg1"/>
                </a:solidFill>
              </a:rPr>
              <a:t>1.) </a:t>
            </a:r>
            <a:r>
              <a:rPr lang="en-US" sz="4000" b="1" dirty="0">
                <a:solidFill>
                  <a:srgbClr val="FFFF00"/>
                </a:solidFill>
              </a:rPr>
              <a:t>GOD’s CHOICE:</a:t>
            </a:r>
            <a:r>
              <a:rPr lang="en-US" sz="4000" b="1" dirty="0">
                <a:solidFill>
                  <a:schemeClr val="bg1"/>
                </a:solidFill>
              </a:rPr>
              <a:t> </a:t>
            </a:r>
            <a:r>
              <a:rPr lang="en-US" sz="4000" dirty="0">
                <a:solidFill>
                  <a:schemeClr val="bg1"/>
                </a:solidFill>
              </a:rPr>
              <a:t>John was chosen by God to prepare the way for the Lord. </a:t>
            </a:r>
            <a:r>
              <a:rPr lang="en-US" sz="4000" b="1" dirty="0">
                <a:solidFill>
                  <a:srgbClr val="FFC000"/>
                </a:solidFill>
              </a:rPr>
              <a:t>Mal 3:1, Isaiah 40:3, Matt 3:3</a:t>
            </a:r>
          </a:p>
          <a:p>
            <a:r>
              <a:rPr lang="en-US" sz="4000" b="1" dirty="0">
                <a:solidFill>
                  <a:schemeClr val="bg1"/>
                </a:solidFill>
              </a:rPr>
              <a:t>2.) </a:t>
            </a:r>
            <a:r>
              <a:rPr lang="en-US" sz="4000" b="1" dirty="0">
                <a:solidFill>
                  <a:srgbClr val="FFFF00"/>
                </a:solidFill>
              </a:rPr>
              <a:t>OLD TESTAMENT PREDICTION: </a:t>
            </a:r>
            <a:r>
              <a:rPr lang="en-US" sz="4000" dirty="0">
                <a:solidFill>
                  <a:schemeClr val="bg1"/>
                </a:solidFill>
              </a:rPr>
              <a:t>John was one of the few people in history to be predicted in the old testament. </a:t>
            </a:r>
            <a:r>
              <a:rPr lang="en-US" sz="4000" b="1" dirty="0">
                <a:solidFill>
                  <a:srgbClr val="FFC000"/>
                </a:solidFill>
              </a:rPr>
              <a:t>Isa 40:3, Mal 3:1</a:t>
            </a:r>
          </a:p>
          <a:p>
            <a:r>
              <a:rPr lang="en-US" sz="4000" b="1" dirty="0">
                <a:solidFill>
                  <a:schemeClr val="bg1"/>
                </a:solidFill>
              </a:rPr>
              <a:t>3.) </a:t>
            </a:r>
            <a:r>
              <a:rPr lang="en-US" sz="4000" b="1" dirty="0">
                <a:solidFill>
                  <a:srgbClr val="FFFF00"/>
                </a:solidFill>
              </a:rPr>
              <a:t>ELIJAH-LIKE QUALITIES: </a:t>
            </a:r>
            <a:r>
              <a:rPr lang="en-US" sz="4000" dirty="0">
                <a:solidFill>
                  <a:schemeClr val="bg1"/>
                </a:solidFill>
              </a:rPr>
              <a:t>John shared many qualities with Elijah including calling a nation to repentance and rebuking the king. </a:t>
            </a:r>
            <a:r>
              <a:rPr lang="en-US" sz="4000" b="1" dirty="0">
                <a:solidFill>
                  <a:srgbClr val="FFC000"/>
                </a:solidFill>
              </a:rPr>
              <a:t>Matt 14:4, Matt 3: 5-6.</a:t>
            </a:r>
          </a:p>
          <a:p>
            <a:r>
              <a:rPr lang="en-US" sz="4000" b="1" dirty="0">
                <a:solidFill>
                  <a:schemeClr val="bg1"/>
                </a:solidFill>
              </a:rPr>
              <a:t>4.) </a:t>
            </a:r>
            <a:r>
              <a:rPr lang="en-US" sz="4000" dirty="0">
                <a:solidFill>
                  <a:schemeClr val="bg1"/>
                </a:solidFill>
              </a:rPr>
              <a:t>Many believed Jesus because of him. </a:t>
            </a:r>
            <a:r>
              <a:rPr lang="en-US" sz="4000" b="1" dirty="0">
                <a:solidFill>
                  <a:srgbClr val="FFC000"/>
                </a:solidFill>
              </a:rPr>
              <a:t>John 10:41-42</a:t>
            </a:r>
          </a:p>
          <a:p>
            <a:r>
              <a:rPr lang="en-US" sz="4000" b="1" dirty="0">
                <a:solidFill>
                  <a:schemeClr val="bg1"/>
                </a:solidFill>
              </a:rPr>
              <a:t>5.) </a:t>
            </a:r>
            <a:r>
              <a:rPr lang="en-US" sz="4000" b="1" dirty="0">
                <a:solidFill>
                  <a:srgbClr val="FFFF00"/>
                </a:solidFill>
              </a:rPr>
              <a:t>ASCETIC LIFESTYLE: </a:t>
            </a:r>
            <a:r>
              <a:rPr lang="en-US" sz="4000" dirty="0">
                <a:solidFill>
                  <a:schemeClr val="bg1"/>
                </a:solidFill>
              </a:rPr>
              <a:t>John lived a life of self denial in the wilderness.  </a:t>
            </a:r>
            <a:r>
              <a:rPr lang="en-US" sz="4000" b="1" dirty="0">
                <a:solidFill>
                  <a:srgbClr val="FFC000"/>
                </a:solidFill>
              </a:rPr>
              <a:t>Matt 3: 1-4.</a:t>
            </a:r>
            <a:endParaRPr lang="en-GB" sz="4000" b="1" dirty="0">
              <a:solidFill>
                <a:srgbClr val="FFC000"/>
              </a:solidFill>
            </a:endParaRPr>
          </a:p>
        </p:txBody>
      </p:sp>
    </p:spTree>
    <p:extLst>
      <p:ext uri="{BB962C8B-B14F-4D97-AF65-F5344CB8AC3E}">
        <p14:creationId xmlns:p14="http://schemas.microsoft.com/office/powerpoint/2010/main" val="2939119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DDAEAEB-631E-C345-86B2-E2B1DAF7902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E16846E-30FD-2F02-D2B1-18020AD357D5}"/>
              </a:ext>
            </a:extLst>
          </p:cNvPr>
          <p:cNvSpPr txBox="1"/>
          <p:nvPr/>
        </p:nvSpPr>
        <p:spPr>
          <a:xfrm>
            <a:off x="123825" y="142875"/>
            <a:ext cx="11906249" cy="6432530"/>
          </a:xfrm>
          <a:prstGeom prst="rect">
            <a:avLst/>
          </a:prstGeom>
          <a:noFill/>
        </p:spPr>
        <p:txBody>
          <a:bodyPr wrap="square" rtlCol="0">
            <a:spAutoFit/>
          </a:bodyPr>
          <a:lstStyle/>
          <a:p>
            <a:r>
              <a:rPr lang="en-US" sz="4000" dirty="0">
                <a:solidFill>
                  <a:schemeClr val="bg1"/>
                </a:solidFill>
                <a:cs typeface="Arial" panose="020B0604020202020204" pitchFamily="34" charset="0"/>
              </a:rPr>
              <a:t>The only reason John the Baptist was ranked the greatest of all born of women is because he had more knowledge and understanding of the program of God than others  including the prophets. Similarly,  </a:t>
            </a:r>
            <a:r>
              <a:rPr lang="en-US" sz="4500" b="1" dirty="0">
                <a:solidFill>
                  <a:srgbClr val="FFFF00"/>
                </a:solidFill>
                <a:cs typeface="Arial" panose="020B0604020202020204" pitchFamily="34" charset="0"/>
              </a:rPr>
              <a:t>What makes the least in the kingdom of heaven greater than John the Baptist?</a:t>
            </a:r>
            <a:r>
              <a:rPr lang="en-US" sz="4000" b="1" dirty="0">
                <a:solidFill>
                  <a:srgbClr val="FFC000"/>
                </a:solidFill>
                <a:cs typeface="Arial" panose="020B0604020202020204" pitchFamily="34" charset="0"/>
              </a:rPr>
              <a:t> </a:t>
            </a:r>
          </a:p>
          <a:p>
            <a:endParaRPr lang="en-US" sz="4000" b="1" dirty="0">
              <a:solidFill>
                <a:srgbClr val="FFC000"/>
              </a:solidFill>
              <a:cs typeface="Arial" panose="020B0604020202020204" pitchFamily="34" charset="0"/>
            </a:endParaRPr>
          </a:p>
          <a:p>
            <a:r>
              <a:rPr lang="en-US" sz="4000" dirty="0">
                <a:solidFill>
                  <a:schemeClr val="bg1"/>
                </a:solidFill>
                <a:cs typeface="Arial" panose="020B0604020202020204" pitchFamily="34" charset="0"/>
              </a:rPr>
              <a:t>It </a:t>
            </a:r>
            <a:r>
              <a:rPr lang="en-US" sz="4000" b="1" dirty="0">
                <a:solidFill>
                  <a:srgbClr val="FF0000"/>
                </a:solidFill>
                <a:cs typeface="Arial" panose="020B0604020202020204" pitchFamily="34" charset="0"/>
              </a:rPr>
              <a:t>is not</a:t>
            </a:r>
            <a:r>
              <a:rPr lang="en-US" sz="4000" dirty="0">
                <a:solidFill>
                  <a:schemeClr val="bg1"/>
                </a:solidFill>
                <a:cs typeface="Arial" panose="020B0604020202020204" pitchFamily="34" charset="0"/>
              </a:rPr>
              <a:t>  because:</a:t>
            </a:r>
          </a:p>
          <a:p>
            <a:r>
              <a:rPr lang="en-US" sz="4000" b="1" dirty="0">
                <a:solidFill>
                  <a:schemeClr val="bg1"/>
                </a:solidFill>
                <a:cs typeface="Arial" panose="020B0604020202020204" pitchFamily="34" charset="0"/>
              </a:rPr>
              <a:t>1.) </a:t>
            </a:r>
            <a:r>
              <a:rPr lang="en-US" sz="4000" dirty="0">
                <a:solidFill>
                  <a:schemeClr val="bg1"/>
                </a:solidFill>
                <a:cs typeface="Arial" panose="020B0604020202020204" pitchFamily="34" charset="0"/>
              </a:rPr>
              <a:t>The least in the kingdom is a son of God. </a:t>
            </a:r>
            <a:r>
              <a:rPr lang="en-US" sz="4000" b="1" dirty="0">
                <a:solidFill>
                  <a:srgbClr val="FFC000"/>
                </a:solidFill>
                <a:cs typeface="Arial" panose="020B0604020202020204" pitchFamily="34" charset="0"/>
              </a:rPr>
              <a:t>John 1:12</a:t>
            </a:r>
          </a:p>
          <a:p>
            <a:r>
              <a:rPr lang="en-US" sz="4000" b="1" dirty="0">
                <a:solidFill>
                  <a:schemeClr val="bg1"/>
                </a:solidFill>
                <a:cs typeface="Arial" panose="020B0604020202020204" pitchFamily="34" charset="0"/>
              </a:rPr>
              <a:t>2.)</a:t>
            </a:r>
            <a:r>
              <a:rPr lang="en-US" sz="4000" dirty="0">
                <a:solidFill>
                  <a:schemeClr val="bg1"/>
                </a:solidFill>
                <a:cs typeface="Arial" panose="020B0604020202020204" pitchFamily="34" charset="0"/>
              </a:rPr>
              <a:t> He is under a better and new covenant. </a:t>
            </a:r>
            <a:r>
              <a:rPr lang="en-US" sz="4000" b="1" dirty="0">
                <a:solidFill>
                  <a:srgbClr val="FFC000"/>
                </a:solidFill>
                <a:cs typeface="Arial" panose="020B0604020202020204" pitchFamily="34" charset="0"/>
              </a:rPr>
              <a:t>Heb 8:6-8</a:t>
            </a:r>
          </a:p>
        </p:txBody>
      </p:sp>
    </p:spTree>
    <p:extLst>
      <p:ext uri="{BB962C8B-B14F-4D97-AF65-F5344CB8AC3E}">
        <p14:creationId xmlns:p14="http://schemas.microsoft.com/office/powerpoint/2010/main" val="3286623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641049B-F75C-EAFF-E101-38AB42FE2FF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818BBCF-4559-6E36-8EC4-061915828FFC}"/>
              </a:ext>
            </a:extLst>
          </p:cNvPr>
          <p:cNvSpPr txBox="1"/>
          <p:nvPr/>
        </p:nvSpPr>
        <p:spPr>
          <a:xfrm>
            <a:off x="123825" y="142875"/>
            <a:ext cx="11906249" cy="6247864"/>
          </a:xfrm>
          <a:prstGeom prst="rect">
            <a:avLst/>
          </a:prstGeom>
          <a:noFill/>
        </p:spPr>
        <p:txBody>
          <a:bodyPr wrap="square" rtlCol="0">
            <a:spAutoFit/>
          </a:bodyPr>
          <a:lstStyle/>
          <a:p>
            <a:r>
              <a:rPr lang="en-US" sz="4000" b="1" dirty="0">
                <a:solidFill>
                  <a:schemeClr val="bg1"/>
                </a:solidFill>
                <a:cs typeface="Arial" panose="020B0604020202020204" pitchFamily="34" charset="0"/>
              </a:rPr>
              <a:t>3.)</a:t>
            </a:r>
            <a:r>
              <a:rPr lang="en-US" sz="4000" dirty="0">
                <a:solidFill>
                  <a:schemeClr val="bg1"/>
                </a:solidFill>
                <a:cs typeface="Arial" panose="020B0604020202020204" pitchFamily="34" charset="0"/>
              </a:rPr>
              <a:t> He has the Holyghost  inside of him. </a:t>
            </a:r>
            <a:r>
              <a:rPr lang="en-US" sz="4000" b="1" dirty="0">
                <a:solidFill>
                  <a:srgbClr val="FFC000"/>
                </a:solidFill>
                <a:cs typeface="Arial" panose="020B0604020202020204" pitchFamily="34" charset="0"/>
              </a:rPr>
              <a:t>1 Cor 3:16</a:t>
            </a:r>
          </a:p>
          <a:p>
            <a:r>
              <a:rPr lang="en-US" sz="4000" b="1" dirty="0">
                <a:solidFill>
                  <a:schemeClr val="bg1"/>
                </a:solidFill>
                <a:cs typeface="Arial" panose="020B0604020202020204" pitchFamily="34" charset="0"/>
              </a:rPr>
              <a:t>4.)</a:t>
            </a:r>
            <a:r>
              <a:rPr lang="en-US" sz="4000" dirty="0">
                <a:solidFill>
                  <a:schemeClr val="bg1"/>
                </a:solidFill>
                <a:cs typeface="Arial" panose="020B0604020202020204" pitchFamily="34" charset="0"/>
              </a:rPr>
              <a:t> He has power to cast out devils. </a:t>
            </a:r>
            <a:r>
              <a:rPr lang="en-US" sz="4000" b="1" dirty="0">
                <a:solidFill>
                  <a:srgbClr val="FFC000"/>
                </a:solidFill>
                <a:cs typeface="Arial" panose="020B0604020202020204" pitchFamily="34" charset="0"/>
              </a:rPr>
              <a:t>Mark 16:17</a:t>
            </a:r>
          </a:p>
          <a:p>
            <a:endParaRPr lang="en-US" sz="4000" b="1" dirty="0">
              <a:solidFill>
                <a:srgbClr val="FFC000"/>
              </a:solidFill>
              <a:cs typeface="Arial" panose="020B0604020202020204" pitchFamily="34" charset="0"/>
            </a:endParaRPr>
          </a:p>
          <a:p>
            <a:r>
              <a:rPr lang="en-US" sz="4000" dirty="0">
                <a:solidFill>
                  <a:schemeClr val="bg1"/>
                </a:solidFill>
                <a:cs typeface="Arial" panose="020B0604020202020204" pitchFamily="34" charset="0"/>
              </a:rPr>
              <a:t>But because he is in  the kingdom of heaven that John the Baptist prophesied about and so he has better insight, knowledge and understanding than John the Baptist. </a:t>
            </a:r>
          </a:p>
          <a:p>
            <a:endParaRPr lang="en-US" sz="4000" dirty="0">
              <a:solidFill>
                <a:schemeClr val="bg1"/>
              </a:solidFill>
              <a:cs typeface="Arial" panose="020B0604020202020204" pitchFamily="34" charset="0"/>
            </a:endParaRPr>
          </a:p>
          <a:p>
            <a:r>
              <a:rPr lang="en-US" sz="4000" b="1" dirty="0">
                <a:solidFill>
                  <a:srgbClr val="FFC000"/>
                </a:solidFill>
                <a:cs typeface="Arial" panose="020B0604020202020204" pitchFamily="34" charset="0"/>
              </a:rPr>
              <a:t>Matt 11:2-3 </a:t>
            </a:r>
            <a:r>
              <a:rPr lang="en-US" sz="4000" dirty="0">
                <a:solidFill>
                  <a:schemeClr val="bg1"/>
                </a:solidFill>
                <a:cs typeface="Arial" panose="020B0604020202020204" pitchFamily="34" charset="0"/>
              </a:rPr>
              <a:t>The question asked  by John shows he was limited in understanding of the kingdom of heaven.</a:t>
            </a:r>
          </a:p>
        </p:txBody>
      </p:sp>
    </p:spTree>
    <p:extLst>
      <p:ext uri="{BB962C8B-B14F-4D97-AF65-F5344CB8AC3E}">
        <p14:creationId xmlns:p14="http://schemas.microsoft.com/office/powerpoint/2010/main" val="3941860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CE67D39-73A8-298E-0FC9-6988DD1686E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30307AB-152D-ACF6-7352-AC238B6BE639}"/>
              </a:ext>
            </a:extLst>
          </p:cNvPr>
          <p:cNvSpPr txBox="1"/>
          <p:nvPr/>
        </p:nvSpPr>
        <p:spPr>
          <a:xfrm>
            <a:off x="123825" y="142875"/>
            <a:ext cx="11906249" cy="6401753"/>
          </a:xfrm>
          <a:prstGeom prst="rect">
            <a:avLst/>
          </a:prstGeom>
          <a:noFill/>
        </p:spPr>
        <p:txBody>
          <a:bodyPr wrap="square" rtlCol="0">
            <a:spAutoFit/>
          </a:bodyPr>
          <a:lstStyle/>
          <a:p>
            <a:r>
              <a:rPr lang="en-US" sz="4000" dirty="0">
                <a:solidFill>
                  <a:schemeClr val="bg1"/>
                </a:solidFill>
                <a:cs typeface="Arial" panose="020B0604020202020204" pitchFamily="34" charset="0"/>
              </a:rPr>
              <a:t>    </a:t>
            </a:r>
            <a:r>
              <a:rPr lang="en-US" sz="4500" b="1" dirty="0">
                <a:solidFill>
                  <a:srgbClr val="FFFF00"/>
                </a:solidFill>
                <a:cs typeface="Arial" panose="020B0604020202020204" pitchFamily="34" charset="0"/>
              </a:rPr>
              <a:t>LESSONS TO LEARN FROM JOHN THE BAPTIST</a:t>
            </a:r>
          </a:p>
          <a:p>
            <a:endParaRPr lang="en-US" sz="4500" b="1" dirty="0">
              <a:solidFill>
                <a:srgbClr val="FFFF00"/>
              </a:solidFill>
              <a:cs typeface="Arial" panose="020B0604020202020204" pitchFamily="34" charset="0"/>
            </a:endParaRPr>
          </a:p>
          <a:p>
            <a:r>
              <a:rPr lang="en-US" sz="4000" b="1" dirty="0">
                <a:solidFill>
                  <a:schemeClr val="bg1"/>
                </a:solidFill>
                <a:cs typeface="Arial" panose="020B0604020202020204" pitchFamily="34" charset="0"/>
              </a:rPr>
              <a:t>1.) </a:t>
            </a:r>
            <a:r>
              <a:rPr lang="en-US" sz="4000" b="1" dirty="0">
                <a:solidFill>
                  <a:srgbClr val="FFFF00"/>
                </a:solidFill>
                <a:cs typeface="Arial" panose="020B0604020202020204" pitchFamily="34" charset="0"/>
              </a:rPr>
              <a:t>He knew his purpose (John 1:6-8): </a:t>
            </a:r>
            <a:r>
              <a:rPr lang="en-US" sz="4000" dirty="0">
                <a:solidFill>
                  <a:schemeClr val="bg1"/>
                </a:solidFill>
                <a:cs typeface="Arial" panose="020B0604020202020204" pitchFamily="34" charset="0"/>
              </a:rPr>
              <a:t>Every believer must know his purpose in the kingdom. </a:t>
            </a:r>
            <a:r>
              <a:rPr lang="en-US" sz="4000" b="1" dirty="0">
                <a:solidFill>
                  <a:srgbClr val="FFC000"/>
                </a:solidFill>
                <a:cs typeface="Arial" panose="020B0604020202020204" pitchFamily="34" charset="0"/>
              </a:rPr>
              <a:t>Act 1:8 </a:t>
            </a:r>
          </a:p>
          <a:p>
            <a:r>
              <a:rPr lang="en-US" sz="4000" b="1" dirty="0">
                <a:solidFill>
                  <a:srgbClr val="FFFF00"/>
                </a:solidFill>
                <a:cs typeface="Arial" panose="020B0604020202020204" pitchFamily="34" charset="0"/>
              </a:rPr>
              <a:t>2.) He knew the message he was sent to preach (Matt 3:1-2):</a:t>
            </a:r>
            <a:r>
              <a:rPr lang="en-US" sz="4000" dirty="0">
                <a:solidFill>
                  <a:schemeClr val="bg1"/>
                </a:solidFill>
                <a:cs typeface="Arial" panose="020B0604020202020204" pitchFamily="34" charset="0"/>
              </a:rPr>
              <a:t> Every believer must know the message he is sent to preach. </a:t>
            </a:r>
            <a:r>
              <a:rPr lang="en-US" sz="4000" b="1" dirty="0">
                <a:solidFill>
                  <a:srgbClr val="FFC000"/>
                </a:solidFill>
                <a:cs typeface="Arial" panose="020B0604020202020204" pitchFamily="34" charset="0"/>
              </a:rPr>
              <a:t>2 Cor 5:18, 2 Cor 6:17, Matt 25:6 </a:t>
            </a:r>
          </a:p>
          <a:p>
            <a:r>
              <a:rPr lang="en-US" sz="4000" dirty="0">
                <a:solidFill>
                  <a:schemeClr val="bg1"/>
                </a:solidFill>
                <a:cs typeface="Arial" panose="020B0604020202020204" pitchFamily="34" charset="0"/>
              </a:rPr>
              <a:t>3.) </a:t>
            </a:r>
            <a:r>
              <a:rPr lang="en-US" sz="4000" b="1" dirty="0">
                <a:solidFill>
                  <a:srgbClr val="FFFF00"/>
                </a:solidFill>
                <a:cs typeface="Arial" panose="020B0604020202020204" pitchFamily="34" charset="0"/>
              </a:rPr>
              <a:t>He lived the message he preached (Mark 6:20): </a:t>
            </a:r>
            <a:r>
              <a:rPr lang="en-US" sz="4000" dirty="0">
                <a:solidFill>
                  <a:schemeClr val="bg1"/>
                </a:solidFill>
                <a:cs typeface="Arial" panose="020B0604020202020204" pitchFamily="34" charset="0"/>
              </a:rPr>
              <a:t>Believers must live their message for effective witnessing.</a:t>
            </a:r>
          </a:p>
        </p:txBody>
      </p:sp>
    </p:spTree>
    <p:extLst>
      <p:ext uri="{BB962C8B-B14F-4D97-AF65-F5344CB8AC3E}">
        <p14:creationId xmlns:p14="http://schemas.microsoft.com/office/powerpoint/2010/main" val="1639899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CC14D17F-DBBE-6BDE-B78D-44959059240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B79ACE7-7925-9302-465C-5B9CBBFA0A1C}"/>
              </a:ext>
            </a:extLst>
          </p:cNvPr>
          <p:cNvSpPr txBox="1"/>
          <p:nvPr/>
        </p:nvSpPr>
        <p:spPr>
          <a:xfrm>
            <a:off x="123825" y="142875"/>
            <a:ext cx="11906249" cy="6863417"/>
          </a:xfrm>
          <a:prstGeom prst="rect">
            <a:avLst/>
          </a:prstGeom>
          <a:noFill/>
        </p:spPr>
        <p:txBody>
          <a:bodyPr wrap="square" rtlCol="0">
            <a:spAutoFit/>
          </a:bodyPr>
          <a:lstStyle/>
          <a:p>
            <a:r>
              <a:rPr lang="en-US" sz="3900" b="1" dirty="0">
                <a:solidFill>
                  <a:srgbClr val="FFFF00"/>
                </a:solidFill>
                <a:cs typeface="Arial" panose="020B0604020202020204" pitchFamily="34" charset="0"/>
              </a:rPr>
              <a:t>4.) He was steadfast and bold (Matt 14:4):</a:t>
            </a:r>
            <a:r>
              <a:rPr lang="en-US" sz="3900" dirty="0">
                <a:solidFill>
                  <a:schemeClr val="bg1"/>
                </a:solidFill>
                <a:cs typeface="Arial" panose="020B0604020202020204" pitchFamily="34" charset="0"/>
              </a:rPr>
              <a:t> John was bold  to defend God's law and rebuke sin at all costs. Believers must learn never to compromise even in the face of  death. </a:t>
            </a:r>
            <a:r>
              <a:rPr lang="en-US" sz="3900" b="1" dirty="0">
                <a:solidFill>
                  <a:srgbClr val="FFC000"/>
                </a:solidFill>
                <a:cs typeface="Arial" panose="020B0604020202020204" pitchFamily="34" charset="0"/>
              </a:rPr>
              <a:t>Matt 16:24-25, John 12:25 </a:t>
            </a:r>
          </a:p>
          <a:p>
            <a:r>
              <a:rPr lang="en-US" sz="3900" b="1" dirty="0">
                <a:solidFill>
                  <a:srgbClr val="FFFF00"/>
                </a:solidFill>
                <a:cs typeface="Arial" panose="020B0604020202020204" pitchFamily="34" charset="0"/>
              </a:rPr>
              <a:t>5.) He was humble and selfless (Matt 3:11):</a:t>
            </a:r>
            <a:r>
              <a:rPr lang="en-US" sz="3900" dirty="0">
                <a:solidFill>
                  <a:schemeClr val="bg1"/>
                </a:solidFill>
                <a:cs typeface="Arial" panose="020B0604020202020204" pitchFamily="34" charset="0"/>
              </a:rPr>
              <a:t> Believers must learn humility and selflessness from John.</a:t>
            </a:r>
          </a:p>
          <a:p>
            <a:r>
              <a:rPr lang="en-US" sz="3900" b="1" dirty="0">
                <a:solidFill>
                  <a:srgbClr val="FFFF00"/>
                </a:solidFill>
                <a:cs typeface="Arial" panose="020B0604020202020204" pitchFamily="34" charset="0"/>
              </a:rPr>
              <a:t>6.) John pointed the people to Jesus and not to himself (John 1:29-37): </a:t>
            </a:r>
            <a:r>
              <a:rPr lang="en-US" sz="3900" dirty="0">
                <a:solidFill>
                  <a:schemeClr val="bg1"/>
                </a:solidFill>
                <a:cs typeface="Arial" panose="020B0604020202020204" pitchFamily="34" charset="0"/>
              </a:rPr>
              <a:t>A great lesson to be learned from John. All the shepherds are to point the sheep to the chief shepherd. </a:t>
            </a:r>
            <a:r>
              <a:rPr lang="en-US" sz="3900" b="1" dirty="0">
                <a:solidFill>
                  <a:srgbClr val="FFC000"/>
                </a:solidFill>
                <a:cs typeface="Arial" panose="020B0604020202020204" pitchFamily="34" charset="0"/>
              </a:rPr>
              <a:t>1 Pet. 5:2-4</a:t>
            </a:r>
          </a:p>
          <a:p>
            <a:r>
              <a:rPr lang="en-US" sz="3900" b="1" dirty="0">
                <a:solidFill>
                  <a:srgbClr val="FFFF00"/>
                </a:solidFill>
                <a:cs typeface="Arial" panose="020B0604020202020204" pitchFamily="34" charset="0"/>
              </a:rPr>
              <a:t>7.) He fulfilled his purpose:</a:t>
            </a:r>
            <a:r>
              <a:rPr lang="en-US" sz="3900" dirty="0">
                <a:solidFill>
                  <a:schemeClr val="bg1"/>
                </a:solidFill>
                <a:cs typeface="Arial" panose="020B0604020202020204" pitchFamily="34" charset="0"/>
              </a:rPr>
              <a:t> </a:t>
            </a:r>
            <a:r>
              <a:rPr lang="en-US" sz="3900" b="1" dirty="0">
                <a:solidFill>
                  <a:srgbClr val="FFC000"/>
                </a:solidFill>
                <a:cs typeface="Arial" panose="020B0604020202020204" pitchFamily="34" charset="0"/>
              </a:rPr>
              <a:t>John 10:41-42.</a:t>
            </a:r>
          </a:p>
        </p:txBody>
      </p:sp>
    </p:spTree>
    <p:extLst>
      <p:ext uri="{BB962C8B-B14F-4D97-AF65-F5344CB8AC3E}">
        <p14:creationId xmlns:p14="http://schemas.microsoft.com/office/powerpoint/2010/main" val="360483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TotalTime>
  <Words>701</Words>
  <Application>Microsoft Office PowerPoint</Application>
  <PresentationFormat>Widescreen</PresentationFormat>
  <Paragraphs>38</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Algerian</vt:lpstr>
      <vt:lpstr>Aptos Display</vt:lpstr>
      <vt:lpstr>Arial</vt:lpstr>
      <vt:lpstr>Calibri</vt:lpstr>
      <vt:lpstr>Calibri Light</vt:lpstr>
      <vt:lpstr>Copperplate Gothic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Eze Samuel</dc:creator>
  <cp:lastModifiedBy>Eze Samuel</cp:lastModifiedBy>
  <cp:revision>4</cp:revision>
  <dcterms:created xsi:type="dcterms:W3CDTF">2024-12-28T16:53:19Z</dcterms:created>
  <dcterms:modified xsi:type="dcterms:W3CDTF">2024-12-29T05:13:51Z</dcterms:modified>
</cp:coreProperties>
</file>