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2" autoAdjust="0"/>
    <p:restoredTop sz="94660"/>
  </p:normalViewPr>
  <p:slideViewPr>
    <p:cSldViewPr snapToGrid="0">
      <p:cViewPr varScale="1">
        <p:scale>
          <a:sx n="103" d="100"/>
          <a:sy n="103" d="100"/>
        </p:scale>
        <p:origin x="91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34820-E228-08EA-DB81-647F65C20F8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84176833-B913-2B91-9A3A-34E543F7E5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09DAD878-6DC4-96AC-C79A-78B7E1534DA5}"/>
              </a:ext>
            </a:extLst>
          </p:cNvPr>
          <p:cNvSpPr>
            <a:spLocks noGrp="1"/>
          </p:cNvSpPr>
          <p:nvPr>
            <p:ph type="dt" sz="half" idx="10"/>
          </p:nvPr>
        </p:nvSpPr>
        <p:spPr/>
        <p:txBody>
          <a:bodyPr/>
          <a:lstStyle/>
          <a:p>
            <a:fld id="{30D947CA-DD24-4633-9E4A-346601050888}" type="datetimeFigureOut">
              <a:rPr lang="en-GB" smtClean="0"/>
              <a:t>09/02/2025</a:t>
            </a:fld>
            <a:endParaRPr lang="en-GB"/>
          </a:p>
        </p:txBody>
      </p:sp>
      <p:sp>
        <p:nvSpPr>
          <p:cNvPr id="5" name="Footer Placeholder 4">
            <a:extLst>
              <a:ext uri="{FF2B5EF4-FFF2-40B4-BE49-F238E27FC236}">
                <a16:creationId xmlns:a16="http://schemas.microsoft.com/office/drawing/2014/main" id="{1594D1FE-19E3-6490-C2F5-1613B8C0F80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BDB4EB5-CD56-6895-DA58-66B78CFB064F}"/>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3585441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31FB3-7F0E-C12F-CE88-95D32962B53D}"/>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98A006D6-489C-E066-78A9-E775FABEC85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72C8755-5257-0949-DB14-FEA05F5738E1}"/>
              </a:ext>
            </a:extLst>
          </p:cNvPr>
          <p:cNvSpPr>
            <a:spLocks noGrp="1"/>
          </p:cNvSpPr>
          <p:nvPr>
            <p:ph type="dt" sz="half" idx="10"/>
          </p:nvPr>
        </p:nvSpPr>
        <p:spPr/>
        <p:txBody>
          <a:bodyPr/>
          <a:lstStyle/>
          <a:p>
            <a:fld id="{30D947CA-DD24-4633-9E4A-346601050888}" type="datetimeFigureOut">
              <a:rPr lang="en-GB" smtClean="0"/>
              <a:t>09/02/2025</a:t>
            </a:fld>
            <a:endParaRPr lang="en-GB"/>
          </a:p>
        </p:txBody>
      </p:sp>
      <p:sp>
        <p:nvSpPr>
          <p:cNvPr id="5" name="Footer Placeholder 4">
            <a:extLst>
              <a:ext uri="{FF2B5EF4-FFF2-40B4-BE49-F238E27FC236}">
                <a16:creationId xmlns:a16="http://schemas.microsoft.com/office/drawing/2014/main" id="{5B515F16-D7E5-DE2B-6690-098A59F092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BE6463-C3DA-2052-3A64-4EC18F18D955}"/>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1366776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A27DBD-D51E-364D-8071-CA4A83BD39FB}"/>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007D65B0-CDA2-39F3-1854-4CA73257679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304F5EB-63AF-3352-C2A3-9289DA39D151}"/>
              </a:ext>
            </a:extLst>
          </p:cNvPr>
          <p:cNvSpPr>
            <a:spLocks noGrp="1"/>
          </p:cNvSpPr>
          <p:nvPr>
            <p:ph type="dt" sz="half" idx="10"/>
          </p:nvPr>
        </p:nvSpPr>
        <p:spPr/>
        <p:txBody>
          <a:bodyPr/>
          <a:lstStyle/>
          <a:p>
            <a:fld id="{30D947CA-DD24-4633-9E4A-346601050888}" type="datetimeFigureOut">
              <a:rPr lang="en-GB" smtClean="0"/>
              <a:t>09/02/2025</a:t>
            </a:fld>
            <a:endParaRPr lang="en-GB"/>
          </a:p>
        </p:txBody>
      </p:sp>
      <p:sp>
        <p:nvSpPr>
          <p:cNvPr id="5" name="Footer Placeholder 4">
            <a:extLst>
              <a:ext uri="{FF2B5EF4-FFF2-40B4-BE49-F238E27FC236}">
                <a16:creationId xmlns:a16="http://schemas.microsoft.com/office/drawing/2014/main" id="{6E523C52-7FE2-7473-9AE2-BA02BEC0F40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EBEBF6-1FD9-9F68-5847-F79A5B79B63B}"/>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2589891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B3E61-0926-1708-E7DE-C10A6F1A972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073FCE42-A6A9-F81D-9B57-393F52D63F0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E101363-A654-AB3E-3181-350A9289A154}"/>
              </a:ext>
            </a:extLst>
          </p:cNvPr>
          <p:cNvSpPr>
            <a:spLocks noGrp="1"/>
          </p:cNvSpPr>
          <p:nvPr>
            <p:ph type="dt" sz="half" idx="10"/>
          </p:nvPr>
        </p:nvSpPr>
        <p:spPr/>
        <p:txBody>
          <a:bodyPr/>
          <a:lstStyle/>
          <a:p>
            <a:fld id="{30D947CA-DD24-4633-9E4A-346601050888}" type="datetimeFigureOut">
              <a:rPr lang="en-GB" smtClean="0"/>
              <a:t>09/02/2025</a:t>
            </a:fld>
            <a:endParaRPr lang="en-GB"/>
          </a:p>
        </p:txBody>
      </p:sp>
      <p:sp>
        <p:nvSpPr>
          <p:cNvPr id="5" name="Footer Placeholder 4">
            <a:extLst>
              <a:ext uri="{FF2B5EF4-FFF2-40B4-BE49-F238E27FC236}">
                <a16:creationId xmlns:a16="http://schemas.microsoft.com/office/drawing/2014/main" id="{15B8F430-508B-6FEF-65C0-AC4C4BAE257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658100-C800-C057-4057-F9880F3F00A1}"/>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1494076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24B62-856E-228B-EB58-1B3289A39B3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0DDF255B-4DE0-E7A0-BAE3-0C80E2834D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53FAEED-D52D-D89F-9401-DE1ED207F79B}"/>
              </a:ext>
            </a:extLst>
          </p:cNvPr>
          <p:cNvSpPr>
            <a:spLocks noGrp="1"/>
          </p:cNvSpPr>
          <p:nvPr>
            <p:ph type="dt" sz="half" idx="10"/>
          </p:nvPr>
        </p:nvSpPr>
        <p:spPr/>
        <p:txBody>
          <a:bodyPr/>
          <a:lstStyle/>
          <a:p>
            <a:fld id="{30D947CA-DD24-4633-9E4A-346601050888}" type="datetimeFigureOut">
              <a:rPr lang="en-GB" smtClean="0"/>
              <a:t>09/02/2025</a:t>
            </a:fld>
            <a:endParaRPr lang="en-GB"/>
          </a:p>
        </p:txBody>
      </p:sp>
      <p:sp>
        <p:nvSpPr>
          <p:cNvPr id="5" name="Footer Placeholder 4">
            <a:extLst>
              <a:ext uri="{FF2B5EF4-FFF2-40B4-BE49-F238E27FC236}">
                <a16:creationId xmlns:a16="http://schemas.microsoft.com/office/drawing/2014/main" id="{B9F892BA-966D-B87F-EE58-91796B0111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25E3746-8ED0-154E-5676-2D96C2D4B7C9}"/>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666721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AF19E-F4DF-52D7-B616-4D06E63DB8A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B103E64-5E03-C7BF-B1FC-5A993F04EC1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378E374B-F6EC-C9C6-7286-FBEC34F0EA3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05201FB7-623B-26A4-63C6-7207093B07AC}"/>
              </a:ext>
            </a:extLst>
          </p:cNvPr>
          <p:cNvSpPr>
            <a:spLocks noGrp="1"/>
          </p:cNvSpPr>
          <p:nvPr>
            <p:ph type="dt" sz="half" idx="10"/>
          </p:nvPr>
        </p:nvSpPr>
        <p:spPr/>
        <p:txBody>
          <a:bodyPr/>
          <a:lstStyle/>
          <a:p>
            <a:fld id="{30D947CA-DD24-4633-9E4A-346601050888}" type="datetimeFigureOut">
              <a:rPr lang="en-GB" smtClean="0"/>
              <a:t>09/02/2025</a:t>
            </a:fld>
            <a:endParaRPr lang="en-GB"/>
          </a:p>
        </p:txBody>
      </p:sp>
      <p:sp>
        <p:nvSpPr>
          <p:cNvPr id="6" name="Footer Placeholder 5">
            <a:extLst>
              <a:ext uri="{FF2B5EF4-FFF2-40B4-BE49-F238E27FC236}">
                <a16:creationId xmlns:a16="http://schemas.microsoft.com/office/drawing/2014/main" id="{51BC25CF-DF58-8153-E287-92FC88A8D1E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70E96D-D690-FC97-EA76-CF9CECF5DED3}"/>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3405913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0875D-545E-2822-A1E4-3C762B84AB30}"/>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93A58B78-7993-8D02-191D-D32DE23FC4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D66F0A9-922E-D76E-4E62-625AF7FB4FD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BEFFAE6D-A31E-AD91-9E38-F98770CB2F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66C316D-6714-0359-788B-1DE4DBBDD9F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ED201FD2-FC33-D968-A87C-E6F1C0CEB105}"/>
              </a:ext>
            </a:extLst>
          </p:cNvPr>
          <p:cNvSpPr>
            <a:spLocks noGrp="1"/>
          </p:cNvSpPr>
          <p:nvPr>
            <p:ph type="dt" sz="half" idx="10"/>
          </p:nvPr>
        </p:nvSpPr>
        <p:spPr/>
        <p:txBody>
          <a:bodyPr/>
          <a:lstStyle/>
          <a:p>
            <a:fld id="{30D947CA-DD24-4633-9E4A-346601050888}" type="datetimeFigureOut">
              <a:rPr lang="en-GB" smtClean="0"/>
              <a:t>09/02/2025</a:t>
            </a:fld>
            <a:endParaRPr lang="en-GB"/>
          </a:p>
        </p:txBody>
      </p:sp>
      <p:sp>
        <p:nvSpPr>
          <p:cNvPr id="8" name="Footer Placeholder 7">
            <a:extLst>
              <a:ext uri="{FF2B5EF4-FFF2-40B4-BE49-F238E27FC236}">
                <a16:creationId xmlns:a16="http://schemas.microsoft.com/office/drawing/2014/main" id="{03A65624-1138-449B-559F-6918236B355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F868058-4EAF-AF3C-37F9-851135C69C19}"/>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1333665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32F0A-48DF-10B2-C355-CCD33B7CA678}"/>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55718089-2DC8-3A21-B2D3-928C360E412B}"/>
              </a:ext>
            </a:extLst>
          </p:cNvPr>
          <p:cNvSpPr>
            <a:spLocks noGrp="1"/>
          </p:cNvSpPr>
          <p:nvPr>
            <p:ph type="dt" sz="half" idx="10"/>
          </p:nvPr>
        </p:nvSpPr>
        <p:spPr/>
        <p:txBody>
          <a:bodyPr/>
          <a:lstStyle/>
          <a:p>
            <a:fld id="{30D947CA-DD24-4633-9E4A-346601050888}" type="datetimeFigureOut">
              <a:rPr lang="en-GB" smtClean="0"/>
              <a:t>09/02/2025</a:t>
            </a:fld>
            <a:endParaRPr lang="en-GB"/>
          </a:p>
        </p:txBody>
      </p:sp>
      <p:sp>
        <p:nvSpPr>
          <p:cNvPr id="4" name="Footer Placeholder 3">
            <a:extLst>
              <a:ext uri="{FF2B5EF4-FFF2-40B4-BE49-F238E27FC236}">
                <a16:creationId xmlns:a16="http://schemas.microsoft.com/office/drawing/2014/main" id="{E39F0835-7EDF-2EE6-1F29-684D1B71B1F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9FC7370-1DAA-E017-C1CA-7832F5B1B152}"/>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1744887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A16BD1-FEC2-3419-206D-F55E39EEB188}"/>
              </a:ext>
            </a:extLst>
          </p:cNvPr>
          <p:cNvSpPr>
            <a:spLocks noGrp="1"/>
          </p:cNvSpPr>
          <p:nvPr>
            <p:ph type="dt" sz="half" idx="10"/>
          </p:nvPr>
        </p:nvSpPr>
        <p:spPr/>
        <p:txBody>
          <a:bodyPr/>
          <a:lstStyle/>
          <a:p>
            <a:fld id="{30D947CA-DD24-4633-9E4A-346601050888}" type="datetimeFigureOut">
              <a:rPr lang="en-GB" smtClean="0"/>
              <a:t>09/02/2025</a:t>
            </a:fld>
            <a:endParaRPr lang="en-GB"/>
          </a:p>
        </p:txBody>
      </p:sp>
      <p:sp>
        <p:nvSpPr>
          <p:cNvPr id="3" name="Footer Placeholder 2">
            <a:extLst>
              <a:ext uri="{FF2B5EF4-FFF2-40B4-BE49-F238E27FC236}">
                <a16:creationId xmlns:a16="http://schemas.microsoft.com/office/drawing/2014/main" id="{2CB4BBA6-61B3-3D89-C2B9-FDB5B204D86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45F5D20-403C-5FAE-07E5-C5134A0C32A4}"/>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3986766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064F2-8AD5-84D0-D1A8-A76931E98FA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55349D96-1E47-0006-7F03-4C7309B511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2D385BC4-BA56-7125-FBF2-20C5A83317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E30B42A-C26F-FE1C-76E1-25AFB23569BF}"/>
              </a:ext>
            </a:extLst>
          </p:cNvPr>
          <p:cNvSpPr>
            <a:spLocks noGrp="1"/>
          </p:cNvSpPr>
          <p:nvPr>
            <p:ph type="dt" sz="half" idx="10"/>
          </p:nvPr>
        </p:nvSpPr>
        <p:spPr/>
        <p:txBody>
          <a:bodyPr/>
          <a:lstStyle/>
          <a:p>
            <a:fld id="{30D947CA-DD24-4633-9E4A-346601050888}" type="datetimeFigureOut">
              <a:rPr lang="en-GB" smtClean="0"/>
              <a:t>09/02/2025</a:t>
            </a:fld>
            <a:endParaRPr lang="en-GB"/>
          </a:p>
        </p:txBody>
      </p:sp>
      <p:sp>
        <p:nvSpPr>
          <p:cNvPr id="6" name="Footer Placeholder 5">
            <a:extLst>
              <a:ext uri="{FF2B5EF4-FFF2-40B4-BE49-F238E27FC236}">
                <a16:creationId xmlns:a16="http://schemas.microsoft.com/office/drawing/2014/main" id="{8B85341D-86DA-AD63-FA08-9D5613C1F0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D7F4D33-4703-9839-A835-2B72D6FDCCDD}"/>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4227468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2C5B3-735F-36D6-A7B8-B329798DA8A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B2C7089B-71F1-5EA6-543D-516358B8CE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8B41899-0413-8FA0-4E1D-62BD2009BD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B4FD669-A1F1-5721-E47D-EB3826AE91F3}"/>
              </a:ext>
            </a:extLst>
          </p:cNvPr>
          <p:cNvSpPr>
            <a:spLocks noGrp="1"/>
          </p:cNvSpPr>
          <p:nvPr>
            <p:ph type="dt" sz="half" idx="10"/>
          </p:nvPr>
        </p:nvSpPr>
        <p:spPr/>
        <p:txBody>
          <a:bodyPr/>
          <a:lstStyle/>
          <a:p>
            <a:fld id="{30D947CA-DD24-4633-9E4A-346601050888}" type="datetimeFigureOut">
              <a:rPr lang="en-GB" smtClean="0"/>
              <a:t>09/02/2025</a:t>
            </a:fld>
            <a:endParaRPr lang="en-GB"/>
          </a:p>
        </p:txBody>
      </p:sp>
      <p:sp>
        <p:nvSpPr>
          <p:cNvPr id="6" name="Footer Placeholder 5">
            <a:extLst>
              <a:ext uri="{FF2B5EF4-FFF2-40B4-BE49-F238E27FC236}">
                <a16:creationId xmlns:a16="http://schemas.microsoft.com/office/drawing/2014/main" id="{7902B043-F762-C03D-C16E-4F2AA170353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D84AA48-668D-0A26-F85E-90D8989730E5}"/>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3392702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5F52DB-9837-5130-2FCF-D20FAAC966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8D6F80A4-D48C-3765-44B4-1626DA6C05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F0B1DB4-149E-5985-E995-3B8B0693B3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D947CA-DD24-4633-9E4A-346601050888}" type="datetimeFigureOut">
              <a:rPr lang="en-GB" smtClean="0"/>
              <a:t>09/02/2025</a:t>
            </a:fld>
            <a:endParaRPr lang="en-GB"/>
          </a:p>
        </p:txBody>
      </p:sp>
      <p:sp>
        <p:nvSpPr>
          <p:cNvPr id="5" name="Footer Placeholder 4">
            <a:extLst>
              <a:ext uri="{FF2B5EF4-FFF2-40B4-BE49-F238E27FC236}">
                <a16:creationId xmlns:a16="http://schemas.microsoft.com/office/drawing/2014/main" id="{63B9D6C0-E829-5975-0D2B-B61E5E32B0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0D950DA-C52B-1AEE-2452-BEEF33EE65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89E433-2F52-49C8-AF15-B2E89B3474CB}" type="slidenum">
              <a:rPr lang="en-GB" smtClean="0"/>
              <a:t>‹#›</a:t>
            </a:fld>
            <a:endParaRPr lang="en-GB"/>
          </a:p>
        </p:txBody>
      </p:sp>
    </p:spTree>
    <p:extLst>
      <p:ext uri="{BB962C8B-B14F-4D97-AF65-F5344CB8AC3E}">
        <p14:creationId xmlns:p14="http://schemas.microsoft.com/office/powerpoint/2010/main" val="3585585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63B2945-55F1-27A7-D31B-22839A45D1BB}"/>
              </a:ext>
            </a:extLst>
          </p:cNvPr>
          <p:cNvSpPr txBox="1"/>
          <p:nvPr/>
        </p:nvSpPr>
        <p:spPr>
          <a:xfrm>
            <a:off x="228600" y="102826"/>
            <a:ext cx="12041069" cy="6247864"/>
          </a:xfrm>
          <a:prstGeom prst="rect">
            <a:avLst/>
          </a:prstGeom>
          <a:noFill/>
        </p:spPr>
        <p:txBody>
          <a:bodyPr wrap="square" rtlCol="0">
            <a:spAutoFit/>
          </a:bodyPr>
          <a:lstStyle/>
          <a:p>
            <a:r>
              <a:rPr lang="en-US" sz="8000" b="1" dirty="0">
                <a:solidFill>
                  <a:srgbClr val="FFFF00"/>
                </a:solidFill>
                <a:latin typeface="Copperplate Gothic Bold" panose="020E0705020206020404" pitchFamily="34" charset="0"/>
              </a:rPr>
              <a:t>   UNDERSTANDING 		REDEMPTION </a:t>
            </a:r>
          </a:p>
          <a:p>
            <a:r>
              <a:rPr lang="en-US" sz="8000" b="1" dirty="0">
                <a:solidFill>
                  <a:srgbClr val="FFFF00"/>
                </a:solidFill>
                <a:latin typeface="Copperplate Gothic Bold" panose="020E0705020206020404" pitchFamily="34" charset="0"/>
              </a:rPr>
              <a:t>				PLAN 			</a:t>
            </a:r>
          </a:p>
          <a:p>
            <a:r>
              <a:rPr lang="en-US" sz="8000" b="1" dirty="0">
                <a:solidFill>
                  <a:srgbClr val="FFFF00"/>
                </a:solidFill>
                <a:latin typeface="Copperplate Gothic Bold" panose="020E0705020206020404" pitchFamily="34" charset="0"/>
              </a:rPr>
              <a:t>		    THROUGH 					    COVENANT	</a:t>
            </a:r>
            <a:endParaRPr lang="en-GB" sz="8000" b="1" dirty="0">
              <a:solidFill>
                <a:srgbClr val="FFFF00"/>
              </a:solidFill>
              <a:latin typeface="Copperplate Gothic Bold" panose="020E0705020206020404" pitchFamily="34" charset="0"/>
            </a:endParaRPr>
          </a:p>
        </p:txBody>
      </p:sp>
    </p:spTree>
    <p:extLst>
      <p:ext uri="{BB962C8B-B14F-4D97-AF65-F5344CB8AC3E}">
        <p14:creationId xmlns:p14="http://schemas.microsoft.com/office/powerpoint/2010/main" val="1550108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EF48B776-093B-B2C2-968F-6CB823721FD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CA0BBA1-538D-03AE-0029-9315E0F329AD}"/>
              </a:ext>
            </a:extLst>
          </p:cNvPr>
          <p:cNvSpPr txBox="1"/>
          <p:nvPr/>
        </p:nvSpPr>
        <p:spPr>
          <a:xfrm>
            <a:off x="61912" y="142875"/>
            <a:ext cx="12062680" cy="5262979"/>
          </a:xfrm>
          <a:prstGeom prst="rect">
            <a:avLst/>
          </a:prstGeom>
          <a:noFill/>
        </p:spPr>
        <p:txBody>
          <a:bodyPr wrap="square" rtlCol="0">
            <a:spAutoFit/>
          </a:bodyPr>
          <a:lstStyle/>
          <a:p>
            <a:r>
              <a:rPr lang="en-US" sz="4200" b="1" dirty="0">
                <a:solidFill>
                  <a:srgbClr val="FFC000"/>
                </a:solidFill>
                <a:cs typeface="Arial" panose="020B0604020202020204" pitchFamily="34" charset="0"/>
              </a:rPr>
              <a:t>Key Points:</a:t>
            </a:r>
          </a:p>
          <a:p>
            <a:endParaRPr lang="en-US" sz="4200" b="1" dirty="0">
              <a:solidFill>
                <a:srgbClr val="FFC000"/>
              </a:solidFill>
              <a:cs typeface="Arial" panose="020B0604020202020204" pitchFamily="34" charset="0"/>
            </a:endParaRPr>
          </a:p>
          <a:p>
            <a:r>
              <a:rPr lang="en-US" sz="4200" dirty="0">
                <a:solidFill>
                  <a:schemeClr val="bg1"/>
                </a:solidFill>
                <a:cs typeface="Arial" panose="020B0604020202020204" pitchFamily="34" charset="0"/>
              </a:rPr>
              <a:t>1. You are not an ordinary human being. </a:t>
            </a:r>
          </a:p>
          <a:p>
            <a:r>
              <a:rPr lang="en-US" sz="4200" dirty="0">
                <a:solidFill>
                  <a:schemeClr val="bg1"/>
                </a:solidFill>
                <a:cs typeface="Arial" panose="020B0604020202020204" pitchFamily="34" charset="0"/>
              </a:rPr>
              <a:t>2. You are  a special child of God in a covenant relationship with God.</a:t>
            </a:r>
          </a:p>
          <a:p>
            <a:r>
              <a:rPr lang="en-US" sz="4200" dirty="0">
                <a:solidFill>
                  <a:schemeClr val="bg1"/>
                </a:solidFill>
                <a:cs typeface="Arial" panose="020B0604020202020204" pitchFamily="34" charset="0"/>
              </a:rPr>
              <a:t>3. This covenant relationship is eternal. </a:t>
            </a:r>
          </a:p>
          <a:p>
            <a:r>
              <a:rPr lang="en-US" sz="4200" dirty="0">
                <a:solidFill>
                  <a:schemeClr val="bg1"/>
                </a:solidFill>
                <a:cs typeface="Arial" panose="020B0604020202020204" pitchFamily="34" charset="0"/>
              </a:rPr>
              <a:t>4. This eternal covenant relationship is restored through the Lord Jesus Christ.</a:t>
            </a:r>
          </a:p>
        </p:txBody>
      </p:sp>
    </p:spTree>
    <p:extLst>
      <p:ext uri="{BB962C8B-B14F-4D97-AF65-F5344CB8AC3E}">
        <p14:creationId xmlns:p14="http://schemas.microsoft.com/office/powerpoint/2010/main" val="4234874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6FAF3D8C-C227-E646-0CE2-EEF0397D1F1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E8C87FD-391C-C076-D1F9-4C826B2DF2DD}"/>
              </a:ext>
            </a:extLst>
          </p:cNvPr>
          <p:cNvSpPr txBox="1"/>
          <p:nvPr/>
        </p:nvSpPr>
        <p:spPr>
          <a:xfrm>
            <a:off x="123825" y="142875"/>
            <a:ext cx="11906249" cy="5909310"/>
          </a:xfrm>
          <a:prstGeom prst="rect">
            <a:avLst/>
          </a:prstGeom>
          <a:noFill/>
        </p:spPr>
        <p:txBody>
          <a:bodyPr wrap="square" rtlCol="0">
            <a:spAutoFit/>
          </a:bodyPr>
          <a:lstStyle/>
          <a:p>
            <a:r>
              <a:rPr lang="en-US" sz="4200" dirty="0">
                <a:solidFill>
                  <a:schemeClr val="bg1"/>
                </a:solidFill>
                <a:cs typeface="Arial" panose="020B0604020202020204" pitchFamily="34" charset="0"/>
              </a:rPr>
              <a:t>The plan of God for man is to have eternal covenant relationship with him (</a:t>
            </a:r>
            <a:r>
              <a:rPr lang="en-US" sz="4200" b="1" dirty="0">
                <a:solidFill>
                  <a:srgbClr val="FFFF00"/>
                </a:solidFill>
                <a:cs typeface="Arial" panose="020B0604020202020204" pitchFamily="34" charset="0"/>
              </a:rPr>
              <a:t>Gen 3:22</a:t>
            </a:r>
            <a:r>
              <a:rPr lang="en-US" sz="4200" dirty="0">
                <a:solidFill>
                  <a:schemeClr val="bg1"/>
                </a:solidFill>
                <a:cs typeface="Arial" panose="020B0604020202020204" pitchFamily="34" charset="0"/>
              </a:rPr>
              <a:t>). This plan was truncated  by the disobedience of Adam ( </a:t>
            </a:r>
            <a:r>
              <a:rPr lang="en-US" sz="4200" b="1" dirty="0">
                <a:solidFill>
                  <a:srgbClr val="FFFF00"/>
                </a:solidFill>
                <a:cs typeface="Arial" panose="020B0604020202020204" pitchFamily="34" charset="0"/>
              </a:rPr>
              <a:t>Gen 3 :6, Rom 5:12</a:t>
            </a:r>
            <a:r>
              <a:rPr lang="en-US" sz="4200" dirty="0">
                <a:solidFill>
                  <a:schemeClr val="bg1"/>
                </a:solidFill>
                <a:cs typeface="Arial" panose="020B0604020202020204" pitchFamily="34" charset="0"/>
              </a:rPr>
              <a:t>). However, nobody can defeat the purpose of God. Right from the fall, God promised the redemption of man through the seed of the woman (</a:t>
            </a:r>
            <a:r>
              <a:rPr lang="en-US" sz="4200" b="1" dirty="0">
                <a:solidFill>
                  <a:srgbClr val="FFFF00"/>
                </a:solidFill>
                <a:cs typeface="Arial" panose="020B0604020202020204" pitchFamily="34" charset="0"/>
              </a:rPr>
              <a:t>Gen 3:15</a:t>
            </a:r>
            <a:r>
              <a:rPr lang="en-US" sz="4200" dirty="0">
                <a:solidFill>
                  <a:schemeClr val="bg1"/>
                </a:solidFill>
                <a:cs typeface="Arial" panose="020B0604020202020204" pitchFamily="34" charset="0"/>
              </a:rPr>
              <a:t>). In fulfilling His promise about the redemption of man he entered one covenant after the other with man. </a:t>
            </a:r>
          </a:p>
        </p:txBody>
      </p:sp>
    </p:spTree>
    <p:extLst>
      <p:ext uri="{BB962C8B-B14F-4D97-AF65-F5344CB8AC3E}">
        <p14:creationId xmlns:p14="http://schemas.microsoft.com/office/powerpoint/2010/main" val="3220638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FE740B2E-EB74-8967-8A34-37488096CC7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982A6FD-0A15-CA81-2CAC-19E080ED434D}"/>
              </a:ext>
            </a:extLst>
          </p:cNvPr>
          <p:cNvSpPr txBox="1"/>
          <p:nvPr/>
        </p:nvSpPr>
        <p:spPr>
          <a:xfrm>
            <a:off x="123825" y="142875"/>
            <a:ext cx="11906249" cy="6032421"/>
          </a:xfrm>
          <a:prstGeom prst="rect">
            <a:avLst/>
          </a:prstGeom>
          <a:noFill/>
        </p:spPr>
        <p:txBody>
          <a:bodyPr wrap="square" rtlCol="0">
            <a:spAutoFit/>
          </a:bodyPr>
          <a:lstStyle/>
          <a:p>
            <a:r>
              <a:rPr lang="en-US" sz="5000" b="1" dirty="0">
                <a:solidFill>
                  <a:srgbClr val="FFC000"/>
                </a:solidFill>
                <a:cs typeface="Arial" panose="020B0604020202020204" pitchFamily="34" charset="0"/>
              </a:rPr>
              <a:t>WHAT IS A COVENANT?</a:t>
            </a:r>
          </a:p>
          <a:p>
            <a:r>
              <a:rPr lang="en-US" sz="4200" dirty="0">
                <a:solidFill>
                  <a:schemeClr val="bg1"/>
                </a:solidFill>
                <a:cs typeface="Arial" panose="020B0604020202020204" pitchFamily="34" charset="0"/>
              </a:rPr>
              <a:t>A covenant is a relationship between two partners who make binding promises to each other. Covenants define obligations and commitments. They are often accompanied by oaths, signs and ceremonies. A perfect example of covenant is marriage.  A man and a woman choose to enter into a formal relationship, binding themselves to one another in lifelong faithfulness and devotion.</a:t>
            </a:r>
          </a:p>
        </p:txBody>
      </p:sp>
    </p:spTree>
    <p:extLst>
      <p:ext uri="{BB962C8B-B14F-4D97-AF65-F5344CB8AC3E}">
        <p14:creationId xmlns:p14="http://schemas.microsoft.com/office/powerpoint/2010/main" val="449033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69F65EF6-5522-D870-C102-26485D83C1A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434EE41-2915-4E94-BDB5-B02259BAFB34}"/>
              </a:ext>
            </a:extLst>
          </p:cNvPr>
          <p:cNvSpPr txBox="1"/>
          <p:nvPr/>
        </p:nvSpPr>
        <p:spPr>
          <a:xfrm>
            <a:off x="123825" y="142875"/>
            <a:ext cx="11906249" cy="5909310"/>
          </a:xfrm>
          <a:prstGeom prst="rect">
            <a:avLst/>
          </a:prstGeom>
          <a:noFill/>
        </p:spPr>
        <p:txBody>
          <a:bodyPr wrap="square" rtlCol="0">
            <a:spAutoFit/>
          </a:bodyPr>
          <a:lstStyle/>
          <a:p>
            <a:r>
              <a:rPr lang="en-US" sz="4200" dirty="0">
                <a:solidFill>
                  <a:schemeClr val="bg1"/>
                </a:solidFill>
                <a:cs typeface="Arial" panose="020B0604020202020204" pitchFamily="34" charset="0"/>
              </a:rPr>
              <a:t>The following covenants make the redemption plan of God clearer:</a:t>
            </a:r>
          </a:p>
          <a:p>
            <a:endParaRPr lang="en-US" sz="4200" dirty="0">
              <a:solidFill>
                <a:schemeClr val="bg1"/>
              </a:solidFill>
              <a:cs typeface="Arial" panose="020B0604020202020204" pitchFamily="34" charset="0"/>
            </a:endParaRPr>
          </a:p>
          <a:p>
            <a:r>
              <a:rPr lang="en-US" sz="4200" b="1" dirty="0">
                <a:solidFill>
                  <a:srgbClr val="FFC000"/>
                </a:solidFill>
                <a:cs typeface="Arial" panose="020B0604020202020204" pitchFamily="34" charset="0"/>
              </a:rPr>
              <a:t>THE COVENANT WITH NOAH:</a:t>
            </a:r>
          </a:p>
          <a:p>
            <a:endParaRPr lang="en-US" sz="4200" b="1" dirty="0">
              <a:solidFill>
                <a:srgbClr val="FFC000"/>
              </a:solidFill>
              <a:cs typeface="Arial" panose="020B0604020202020204" pitchFamily="34" charset="0"/>
            </a:endParaRPr>
          </a:p>
          <a:p>
            <a:r>
              <a:rPr lang="en-US" sz="4200" dirty="0">
                <a:solidFill>
                  <a:schemeClr val="bg1"/>
                </a:solidFill>
                <a:cs typeface="Arial" panose="020B0604020202020204" pitchFamily="34" charset="0"/>
              </a:rPr>
              <a:t>For God to keep his promise, He entered a covenant with Noah and all living creatures promising that He will never again destroy the earth with a flood (</a:t>
            </a:r>
            <a:r>
              <a:rPr lang="en-US" sz="4200" b="1" dirty="0">
                <a:solidFill>
                  <a:srgbClr val="FFFF00"/>
                </a:solidFill>
                <a:cs typeface="Arial" panose="020B0604020202020204" pitchFamily="34" charset="0"/>
              </a:rPr>
              <a:t>Gen 9:9-17</a:t>
            </a:r>
            <a:r>
              <a:rPr lang="en-US" sz="4200" dirty="0">
                <a:solidFill>
                  <a:schemeClr val="bg1"/>
                </a:solidFill>
                <a:cs typeface="Arial" panose="020B0604020202020204" pitchFamily="34" charset="0"/>
              </a:rPr>
              <a:t>). He will instead preserve it.</a:t>
            </a:r>
          </a:p>
        </p:txBody>
      </p:sp>
    </p:spTree>
    <p:extLst>
      <p:ext uri="{BB962C8B-B14F-4D97-AF65-F5344CB8AC3E}">
        <p14:creationId xmlns:p14="http://schemas.microsoft.com/office/powerpoint/2010/main" val="2177931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5B5B567E-FA1C-4C75-4957-10152DE93AF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8992C76-6685-490D-CBEB-E0733940A77D}"/>
              </a:ext>
            </a:extLst>
          </p:cNvPr>
          <p:cNvSpPr txBox="1"/>
          <p:nvPr/>
        </p:nvSpPr>
        <p:spPr>
          <a:xfrm>
            <a:off x="123825" y="142875"/>
            <a:ext cx="11906249" cy="5262979"/>
          </a:xfrm>
          <a:prstGeom prst="rect">
            <a:avLst/>
          </a:prstGeom>
          <a:noFill/>
        </p:spPr>
        <p:txBody>
          <a:bodyPr wrap="square" rtlCol="0">
            <a:spAutoFit/>
          </a:bodyPr>
          <a:lstStyle/>
          <a:p>
            <a:r>
              <a:rPr lang="en-US" sz="4200" b="1" dirty="0">
                <a:solidFill>
                  <a:srgbClr val="FFC000"/>
                </a:solidFill>
                <a:cs typeface="Arial" panose="020B0604020202020204" pitchFamily="34" charset="0"/>
              </a:rPr>
              <a:t>THE COVENANT WITH ABRAHAM:</a:t>
            </a:r>
          </a:p>
          <a:p>
            <a:endParaRPr lang="en-US" sz="4200" b="1" dirty="0">
              <a:solidFill>
                <a:srgbClr val="FFC000"/>
              </a:solidFill>
              <a:cs typeface="Arial" panose="020B0604020202020204" pitchFamily="34" charset="0"/>
            </a:endParaRPr>
          </a:p>
          <a:p>
            <a:r>
              <a:rPr lang="en-US" sz="4200" dirty="0">
                <a:solidFill>
                  <a:schemeClr val="bg1"/>
                </a:solidFill>
                <a:cs typeface="Arial" panose="020B0604020202020204" pitchFamily="34" charset="0"/>
              </a:rPr>
              <a:t>God continued his rescue mission by calling Abraham into a covenant relationship. This covenant was developed progressively in </a:t>
            </a:r>
            <a:r>
              <a:rPr lang="en-US" sz="4200" b="1" dirty="0">
                <a:solidFill>
                  <a:srgbClr val="FFFF00"/>
                </a:solidFill>
                <a:cs typeface="Arial" panose="020B0604020202020204" pitchFamily="34" charset="0"/>
              </a:rPr>
              <a:t>Genesis 12, 15 and 17</a:t>
            </a:r>
            <a:r>
              <a:rPr lang="en-US" sz="4200" dirty="0">
                <a:solidFill>
                  <a:schemeClr val="bg1"/>
                </a:solidFill>
                <a:cs typeface="Arial" panose="020B0604020202020204" pitchFamily="34" charset="0"/>
              </a:rPr>
              <a:t>. He promised Abraham a huge family that will inherit a piece of land in Canaan and bring universal blessing to all humanity. (</a:t>
            </a:r>
            <a:r>
              <a:rPr lang="en-US" sz="4200" b="1" dirty="0">
                <a:solidFill>
                  <a:srgbClr val="FFFF00"/>
                </a:solidFill>
                <a:cs typeface="Arial" panose="020B0604020202020204" pitchFamily="34" charset="0"/>
              </a:rPr>
              <a:t>Gal 3:8,16</a:t>
            </a:r>
            <a:r>
              <a:rPr lang="en-US" sz="4200" dirty="0">
                <a:solidFill>
                  <a:schemeClr val="bg1"/>
                </a:solidFill>
                <a:cs typeface="Arial" panose="020B0604020202020204" pitchFamily="34" charset="0"/>
              </a:rPr>
              <a:t>)</a:t>
            </a:r>
          </a:p>
        </p:txBody>
      </p:sp>
    </p:spTree>
    <p:extLst>
      <p:ext uri="{BB962C8B-B14F-4D97-AF65-F5344CB8AC3E}">
        <p14:creationId xmlns:p14="http://schemas.microsoft.com/office/powerpoint/2010/main" val="1656209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3E4CE456-31E8-3A47-00D3-BAE36EE370D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FA1A06E-93C8-0E90-39D9-F6410C33F0CD}"/>
              </a:ext>
            </a:extLst>
          </p:cNvPr>
          <p:cNvSpPr txBox="1"/>
          <p:nvPr/>
        </p:nvSpPr>
        <p:spPr>
          <a:xfrm>
            <a:off x="61912" y="142875"/>
            <a:ext cx="12062680" cy="4616648"/>
          </a:xfrm>
          <a:prstGeom prst="rect">
            <a:avLst/>
          </a:prstGeom>
          <a:noFill/>
        </p:spPr>
        <p:txBody>
          <a:bodyPr wrap="square" rtlCol="0">
            <a:spAutoFit/>
          </a:bodyPr>
          <a:lstStyle/>
          <a:p>
            <a:r>
              <a:rPr lang="en-US" sz="4200" b="1" dirty="0">
                <a:solidFill>
                  <a:srgbClr val="FFC000"/>
                </a:solidFill>
                <a:cs typeface="Arial" panose="020B0604020202020204" pitchFamily="34" charset="0"/>
              </a:rPr>
              <a:t>THE COVENANT WITH MOSES:</a:t>
            </a:r>
          </a:p>
          <a:p>
            <a:endParaRPr lang="en-US" sz="4200" b="1" dirty="0">
              <a:solidFill>
                <a:srgbClr val="FFC000"/>
              </a:solidFill>
              <a:cs typeface="Arial" panose="020B0604020202020204" pitchFamily="34" charset="0"/>
            </a:endParaRPr>
          </a:p>
          <a:p>
            <a:r>
              <a:rPr lang="en-US" sz="4200" dirty="0">
                <a:solidFill>
                  <a:schemeClr val="bg1"/>
                </a:solidFill>
                <a:cs typeface="Arial" panose="020B0604020202020204" pitchFamily="34" charset="0"/>
              </a:rPr>
              <a:t>When Abraham offsprings had become a nation, God had to revisit His covenant at mount Sinai (</a:t>
            </a:r>
            <a:r>
              <a:rPr lang="en-US" sz="4200" b="1" dirty="0">
                <a:solidFill>
                  <a:srgbClr val="FFFF00"/>
                </a:solidFill>
                <a:cs typeface="Arial" panose="020B0604020202020204" pitchFamily="34" charset="0"/>
              </a:rPr>
              <a:t>Exo 19:1-6</a:t>
            </a:r>
            <a:r>
              <a:rPr lang="en-US" sz="4200" dirty="0">
                <a:solidFill>
                  <a:schemeClr val="bg1"/>
                </a:solidFill>
                <a:cs typeface="Arial" panose="020B0604020202020204" pitchFamily="34" charset="0"/>
              </a:rPr>
              <a:t>). God promised to make Israel into a holy kingdom of priests. God instructed them to obey all the laws given at mount Sinai so that they can be blessed.</a:t>
            </a:r>
          </a:p>
        </p:txBody>
      </p:sp>
    </p:spTree>
    <p:extLst>
      <p:ext uri="{BB962C8B-B14F-4D97-AF65-F5344CB8AC3E}">
        <p14:creationId xmlns:p14="http://schemas.microsoft.com/office/powerpoint/2010/main" val="3653299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AE6CEFE7-D9A7-1F13-04DF-A40BEA930BD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9BA1E81-BCFC-9D50-2A0B-5B1C51E022B1}"/>
              </a:ext>
            </a:extLst>
          </p:cNvPr>
          <p:cNvSpPr txBox="1"/>
          <p:nvPr/>
        </p:nvSpPr>
        <p:spPr>
          <a:xfrm>
            <a:off x="61912" y="142875"/>
            <a:ext cx="12062680" cy="6555641"/>
          </a:xfrm>
          <a:prstGeom prst="rect">
            <a:avLst/>
          </a:prstGeom>
          <a:noFill/>
        </p:spPr>
        <p:txBody>
          <a:bodyPr wrap="square" rtlCol="0">
            <a:spAutoFit/>
          </a:bodyPr>
          <a:lstStyle/>
          <a:p>
            <a:r>
              <a:rPr lang="en-US" sz="4200" b="1" dirty="0">
                <a:solidFill>
                  <a:srgbClr val="FFC000"/>
                </a:solidFill>
                <a:cs typeface="Arial" panose="020B0604020202020204" pitchFamily="34" charset="0"/>
              </a:rPr>
              <a:t>THE COVENANT WITH DAVID:</a:t>
            </a:r>
          </a:p>
          <a:p>
            <a:endParaRPr lang="en-US" sz="4200" b="1" dirty="0">
              <a:solidFill>
                <a:srgbClr val="FFC000"/>
              </a:solidFill>
              <a:cs typeface="Arial" panose="020B0604020202020204" pitchFamily="34" charset="0"/>
            </a:endParaRPr>
          </a:p>
          <a:p>
            <a:r>
              <a:rPr lang="en-US" sz="4200" dirty="0">
                <a:solidFill>
                  <a:schemeClr val="bg1"/>
                </a:solidFill>
                <a:cs typeface="Arial" panose="020B0604020202020204" pitchFamily="34" charset="0"/>
              </a:rPr>
              <a:t>God's people entered into Canaan ( the promised Land) and demanded in disobedience to the terms of the covenant, a king. Saul was anointed but later rejected. David was chosen and became a successful leader. He desired to build a temple for God. God responded to his desire by making a covenant with David promising a descendant from his line, whose throne will last forever (</a:t>
            </a:r>
            <a:r>
              <a:rPr lang="en-US" sz="4200" b="1" dirty="0">
                <a:solidFill>
                  <a:srgbClr val="FFFF00"/>
                </a:solidFill>
                <a:cs typeface="Arial" panose="020B0604020202020204" pitchFamily="34" charset="0"/>
              </a:rPr>
              <a:t>2Sam 7; </a:t>
            </a:r>
            <a:r>
              <a:rPr lang="en-US" sz="4200" b="1" dirty="0" err="1">
                <a:solidFill>
                  <a:srgbClr val="FFFF00"/>
                </a:solidFill>
                <a:cs typeface="Arial" panose="020B0604020202020204" pitchFamily="34" charset="0"/>
              </a:rPr>
              <a:t>Psa</a:t>
            </a:r>
            <a:r>
              <a:rPr lang="en-US" sz="4200" b="1" dirty="0">
                <a:solidFill>
                  <a:srgbClr val="FFFF00"/>
                </a:solidFill>
                <a:cs typeface="Arial" panose="020B0604020202020204" pitchFamily="34" charset="0"/>
              </a:rPr>
              <a:t> 72, 132</a:t>
            </a:r>
            <a:r>
              <a:rPr lang="en-US" sz="4200" dirty="0">
                <a:solidFill>
                  <a:schemeClr val="bg1"/>
                </a:solidFill>
                <a:cs typeface="Arial" panose="020B0604020202020204" pitchFamily="34" charset="0"/>
              </a:rPr>
              <a:t>). </a:t>
            </a:r>
          </a:p>
        </p:txBody>
      </p:sp>
    </p:spTree>
    <p:extLst>
      <p:ext uri="{BB962C8B-B14F-4D97-AF65-F5344CB8AC3E}">
        <p14:creationId xmlns:p14="http://schemas.microsoft.com/office/powerpoint/2010/main" val="1665614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DA164A0A-5CCA-277D-F8AB-E2AA44FB4C2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A73E669-3C5C-47B0-BD93-709AA6B9F6B9}"/>
              </a:ext>
            </a:extLst>
          </p:cNvPr>
          <p:cNvSpPr txBox="1"/>
          <p:nvPr/>
        </p:nvSpPr>
        <p:spPr>
          <a:xfrm>
            <a:off x="61912" y="142875"/>
            <a:ext cx="12062680" cy="6555641"/>
          </a:xfrm>
          <a:prstGeom prst="rect">
            <a:avLst/>
          </a:prstGeom>
          <a:noFill/>
        </p:spPr>
        <p:txBody>
          <a:bodyPr wrap="square" rtlCol="0">
            <a:spAutoFit/>
          </a:bodyPr>
          <a:lstStyle/>
          <a:p>
            <a:r>
              <a:rPr lang="en-US" sz="4200" b="1" dirty="0">
                <a:solidFill>
                  <a:srgbClr val="FFC000"/>
                </a:solidFill>
                <a:cs typeface="Arial" panose="020B0604020202020204" pitchFamily="34" charset="0"/>
              </a:rPr>
              <a:t>THE NEW COVENANT:</a:t>
            </a:r>
          </a:p>
          <a:p>
            <a:endParaRPr lang="en-US" sz="4200" b="1" dirty="0">
              <a:solidFill>
                <a:srgbClr val="FFC000"/>
              </a:solidFill>
              <a:cs typeface="Arial" panose="020B0604020202020204" pitchFamily="34" charset="0"/>
            </a:endParaRPr>
          </a:p>
          <a:p>
            <a:r>
              <a:rPr lang="en-US" sz="4200" dirty="0">
                <a:solidFill>
                  <a:schemeClr val="bg1"/>
                </a:solidFill>
                <a:cs typeface="Arial" panose="020B0604020202020204" pitchFamily="34" charset="0"/>
              </a:rPr>
              <a:t>For generations, Israel ignored the terms of their covenant with God, breaking commandments and living by their own definition of good and evil. In the midst of this rebellion, the Hebrew prophets spoke of the new covenant saying God would one day fulfill all His promises, restoring his relationship with his people and blessing the nations through them. (</a:t>
            </a:r>
            <a:r>
              <a:rPr lang="en-US" sz="4200" b="1" dirty="0">
                <a:solidFill>
                  <a:srgbClr val="FFFF00"/>
                </a:solidFill>
                <a:cs typeface="Arial" panose="020B0604020202020204" pitchFamily="34" charset="0"/>
              </a:rPr>
              <a:t>Jer 31:31-34; </a:t>
            </a:r>
            <a:r>
              <a:rPr lang="en-US" sz="4200" b="1" dirty="0" err="1">
                <a:solidFill>
                  <a:srgbClr val="FFFF00"/>
                </a:solidFill>
                <a:cs typeface="Arial" panose="020B0604020202020204" pitchFamily="34" charset="0"/>
              </a:rPr>
              <a:t>Ezek</a:t>
            </a:r>
            <a:r>
              <a:rPr lang="en-US" sz="4200" b="1" dirty="0">
                <a:solidFill>
                  <a:srgbClr val="FFFF00"/>
                </a:solidFill>
                <a:cs typeface="Arial" panose="020B0604020202020204" pitchFamily="34" charset="0"/>
              </a:rPr>
              <a:t> 36:22-32</a:t>
            </a:r>
            <a:r>
              <a:rPr lang="en-US" sz="4200" dirty="0">
                <a:solidFill>
                  <a:schemeClr val="bg1"/>
                </a:solidFill>
                <a:cs typeface="Arial" panose="020B0604020202020204" pitchFamily="34" charset="0"/>
              </a:rPr>
              <a:t>)</a:t>
            </a:r>
          </a:p>
        </p:txBody>
      </p:sp>
    </p:spTree>
    <p:extLst>
      <p:ext uri="{BB962C8B-B14F-4D97-AF65-F5344CB8AC3E}">
        <p14:creationId xmlns:p14="http://schemas.microsoft.com/office/powerpoint/2010/main" val="695950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A55D7F05-B5C1-A812-2F2D-3CA4B7A5ED3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133A314-1CAE-EE27-8353-5602C1A5B646}"/>
              </a:ext>
            </a:extLst>
          </p:cNvPr>
          <p:cNvSpPr txBox="1"/>
          <p:nvPr/>
        </p:nvSpPr>
        <p:spPr>
          <a:xfrm>
            <a:off x="61912" y="142875"/>
            <a:ext cx="12062680" cy="5262979"/>
          </a:xfrm>
          <a:prstGeom prst="rect">
            <a:avLst/>
          </a:prstGeom>
          <a:noFill/>
        </p:spPr>
        <p:txBody>
          <a:bodyPr wrap="square" rtlCol="0">
            <a:spAutoFit/>
          </a:bodyPr>
          <a:lstStyle/>
          <a:p>
            <a:r>
              <a:rPr lang="en-US" sz="4200" dirty="0">
                <a:solidFill>
                  <a:schemeClr val="bg1"/>
                </a:solidFill>
                <a:cs typeface="Arial" panose="020B0604020202020204" pitchFamily="34" charset="0"/>
              </a:rPr>
              <a:t>The new covenant was established through the Lord Jesus Christ (</a:t>
            </a:r>
            <a:r>
              <a:rPr lang="en-US" sz="4200" b="1" dirty="0">
                <a:solidFill>
                  <a:srgbClr val="FFFF00"/>
                </a:solidFill>
                <a:cs typeface="Arial" panose="020B0604020202020204" pitchFamily="34" charset="0"/>
              </a:rPr>
              <a:t>Matt 26:26-29; Luke 22: 19-22</a:t>
            </a:r>
            <a:r>
              <a:rPr lang="en-US" sz="4200" dirty="0">
                <a:solidFill>
                  <a:schemeClr val="bg1"/>
                </a:solidFill>
                <a:cs typeface="Arial" panose="020B0604020202020204" pitchFamily="34" charset="0"/>
              </a:rPr>
              <a:t>). The Lord Jesus perfectly succeeded at every point where humanity failed. He is the guarantor and mediator of the new and better covenant. (</a:t>
            </a:r>
            <a:r>
              <a:rPr lang="en-US" sz="4200" b="1" dirty="0">
                <a:solidFill>
                  <a:srgbClr val="FFFF00"/>
                </a:solidFill>
                <a:cs typeface="Arial" panose="020B0604020202020204" pitchFamily="34" charset="0"/>
              </a:rPr>
              <a:t>Heb 7:22, 9:15</a:t>
            </a:r>
            <a:r>
              <a:rPr lang="en-US" sz="4200" dirty="0">
                <a:solidFill>
                  <a:schemeClr val="bg1"/>
                </a:solidFill>
                <a:cs typeface="Arial" panose="020B0604020202020204" pitchFamily="34" charset="0"/>
              </a:rPr>
              <a:t>). In the new covenant, we receive forgiveness of sin and the Holy Spirit, that helps us to live in obedience to God and our eternal covenant relationship is restored.</a:t>
            </a:r>
          </a:p>
        </p:txBody>
      </p:sp>
    </p:spTree>
    <p:extLst>
      <p:ext uri="{BB962C8B-B14F-4D97-AF65-F5344CB8AC3E}">
        <p14:creationId xmlns:p14="http://schemas.microsoft.com/office/powerpoint/2010/main" val="24340998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TotalTime>
  <Words>645</Words>
  <Application>Microsoft Office PowerPoint</Application>
  <PresentationFormat>Widescreen</PresentationFormat>
  <Paragraphs>30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Copperplate Gothic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Eze Samuel</dc:creator>
  <cp:lastModifiedBy>Emmanuel Phillip</cp:lastModifiedBy>
  <cp:revision>7</cp:revision>
  <dcterms:created xsi:type="dcterms:W3CDTF">2024-12-28T16:53:19Z</dcterms:created>
  <dcterms:modified xsi:type="dcterms:W3CDTF">2025-02-09T07:42:53Z</dcterms:modified>
</cp:coreProperties>
</file>