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82" r:id="rId4"/>
    <p:sldId id="283" r:id="rId5"/>
    <p:sldId id="284" r:id="rId6"/>
    <p:sldId id="285" r:id="rId7"/>
    <p:sldId id="286" r:id="rId8"/>
    <p:sldId id="287" r:id="rId9"/>
    <p:sldId id="288" r:id="rId10"/>
    <p:sldId id="289" r:id="rId11"/>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7" d="100"/>
          <a:sy n="57" d="100"/>
        </p:scale>
        <p:origin x="696" y="54"/>
      </p:cViewPr>
      <p:guideLst>
        <p:guide orient="horz" pos="1620"/>
        <p:guide pos="285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D751B88-12E4-4E8C-8649-8FC0B8CF3B2B}"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751B88-12E4-4E8C-8649-8FC0B8CF3B2B}"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751B88-12E4-4E8C-8649-8FC0B8CF3B2B}"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751B88-12E4-4E8C-8649-8FC0B8CF3B2B}" type="datetimeFigureOut">
              <a:rPr lang="en-US" smtClean="0"/>
              <a:t>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751B88-12E4-4E8C-8649-8FC0B8CF3B2B}"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51B88-12E4-4E8C-8649-8FC0B8CF3B2B}" type="datetimeFigureOut">
              <a:rPr lang="en-US" smtClean="0"/>
              <a:t>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CD751B88-12E4-4E8C-8649-8FC0B8CF3B2B}" type="datetimeFigureOut">
              <a:rPr lang="en-US" smtClean="0"/>
              <a:t>1/26/2025</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2050DBEB-DD35-4889-9D10-A8FA397454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5906" y="90791"/>
            <a:ext cx="9985513" cy="5174078"/>
          </a:xfrm>
        </p:spPr>
        <p:txBody>
          <a:bodyPr>
            <a:normAutofit fontScale="92500" lnSpcReduction="10000"/>
          </a:bodyPr>
          <a:lstStyle/>
          <a:p>
            <a:r>
              <a:rPr lang="en-GB" sz="6600" b="1" dirty="0">
                <a:solidFill>
                  <a:srgbClr val="FFC000"/>
                </a:solidFill>
                <a:effectLst>
                  <a:outerShdw blurRad="38100" dist="38100" dir="2700000" algn="tl">
                    <a:srgbClr val="000000">
                      <a:alpha val="43137"/>
                    </a:srgbClr>
                  </a:outerShdw>
                </a:effectLst>
                <a:latin typeface="Copperplate Gothic Bold" panose="020E0705020206020404" pitchFamily="34" charset="0"/>
              </a:rPr>
              <a:t>WHAT </a:t>
            </a:r>
          </a:p>
          <a:p>
            <a:r>
              <a:rPr lang="en-GB" sz="6600" b="1" dirty="0">
                <a:solidFill>
                  <a:srgbClr val="FFC000"/>
                </a:solidFill>
                <a:effectLst>
                  <a:outerShdw blurRad="38100" dist="38100" dir="2700000" algn="tl">
                    <a:srgbClr val="000000">
                      <a:alpha val="43137"/>
                    </a:srgbClr>
                  </a:outerShdw>
                </a:effectLst>
                <a:latin typeface="Copperplate Gothic Bold" panose="020E0705020206020404" pitchFamily="34" charset="0"/>
              </a:rPr>
              <a:t>IS </a:t>
            </a:r>
          </a:p>
          <a:p>
            <a:r>
              <a:rPr lang="en-GB" sz="6600" b="1" dirty="0">
                <a:solidFill>
                  <a:srgbClr val="FFC000"/>
                </a:solidFill>
                <a:effectLst>
                  <a:outerShdw blurRad="38100" dist="38100" dir="2700000" algn="tl">
                    <a:srgbClr val="000000">
                      <a:alpha val="43137"/>
                    </a:srgbClr>
                  </a:outerShdw>
                </a:effectLst>
                <a:latin typeface="Copperplate Gothic Bold" panose="020E0705020206020404" pitchFamily="34" charset="0"/>
              </a:rPr>
              <a:t>RIGHTEOUSNESS?</a:t>
            </a:r>
          </a:p>
          <a:p>
            <a:endParaRPr lang="en-GB" sz="7500" b="1" dirty="0">
              <a:solidFill>
                <a:srgbClr val="FFFF00"/>
              </a:solidFill>
              <a:effectLst>
                <a:outerShdw blurRad="38100" dist="38100" dir="2700000" algn="tl">
                  <a:srgbClr val="000000">
                    <a:alpha val="43137"/>
                  </a:srgbClr>
                </a:outerShdw>
              </a:effectLst>
              <a:latin typeface="Copperplate Gothic Bold" panose="020E0705020206020404" pitchFamily="34" charset="0"/>
            </a:endParaRPr>
          </a:p>
          <a:p>
            <a:r>
              <a:rPr lang="en-GB" sz="3600" b="1" dirty="0">
                <a:solidFill>
                  <a:srgbClr val="FFFF00"/>
                </a:solidFill>
                <a:effectLst>
                  <a:outerShdw blurRad="38100" dist="38100" dir="2700000" algn="tl">
                    <a:srgbClr val="000000">
                      <a:alpha val="43137"/>
                    </a:srgbClr>
                  </a:outerShdw>
                </a:effectLst>
                <a:latin typeface="Copperplate Gothic Bold" panose="020E0705020206020404" pitchFamily="34" charset="0"/>
              </a:rPr>
              <a:t>Matthew 7:21- 23, Col1:19, </a:t>
            </a:r>
          </a:p>
          <a:p>
            <a:r>
              <a:rPr lang="en-GB" sz="3600" b="1" dirty="0">
                <a:solidFill>
                  <a:srgbClr val="FFFF00"/>
                </a:solidFill>
                <a:effectLst>
                  <a:outerShdw blurRad="38100" dist="38100" dir="2700000" algn="tl">
                    <a:srgbClr val="000000">
                      <a:alpha val="43137"/>
                    </a:srgbClr>
                  </a:outerShdw>
                </a:effectLst>
                <a:latin typeface="Copperplate Gothic Bold" panose="020E0705020206020404" pitchFamily="34" charset="0"/>
              </a:rPr>
              <a:t>Col 1:15 Romans 8:29, 1 Corinthians 15:49</a:t>
            </a:r>
            <a:r>
              <a:rPr lang="en-GB" sz="3600" b="1">
                <a:solidFill>
                  <a:srgbClr val="FFFF00"/>
                </a:solidFill>
                <a:effectLst>
                  <a:outerShdw blurRad="38100" dist="38100" dir="2700000" algn="tl">
                    <a:srgbClr val="000000">
                      <a:alpha val="43137"/>
                    </a:srgbClr>
                  </a:outerShdw>
                </a:effectLst>
                <a:latin typeface="Copperplate Gothic Bold" panose="020E0705020206020404" pitchFamily="34" charset="0"/>
              </a:rPr>
              <a:t>, Eph. </a:t>
            </a:r>
            <a:r>
              <a:rPr lang="en-GB" sz="3600" b="1" dirty="0">
                <a:solidFill>
                  <a:srgbClr val="FFFF00"/>
                </a:solidFill>
                <a:effectLst>
                  <a:outerShdw blurRad="38100" dist="38100" dir="2700000" algn="tl">
                    <a:srgbClr val="000000">
                      <a:alpha val="43137"/>
                    </a:srgbClr>
                  </a:outerShdw>
                </a:effectLst>
                <a:latin typeface="Copperplate Gothic Bold" panose="020E0705020206020404" pitchFamily="34" charset="0"/>
              </a:rPr>
              <a:t>4:22-24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D4B2F-D708-2AD1-4974-623AE66B0317}"/>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E877FCDC-60F6-0DA2-8388-A34025E401F7}"/>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pic>
        <p:nvPicPr>
          <p:cNvPr id="4" name="Picture 3">
            <a:extLst>
              <a:ext uri="{FF2B5EF4-FFF2-40B4-BE49-F238E27FC236}">
                <a16:creationId xmlns:a16="http://schemas.microsoft.com/office/drawing/2014/main" id="{9D7CCB38-F9D0-046C-BC0E-EDC285EB4E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250" y="0"/>
            <a:ext cx="5143500" cy="5143500"/>
          </a:xfrm>
          <a:prstGeom prst="rect">
            <a:avLst/>
          </a:prstGeom>
        </p:spPr>
      </p:pic>
    </p:spTree>
    <p:extLst>
      <p:ext uri="{BB962C8B-B14F-4D97-AF65-F5344CB8AC3E}">
        <p14:creationId xmlns:p14="http://schemas.microsoft.com/office/powerpoint/2010/main" val="99420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a16="http://schemas.microsoft.com/office/drawing/2014/main" id="{4EC024E3-3EB6-601C-1A7B-CF71027C70B2}"/>
              </a:ext>
            </a:extLst>
          </p:cNvPr>
          <p:cNvSpPr txBox="1"/>
          <p:nvPr/>
        </p:nvSpPr>
        <p:spPr>
          <a:xfrm>
            <a:off x="2017562" y="23943"/>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Points to consider</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a16="http://schemas.microsoft.com/office/drawing/2014/main" id="{C5F876D8-1FB9-1B5D-3794-4E96AD87CF34}"/>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a16="http://schemas.microsoft.com/office/drawing/2014/main" id="{6A9579F2-EC02-A3D6-DCF9-2057477D8302}"/>
              </a:ext>
            </a:extLst>
          </p:cNvPr>
          <p:cNvSpPr txBox="1"/>
          <p:nvPr/>
        </p:nvSpPr>
        <p:spPr>
          <a:xfrm>
            <a:off x="52573" y="521418"/>
            <a:ext cx="6892975" cy="630942"/>
          </a:xfrm>
          <a:prstGeom prst="rect">
            <a:avLst/>
          </a:prstGeom>
          <a:noFill/>
        </p:spPr>
        <p:txBody>
          <a:bodyPr wrap="square" rtlCol="0">
            <a:spAutoFit/>
          </a:bodyPr>
          <a:lstStyle/>
          <a:p>
            <a:r>
              <a:rPr lang="en-GB" sz="3500" b="1" dirty="0">
                <a:solidFill>
                  <a:srgbClr val="FFC000"/>
                </a:solidFill>
                <a:effectLst>
                  <a:outerShdw blurRad="38100" dist="38100" dir="2700000" algn="tl">
                    <a:srgbClr val="000000">
                      <a:alpha val="43137"/>
                    </a:srgbClr>
                  </a:outerShdw>
                </a:effectLst>
                <a:latin typeface="Copperplate Gothic Bold" panose="020E0705020206020404" pitchFamily="34" charset="0"/>
              </a:rPr>
              <a:t>A. Introduction </a:t>
            </a:r>
          </a:p>
        </p:txBody>
      </p:sp>
      <p:sp>
        <p:nvSpPr>
          <p:cNvPr id="3" name="TextBox 2">
            <a:extLst>
              <a:ext uri="{FF2B5EF4-FFF2-40B4-BE49-F238E27FC236}">
                <a16:creationId xmlns:a16="http://schemas.microsoft.com/office/drawing/2014/main" id="{8BDED6F9-9536-E456-531A-4C163881987E}"/>
              </a:ext>
            </a:extLst>
          </p:cNvPr>
          <p:cNvSpPr txBox="1"/>
          <p:nvPr/>
        </p:nvSpPr>
        <p:spPr>
          <a:xfrm>
            <a:off x="26287" y="1138170"/>
            <a:ext cx="9091426" cy="3647152"/>
          </a:xfrm>
          <a:prstGeom prst="rect">
            <a:avLst/>
          </a:prstGeom>
          <a:noFill/>
        </p:spPr>
        <p:txBody>
          <a:bodyPr wrap="square" rtlCol="0">
            <a:spAutoFit/>
          </a:bodyPr>
          <a:lstStyle/>
          <a:p>
            <a:r>
              <a:rPr lang="en-US" sz="3300" dirty="0">
                <a:solidFill>
                  <a:schemeClr val="bg1"/>
                </a:solidFill>
              </a:rPr>
              <a:t>It is very unfortunate that the word  “righteousness” has been misunderstood, misinterpreted, degraded, bastardized and misrepresented. In this age, we find it difficult to really differentiate God's own righteousness from self righteousness. Furthermore, the yardstick men use to measure or attain God's righteousness has also been distorted.</a:t>
            </a:r>
            <a:endParaRPr lang="en-GB" sz="33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62F5BA0F-70B4-EE90-20D7-6A8AAE37F947}"/>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A8F0DE41-54F5-E6FC-AC2A-35BA44BC01E6}"/>
              </a:ext>
            </a:extLst>
          </p:cNvPr>
          <p:cNvSpPr txBox="1"/>
          <p:nvPr/>
        </p:nvSpPr>
        <p:spPr>
          <a:xfrm>
            <a:off x="26287" y="0"/>
            <a:ext cx="9091426" cy="5170646"/>
          </a:xfrm>
          <a:prstGeom prst="rect">
            <a:avLst/>
          </a:prstGeom>
          <a:noFill/>
        </p:spPr>
        <p:txBody>
          <a:bodyPr wrap="square" rtlCol="0">
            <a:spAutoFit/>
          </a:bodyPr>
          <a:lstStyle/>
          <a:p>
            <a:r>
              <a:rPr lang="en-US" sz="3300" dirty="0">
                <a:solidFill>
                  <a:schemeClr val="bg1"/>
                </a:solidFill>
              </a:rPr>
              <a:t>Some Christians believe that they are righteous because</a:t>
            </a:r>
          </a:p>
          <a:p>
            <a:r>
              <a:rPr lang="en-US" sz="3300" dirty="0">
                <a:solidFill>
                  <a:schemeClr val="bg1"/>
                </a:solidFill>
              </a:rPr>
              <a:t>1. They are morally good. </a:t>
            </a:r>
          </a:p>
          <a:p>
            <a:r>
              <a:rPr lang="en-US" sz="3300" dirty="0">
                <a:solidFill>
                  <a:schemeClr val="bg1"/>
                </a:solidFill>
              </a:rPr>
              <a:t>2. They operate the gifts of the spirit. </a:t>
            </a:r>
          </a:p>
          <a:p>
            <a:r>
              <a:rPr lang="en-US" sz="3300" dirty="0">
                <a:solidFill>
                  <a:schemeClr val="bg1"/>
                </a:solidFill>
              </a:rPr>
              <a:t>3. They are born into a Christian home.</a:t>
            </a:r>
          </a:p>
          <a:p>
            <a:r>
              <a:rPr lang="en-US" sz="3300" dirty="0">
                <a:solidFill>
                  <a:schemeClr val="bg1"/>
                </a:solidFill>
              </a:rPr>
              <a:t>4. They are church workers and goers. </a:t>
            </a:r>
          </a:p>
          <a:p>
            <a:r>
              <a:rPr lang="en-US" sz="3300" dirty="0">
                <a:solidFill>
                  <a:schemeClr val="bg1"/>
                </a:solidFill>
              </a:rPr>
              <a:t>5. They possessed so much wealth. </a:t>
            </a:r>
          </a:p>
          <a:p>
            <a:r>
              <a:rPr lang="en-US" sz="3300" dirty="0">
                <a:solidFill>
                  <a:schemeClr val="bg1"/>
                </a:solidFill>
              </a:rPr>
              <a:t>6. They have higher titles than others.</a:t>
            </a:r>
          </a:p>
          <a:p>
            <a:r>
              <a:rPr lang="en-US" sz="3300" dirty="0">
                <a:solidFill>
                  <a:schemeClr val="bg1"/>
                </a:solidFill>
              </a:rPr>
              <a:t>7. They are pastors, prophets, evangelist teachers to mention but a few. </a:t>
            </a:r>
          </a:p>
        </p:txBody>
      </p:sp>
    </p:spTree>
    <p:extLst>
      <p:ext uri="{BB962C8B-B14F-4D97-AF65-F5344CB8AC3E}">
        <p14:creationId xmlns:p14="http://schemas.microsoft.com/office/powerpoint/2010/main" val="2639954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62F5BA0F-70B4-EE90-20D7-6A8AAE37F947}"/>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879E6095-73C4-D1E0-97CD-19AF8D570C0B}"/>
              </a:ext>
            </a:extLst>
          </p:cNvPr>
          <p:cNvSpPr txBox="1"/>
          <p:nvPr/>
        </p:nvSpPr>
        <p:spPr>
          <a:xfrm>
            <a:off x="26287" y="1138170"/>
            <a:ext cx="9091426" cy="3139321"/>
          </a:xfrm>
          <a:prstGeom prst="rect">
            <a:avLst/>
          </a:prstGeom>
          <a:noFill/>
        </p:spPr>
        <p:txBody>
          <a:bodyPr wrap="square" rtlCol="0">
            <a:spAutoFit/>
          </a:bodyPr>
          <a:lstStyle/>
          <a:p>
            <a:r>
              <a:rPr lang="en-US" sz="3300" dirty="0">
                <a:solidFill>
                  <a:schemeClr val="bg1"/>
                </a:solidFill>
              </a:rPr>
              <a:t>This simply means to believe the totality of God's word. </a:t>
            </a:r>
          </a:p>
          <a:p>
            <a:r>
              <a:rPr lang="en-US" sz="3300" b="1" dirty="0">
                <a:solidFill>
                  <a:srgbClr val="FFFF00"/>
                </a:solidFill>
              </a:rPr>
              <a:t>Genesis 15:1-6, Galatians 3:6. </a:t>
            </a:r>
          </a:p>
          <a:p>
            <a:endParaRPr lang="en-US" sz="3300" dirty="0">
              <a:solidFill>
                <a:schemeClr val="bg1"/>
              </a:solidFill>
            </a:endParaRPr>
          </a:p>
          <a:p>
            <a:r>
              <a:rPr lang="en-US" sz="3300" b="1" dirty="0">
                <a:solidFill>
                  <a:srgbClr val="FFFF00"/>
                </a:solidFill>
              </a:rPr>
              <a:t>NOTE: </a:t>
            </a:r>
            <a:r>
              <a:rPr lang="en-US" sz="3300" dirty="0">
                <a:solidFill>
                  <a:schemeClr val="bg1"/>
                </a:solidFill>
              </a:rPr>
              <a:t>Holiness is a part of righteousness. </a:t>
            </a:r>
          </a:p>
          <a:p>
            <a:r>
              <a:rPr lang="en-US" sz="3300" b="1" dirty="0">
                <a:solidFill>
                  <a:srgbClr val="FFFF00"/>
                </a:solidFill>
              </a:rPr>
              <a:t>Romans 6:19. </a:t>
            </a:r>
            <a:endParaRPr lang="en-GB" sz="3300" b="1" dirty="0">
              <a:solidFill>
                <a:srgbClr val="FFFF00"/>
              </a:solidFill>
            </a:endParaRPr>
          </a:p>
        </p:txBody>
      </p:sp>
      <p:sp>
        <p:nvSpPr>
          <p:cNvPr id="4" name="TextBox 3">
            <a:extLst>
              <a:ext uri="{FF2B5EF4-FFF2-40B4-BE49-F238E27FC236}">
                <a16:creationId xmlns:a16="http://schemas.microsoft.com/office/drawing/2014/main" id="{2176850A-2E5D-2C55-C2EA-7351D03ED714}"/>
              </a:ext>
            </a:extLst>
          </p:cNvPr>
          <p:cNvSpPr txBox="1"/>
          <p:nvPr/>
        </p:nvSpPr>
        <p:spPr>
          <a:xfrm>
            <a:off x="26286" y="344060"/>
            <a:ext cx="8624499" cy="630942"/>
          </a:xfrm>
          <a:prstGeom prst="rect">
            <a:avLst/>
          </a:prstGeom>
          <a:noFill/>
        </p:spPr>
        <p:txBody>
          <a:bodyPr wrap="square" rtlCol="0">
            <a:spAutoFit/>
          </a:bodyPr>
          <a:lstStyle/>
          <a:p>
            <a:r>
              <a:rPr lang="en-GB" sz="3500" b="1" dirty="0">
                <a:solidFill>
                  <a:srgbClr val="FFC000"/>
                </a:solidFill>
                <a:effectLst>
                  <a:outerShdw blurRad="38100" dist="38100" dir="2700000" algn="tl">
                    <a:srgbClr val="000000">
                      <a:alpha val="43137"/>
                    </a:srgbClr>
                  </a:outerShdw>
                </a:effectLst>
                <a:latin typeface="Copperplate Gothic Bold" panose="020E0705020206020404" pitchFamily="34" charset="0"/>
              </a:rPr>
              <a:t>B. WHAT IS RIGHTEOUSNESS? </a:t>
            </a:r>
          </a:p>
        </p:txBody>
      </p:sp>
    </p:spTree>
    <p:extLst>
      <p:ext uri="{BB962C8B-B14F-4D97-AF65-F5344CB8AC3E}">
        <p14:creationId xmlns:p14="http://schemas.microsoft.com/office/powerpoint/2010/main" val="368122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E8184-7ADE-7706-846A-C59C8B70B630}"/>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6E5D182D-2294-B583-BF5C-B4BD161A35B2}"/>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5EE583D6-BE1A-2C2D-4144-5A068056687B}"/>
              </a:ext>
            </a:extLst>
          </p:cNvPr>
          <p:cNvSpPr txBox="1"/>
          <p:nvPr/>
        </p:nvSpPr>
        <p:spPr>
          <a:xfrm>
            <a:off x="26287" y="1138170"/>
            <a:ext cx="9091426" cy="3647152"/>
          </a:xfrm>
          <a:prstGeom prst="rect">
            <a:avLst/>
          </a:prstGeom>
          <a:noFill/>
        </p:spPr>
        <p:txBody>
          <a:bodyPr wrap="square" rtlCol="0">
            <a:spAutoFit/>
          </a:bodyPr>
          <a:lstStyle/>
          <a:p>
            <a:r>
              <a:rPr lang="en-US" sz="3300" b="1" dirty="0">
                <a:solidFill>
                  <a:srgbClr val="FFFF00"/>
                </a:solidFill>
              </a:rPr>
              <a:t>Isaiah 64: 6, Phil 3:9, Romans 10:3, Luke 18:9-14, Ephesians 2:8-9</a:t>
            </a:r>
          </a:p>
          <a:p>
            <a:r>
              <a:rPr lang="en-US" sz="3300" dirty="0">
                <a:solidFill>
                  <a:schemeClr val="bg1"/>
                </a:solidFill>
              </a:rPr>
              <a:t>A righteous man or woman possesses the character of the word RIGHTEOUS. Which means, who is righteous is seen from the word RIGHTEOUS alphabetically. The word RIGHTEOUS has dynamic meaning alphabetically. </a:t>
            </a:r>
          </a:p>
        </p:txBody>
      </p:sp>
      <p:sp>
        <p:nvSpPr>
          <p:cNvPr id="4" name="TextBox 3">
            <a:extLst>
              <a:ext uri="{FF2B5EF4-FFF2-40B4-BE49-F238E27FC236}">
                <a16:creationId xmlns:a16="http://schemas.microsoft.com/office/drawing/2014/main" id="{BC114FDC-6805-8CDC-2ED3-0B18DDC56BA4}"/>
              </a:ext>
            </a:extLst>
          </p:cNvPr>
          <p:cNvSpPr txBox="1"/>
          <p:nvPr/>
        </p:nvSpPr>
        <p:spPr>
          <a:xfrm>
            <a:off x="26286" y="344060"/>
            <a:ext cx="8624499" cy="630942"/>
          </a:xfrm>
          <a:prstGeom prst="rect">
            <a:avLst/>
          </a:prstGeom>
          <a:noFill/>
        </p:spPr>
        <p:txBody>
          <a:bodyPr wrap="square" rtlCol="0">
            <a:spAutoFit/>
          </a:bodyPr>
          <a:lstStyle/>
          <a:p>
            <a:r>
              <a:rPr lang="en-GB" sz="3500" b="1" dirty="0">
                <a:solidFill>
                  <a:srgbClr val="FFC000"/>
                </a:solidFill>
                <a:effectLst>
                  <a:outerShdw blurRad="38100" dist="38100" dir="2700000" algn="tl">
                    <a:srgbClr val="000000">
                      <a:alpha val="43137"/>
                    </a:srgbClr>
                  </a:outerShdw>
                </a:effectLst>
                <a:latin typeface="Copperplate Gothic Bold" panose="020E0705020206020404" pitchFamily="34" charset="0"/>
              </a:rPr>
              <a:t>C. WHO IS RIGHTEOUS? </a:t>
            </a:r>
          </a:p>
        </p:txBody>
      </p:sp>
    </p:spTree>
    <p:extLst>
      <p:ext uri="{BB962C8B-B14F-4D97-AF65-F5344CB8AC3E}">
        <p14:creationId xmlns:p14="http://schemas.microsoft.com/office/powerpoint/2010/main" val="3179232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51111-4247-CC18-AF04-D0D4B6EDB564}"/>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FA51FCFE-1F2B-722C-B034-8FB2F1F8049F}"/>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000732A3-9FEE-338D-6F0D-6A42ADEA5775}"/>
              </a:ext>
            </a:extLst>
          </p:cNvPr>
          <p:cNvSpPr txBox="1"/>
          <p:nvPr/>
        </p:nvSpPr>
        <p:spPr>
          <a:xfrm>
            <a:off x="0" y="53502"/>
            <a:ext cx="9091426" cy="5170646"/>
          </a:xfrm>
          <a:prstGeom prst="rect">
            <a:avLst/>
          </a:prstGeom>
          <a:noFill/>
        </p:spPr>
        <p:txBody>
          <a:bodyPr wrap="square" rtlCol="0">
            <a:spAutoFit/>
          </a:bodyPr>
          <a:lstStyle/>
          <a:p>
            <a:r>
              <a:rPr lang="en-US" sz="3300" b="1" dirty="0">
                <a:solidFill>
                  <a:srgbClr val="FFC000"/>
                </a:solidFill>
                <a:effectLst>
                  <a:outerShdw blurRad="38100" dist="38100" dir="2700000" algn="tl">
                    <a:srgbClr val="000000">
                      <a:alpha val="43137"/>
                    </a:srgbClr>
                  </a:outerShdw>
                </a:effectLst>
              </a:rPr>
              <a:t>R - RIGHT STAND WITH GOD</a:t>
            </a:r>
          </a:p>
          <a:p>
            <a:r>
              <a:rPr lang="en-US" sz="3300" b="1" dirty="0">
                <a:solidFill>
                  <a:srgbClr val="FFFF00"/>
                </a:solidFill>
              </a:rPr>
              <a:t>Proverbs 21:3, Job 1: 1-12. </a:t>
            </a:r>
          </a:p>
          <a:p>
            <a:r>
              <a:rPr lang="en-US" sz="3300" b="1" dirty="0">
                <a:solidFill>
                  <a:srgbClr val="FFFF00"/>
                </a:solidFill>
              </a:rPr>
              <a:t>NOTE: </a:t>
            </a:r>
            <a:r>
              <a:rPr lang="en-US" sz="3300" dirty="0">
                <a:solidFill>
                  <a:schemeClr val="bg1"/>
                </a:solidFill>
              </a:rPr>
              <a:t>Right stand with God makes a man's will or wish die. </a:t>
            </a:r>
          </a:p>
          <a:p>
            <a:endParaRPr lang="en-US" sz="3300" dirty="0">
              <a:solidFill>
                <a:schemeClr val="bg1"/>
              </a:solidFill>
            </a:endParaRPr>
          </a:p>
          <a:p>
            <a:r>
              <a:rPr lang="en-US" sz="3300" b="1" dirty="0">
                <a:solidFill>
                  <a:srgbClr val="FFC000"/>
                </a:solidFill>
                <a:effectLst>
                  <a:outerShdw blurRad="38100" dist="38100" dir="2700000" algn="tl">
                    <a:srgbClr val="000000">
                      <a:alpha val="43137"/>
                    </a:srgbClr>
                  </a:outerShdw>
                </a:effectLst>
              </a:rPr>
              <a:t>I - INTIMATE OR INWARD FELLOWSHIP OR RELATIONSHIP WITH GOD.</a:t>
            </a:r>
            <a:r>
              <a:rPr lang="en-US" sz="3300" dirty="0">
                <a:solidFill>
                  <a:schemeClr val="bg1"/>
                </a:solidFill>
              </a:rPr>
              <a:t> </a:t>
            </a:r>
          </a:p>
          <a:p>
            <a:r>
              <a:rPr lang="en-US" sz="3300" b="1" dirty="0">
                <a:solidFill>
                  <a:srgbClr val="FFFF00"/>
                </a:solidFill>
              </a:rPr>
              <a:t>Eph 5: 22-27, John 15: 4-5, Phil 3:10.</a:t>
            </a:r>
          </a:p>
          <a:p>
            <a:r>
              <a:rPr lang="en-US" sz="3300" b="1" dirty="0">
                <a:solidFill>
                  <a:srgbClr val="FFFF00"/>
                </a:solidFill>
              </a:rPr>
              <a:t>NOTE: </a:t>
            </a:r>
            <a:r>
              <a:rPr lang="en-US" sz="3300" dirty="0">
                <a:solidFill>
                  <a:schemeClr val="bg1"/>
                </a:solidFill>
              </a:rPr>
              <a:t>Your intimacy is your acceptance of marriage with Christ. </a:t>
            </a:r>
          </a:p>
        </p:txBody>
      </p:sp>
    </p:spTree>
    <p:extLst>
      <p:ext uri="{BB962C8B-B14F-4D97-AF65-F5344CB8AC3E}">
        <p14:creationId xmlns:p14="http://schemas.microsoft.com/office/powerpoint/2010/main" val="1330801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656AA-FB2E-B4CB-8771-137D3FFF15CB}"/>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1326E77C-E693-3041-4395-E03F08D05005}"/>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67A52CC0-D5CC-7BCD-96EA-3A86AE1D284F}"/>
              </a:ext>
            </a:extLst>
          </p:cNvPr>
          <p:cNvSpPr txBox="1"/>
          <p:nvPr/>
        </p:nvSpPr>
        <p:spPr>
          <a:xfrm>
            <a:off x="26287" y="0"/>
            <a:ext cx="9091426" cy="5170646"/>
          </a:xfrm>
          <a:prstGeom prst="rect">
            <a:avLst/>
          </a:prstGeom>
          <a:noFill/>
        </p:spPr>
        <p:txBody>
          <a:bodyPr wrap="square" rtlCol="0">
            <a:spAutoFit/>
          </a:bodyPr>
          <a:lstStyle/>
          <a:p>
            <a:r>
              <a:rPr lang="en-US" sz="3300" b="1" dirty="0">
                <a:solidFill>
                  <a:srgbClr val="FFC000"/>
                </a:solidFill>
                <a:effectLst>
                  <a:outerShdw blurRad="38100" dist="38100" dir="2700000" algn="tl">
                    <a:srgbClr val="000000">
                      <a:alpha val="43137"/>
                    </a:srgbClr>
                  </a:outerShdw>
                </a:effectLst>
              </a:rPr>
              <a:t>G - GOVERNMENT </a:t>
            </a:r>
          </a:p>
          <a:p>
            <a:r>
              <a:rPr lang="en-US" sz="3300" b="1" dirty="0">
                <a:solidFill>
                  <a:srgbClr val="FFFF00"/>
                </a:solidFill>
              </a:rPr>
              <a:t>Psalm 22:28, Daniel 4:34-37, Matthew 28:18, Matthew 26:39</a:t>
            </a:r>
          </a:p>
          <a:p>
            <a:r>
              <a:rPr lang="en-US" sz="3300" b="1" dirty="0">
                <a:solidFill>
                  <a:srgbClr val="FFFF00"/>
                </a:solidFill>
              </a:rPr>
              <a:t>NOTE: </a:t>
            </a:r>
            <a:r>
              <a:rPr lang="en-US" sz="3300" dirty="0">
                <a:solidFill>
                  <a:schemeClr val="bg1"/>
                </a:solidFill>
              </a:rPr>
              <a:t>A righteous man is guided and ruled by God's government. </a:t>
            </a:r>
          </a:p>
          <a:p>
            <a:endParaRPr lang="en-US" sz="3300" dirty="0">
              <a:solidFill>
                <a:schemeClr val="bg1"/>
              </a:solidFill>
            </a:endParaRPr>
          </a:p>
          <a:p>
            <a:r>
              <a:rPr lang="en-US" sz="3300" b="1" dirty="0">
                <a:solidFill>
                  <a:srgbClr val="FFC000"/>
                </a:solidFill>
                <a:effectLst>
                  <a:outerShdw blurRad="38100" dist="38100" dir="2700000" algn="tl">
                    <a:srgbClr val="000000">
                      <a:alpha val="43137"/>
                    </a:srgbClr>
                  </a:outerShdw>
                </a:effectLst>
              </a:rPr>
              <a:t>H - HOLINESS  </a:t>
            </a:r>
          </a:p>
          <a:p>
            <a:r>
              <a:rPr lang="en-US" sz="3300" b="1" dirty="0">
                <a:solidFill>
                  <a:srgbClr val="FFFF00"/>
                </a:solidFill>
              </a:rPr>
              <a:t>1 Peter 1: 15-16, Heb12:14, Romans 12:1.</a:t>
            </a:r>
          </a:p>
          <a:p>
            <a:r>
              <a:rPr lang="en-US" sz="3300" b="1" dirty="0">
                <a:solidFill>
                  <a:srgbClr val="FFFF00"/>
                </a:solidFill>
              </a:rPr>
              <a:t>NOTE: </a:t>
            </a:r>
            <a:r>
              <a:rPr lang="en-US" sz="3300" dirty="0">
                <a:solidFill>
                  <a:schemeClr val="bg1"/>
                </a:solidFill>
              </a:rPr>
              <a:t>True holiness is approved and proven by God's standard not men’s standard. </a:t>
            </a:r>
          </a:p>
        </p:txBody>
      </p:sp>
    </p:spTree>
    <p:extLst>
      <p:ext uri="{BB962C8B-B14F-4D97-AF65-F5344CB8AC3E}">
        <p14:creationId xmlns:p14="http://schemas.microsoft.com/office/powerpoint/2010/main" val="785205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2E025-AE3B-780E-29EA-96200B93A123}"/>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529CA630-C568-FB08-D6B8-4FBDD66ECC3C}"/>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AFF0ECE6-216C-E2BC-DF40-14345943B0F1}"/>
              </a:ext>
            </a:extLst>
          </p:cNvPr>
          <p:cNvSpPr txBox="1"/>
          <p:nvPr/>
        </p:nvSpPr>
        <p:spPr>
          <a:xfrm>
            <a:off x="26287" y="0"/>
            <a:ext cx="9091426" cy="4662815"/>
          </a:xfrm>
          <a:prstGeom prst="rect">
            <a:avLst/>
          </a:prstGeom>
          <a:noFill/>
        </p:spPr>
        <p:txBody>
          <a:bodyPr wrap="square" rtlCol="0">
            <a:spAutoFit/>
          </a:bodyPr>
          <a:lstStyle/>
          <a:p>
            <a:r>
              <a:rPr lang="en-US" sz="3300" b="1" dirty="0">
                <a:solidFill>
                  <a:srgbClr val="FFC000"/>
                </a:solidFill>
                <a:effectLst>
                  <a:outerShdw blurRad="38100" dist="38100" dir="2700000" algn="tl">
                    <a:srgbClr val="000000">
                      <a:alpha val="43137"/>
                    </a:srgbClr>
                  </a:outerShdw>
                </a:effectLst>
              </a:rPr>
              <a:t>T – TOTALITY OF GOD’s WORD</a:t>
            </a:r>
          </a:p>
          <a:p>
            <a:r>
              <a:rPr lang="en-US" sz="3300" b="1" dirty="0">
                <a:solidFill>
                  <a:srgbClr val="FFFF00"/>
                </a:solidFill>
              </a:rPr>
              <a:t>Isaiah 40:8, Psalm 119:160, Hebrews 4:12.</a:t>
            </a:r>
            <a:r>
              <a:rPr lang="en-US" sz="3300" dirty="0">
                <a:solidFill>
                  <a:schemeClr val="bg1"/>
                </a:solidFill>
              </a:rPr>
              <a:t> </a:t>
            </a:r>
          </a:p>
          <a:p>
            <a:r>
              <a:rPr lang="en-US" sz="3300" b="1" dirty="0">
                <a:solidFill>
                  <a:srgbClr val="FFFF00"/>
                </a:solidFill>
              </a:rPr>
              <a:t>NOTE: </a:t>
            </a:r>
            <a:r>
              <a:rPr lang="en-US" sz="3300" dirty="0">
                <a:solidFill>
                  <a:schemeClr val="bg1"/>
                </a:solidFill>
              </a:rPr>
              <a:t>A righteous man believes the totality of God's word. </a:t>
            </a:r>
          </a:p>
          <a:p>
            <a:endParaRPr lang="en-US" sz="3300" dirty="0">
              <a:solidFill>
                <a:schemeClr val="bg1"/>
              </a:solidFill>
            </a:endParaRPr>
          </a:p>
          <a:p>
            <a:r>
              <a:rPr lang="en-US" sz="3300" b="1" dirty="0">
                <a:solidFill>
                  <a:srgbClr val="FFC000"/>
                </a:solidFill>
                <a:effectLst>
                  <a:outerShdw blurRad="38100" dist="38100" dir="2700000" algn="tl">
                    <a:srgbClr val="000000">
                      <a:alpha val="43137"/>
                    </a:srgbClr>
                  </a:outerShdw>
                </a:effectLst>
              </a:rPr>
              <a:t>E - ETHICS</a:t>
            </a:r>
          </a:p>
          <a:p>
            <a:r>
              <a:rPr lang="en-US" sz="3300" b="1" dirty="0">
                <a:solidFill>
                  <a:srgbClr val="FFFF00"/>
                </a:solidFill>
              </a:rPr>
              <a:t>Psalm 119:9</a:t>
            </a:r>
          </a:p>
          <a:p>
            <a:r>
              <a:rPr lang="en-US" sz="3300" b="1" dirty="0">
                <a:solidFill>
                  <a:srgbClr val="FFFF00"/>
                </a:solidFill>
              </a:rPr>
              <a:t>NOTE: </a:t>
            </a:r>
            <a:r>
              <a:rPr lang="en-US" sz="3300" dirty="0">
                <a:solidFill>
                  <a:schemeClr val="bg1"/>
                </a:solidFill>
              </a:rPr>
              <a:t>He believes and stands on God's rules and regulations. </a:t>
            </a:r>
          </a:p>
        </p:txBody>
      </p:sp>
    </p:spTree>
    <p:extLst>
      <p:ext uri="{BB962C8B-B14F-4D97-AF65-F5344CB8AC3E}">
        <p14:creationId xmlns:p14="http://schemas.microsoft.com/office/powerpoint/2010/main" val="1979089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115EF-2295-4C71-575D-A3D7D8AE18B9}"/>
            </a:ext>
          </a:extLst>
        </p:cNvPr>
        <p:cNvGrpSpPr/>
        <p:nvPr/>
      </p:nvGrpSpPr>
      <p:grpSpPr>
        <a:xfrm>
          <a:off x="0" y="0"/>
          <a:ext cx="0" cy="0"/>
          <a:chOff x="0" y="0"/>
          <a:chExt cx="0" cy="0"/>
        </a:xfrm>
      </p:grpSpPr>
      <p:sp>
        <p:nvSpPr>
          <p:cNvPr id="7" name="Content Placeholder 2">
            <a:extLst>
              <a:ext uri="{FF2B5EF4-FFF2-40B4-BE49-F238E27FC236}">
                <a16:creationId xmlns:a16="http://schemas.microsoft.com/office/drawing/2014/main" id="{064B9113-AFA8-6DBA-4B94-8065032AE2AC}"/>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7CF3E191-8E97-70F6-A94A-B8714915993F}"/>
              </a:ext>
            </a:extLst>
          </p:cNvPr>
          <p:cNvSpPr txBox="1"/>
          <p:nvPr/>
        </p:nvSpPr>
        <p:spPr>
          <a:xfrm>
            <a:off x="26287" y="0"/>
            <a:ext cx="9091426" cy="5170646"/>
          </a:xfrm>
          <a:prstGeom prst="rect">
            <a:avLst/>
          </a:prstGeom>
          <a:noFill/>
        </p:spPr>
        <p:txBody>
          <a:bodyPr wrap="square" rtlCol="0">
            <a:spAutoFit/>
          </a:bodyPr>
          <a:lstStyle/>
          <a:p>
            <a:r>
              <a:rPr lang="en-US" sz="3000" b="1" dirty="0">
                <a:solidFill>
                  <a:srgbClr val="FFC000"/>
                </a:solidFill>
                <a:effectLst>
                  <a:outerShdw blurRad="38100" dist="38100" dir="2700000" algn="tl">
                    <a:srgbClr val="000000">
                      <a:alpha val="43137"/>
                    </a:srgbClr>
                  </a:outerShdw>
                </a:effectLst>
              </a:rPr>
              <a:t>O- OUTWARD APPEARANCE. </a:t>
            </a:r>
          </a:p>
          <a:p>
            <a:r>
              <a:rPr lang="en-US" sz="3000" b="1" dirty="0">
                <a:solidFill>
                  <a:srgbClr val="FFFF00"/>
                </a:solidFill>
              </a:rPr>
              <a:t>Mathew 7:15-20, Matthew 23:25-3.</a:t>
            </a:r>
          </a:p>
          <a:p>
            <a:r>
              <a:rPr lang="en-US" sz="3000" b="1" dirty="0">
                <a:solidFill>
                  <a:srgbClr val="FFFF00"/>
                </a:solidFill>
              </a:rPr>
              <a:t>NOTE: </a:t>
            </a:r>
            <a:r>
              <a:rPr lang="en-US" sz="3000" dirty="0">
                <a:solidFill>
                  <a:schemeClr val="bg1"/>
                </a:solidFill>
              </a:rPr>
              <a:t>A tree is known by her fruit. </a:t>
            </a:r>
          </a:p>
          <a:p>
            <a:endParaRPr lang="en-US" sz="3000" dirty="0">
              <a:solidFill>
                <a:schemeClr val="bg1"/>
              </a:solidFill>
            </a:endParaRPr>
          </a:p>
          <a:p>
            <a:r>
              <a:rPr lang="en-US" sz="3000" b="1" dirty="0">
                <a:solidFill>
                  <a:srgbClr val="FFC000"/>
                </a:solidFill>
                <a:effectLst>
                  <a:outerShdw blurRad="38100" dist="38100" dir="2700000" algn="tl">
                    <a:srgbClr val="000000">
                      <a:alpha val="43137"/>
                    </a:srgbClr>
                  </a:outerShdw>
                </a:effectLst>
              </a:rPr>
              <a:t>U - UNDERSTANDING CHRIST.</a:t>
            </a:r>
          </a:p>
          <a:p>
            <a:r>
              <a:rPr lang="en-US" sz="3000" b="1" dirty="0">
                <a:solidFill>
                  <a:srgbClr val="FFFF00"/>
                </a:solidFill>
              </a:rPr>
              <a:t>Hosea 4:6 Matthew 16:13- 18.</a:t>
            </a:r>
          </a:p>
          <a:p>
            <a:r>
              <a:rPr lang="en-US" sz="3000" b="1" dirty="0">
                <a:solidFill>
                  <a:srgbClr val="FFFF00"/>
                </a:solidFill>
              </a:rPr>
              <a:t>NOTE: </a:t>
            </a:r>
            <a:r>
              <a:rPr lang="en-US" sz="3000" dirty="0">
                <a:solidFill>
                  <a:schemeClr val="bg1"/>
                </a:solidFill>
              </a:rPr>
              <a:t>A true wife knows and understands her husband. </a:t>
            </a:r>
          </a:p>
          <a:p>
            <a:endParaRPr lang="en-US" sz="3000" dirty="0">
              <a:solidFill>
                <a:schemeClr val="bg1"/>
              </a:solidFill>
            </a:endParaRPr>
          </a:p>
          <a:p>
            <a:r>
              <a:rPr lang="en-US" sz="3000" b="1" dirty="0">
                <a:solidFill>
                  <a:srgbClr val="FFC000"/>
                </a:solidFill>
                <a:effectLst>
                  <a:outerShdw blurRad="38100" dist="38100" dir="2700000" algn="tl">
                    <a:srgbClr val="000000">
                      <a:alpha val="43137"/>
                    </a:srgbClr>
                  </a:outerShdw>
                </a:effectLst>
              </a:rPr>
              <a:t>S – STABILITY:  </a:t>
            </a:r>
            <a:r>
              <a:rPr lang="en-US" sz="3000" b="1" dirty="0">
                <a:solidFill>
                  <a:srgbClr val="FFFF00"/>
                </a:solidFill>
              </a:rPr>
              <a:t>Ruth 1:16, Esther 4:16, Psalm 16:18</a:t>
            </a:r>
          </a:p>
          <a:p>
            <a:r>
              <a:rPr lang="en-US" sz="3000" b="1" dirty="0">
                <a:solidFill>
                  <a:srgbClr val="FFFF00"/>
                </a:solidFill>
              </a:rPr>
              <a:t>NOTE: </a:t>
            </a:r>
            <a:r>
              <a:rPr lang="en-US" sz="3000" dirty="0">
                <a:solidFill>
                  <a:schemeClr val="bg1"/>
                </a:solidFill>
              </a:rPr>
              <a:t>Stability is her watch word. She is not righteous today and unrighteous tomorrow.</a:t>
            </a:r>
          </a:p>
        </p:txBody>
      </p:sp>
    </p:spTree>
    <p:extLst>
      <p:ext uri="{BB962C8B-B14F-4D97-AF65-F5344CB8AC3E}">
        <p14:creationId xmlns:p14="http://schemas.microsoft.com/office/powerpoint/2010/main" val="1986292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 MINISTRY OF AHIMAAZ</Template>
  <TotalTime>476</TotalTime>
  <Words>490</Words>
  <Application>Microsoft Office PowerPoint</Application>
  <PresentationFormat>On-screen Show (16:9)</PresentationFormat>
  <Paragraphs>57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Emmanuel Phillip</dc:creator>
  <cp:lastModifiedBy>Olashile Akinniyi</cp:lastModifiedBy>
  <cp:revision>10</cp:revision>
  <dcterms:created xsi:type="dcterms:W3CDTF">2024-09-28T20:05:55Z</dcterms:created>
  <dcterms:modified xsi:type="dcterms:W3CDTF">2025-01-26T03:34:51Z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1227B82A8ABB4FD288EB30B2BD0421AE_12</vt:lpwstr>
  </property>
  <property fmtid="{D5CDD505-2E9C-101B-9397-08002B2CF9AE}" pid="3" name="KSOProductBuildVer">
    <vt:lpwstr>1033-12.2.0.17153</vt:lpwstr>
  </property>
</Properties>
</file>