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10" r:id="rId3"/>
    <p:sldId id="322" r:id="rId4"/>
    <p:sldId id="332" r:id="rId5"/>
    <p:sldId id="311" r:id="rId6"/>
    <p:sldId id="336" r:id="rId7"/>
    <p:sldId id="337" r:id="rId8"/>
    <p:sldId id="338" r:id="rId9"/>
    <p:sldId id="339" r:id="rId10"/>
    <p:sldId id="333" r:id="rId11"/>
    <p:sldId id="340" r:id="rId12"/>
    <p:sldId id="328" r:id="rId13"/>
    <p:sldId id="335" r:id="rId14"/>
    <p:sldId id="3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2" d="100"/>
          <a:sy n="52" d="100"/>
        </p:scale>
        <p:origin x="3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8179-DD61-481D-90D4-6D661AB7FD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66F18-038D-4AD1-8ACD-3AF2E7D3A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D9F122-8636-4F8F-8CAF-A973A656D2F0}"/>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5" name="Footer Placeholder 4">
            <a:extLst>
              <a:ext uri="{FF2B5EF4-FFF2-40B4-BE49-F238E27FC236}">
                <a16:creationId xmlns:a16="http://schemas.microsoft.com/office/drawing/2014/main" id="{92CB5F68-7071-4360-8E49-CC0D95EDBA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185FDB-4789-48A0-BF85-6006D17A4372}"/>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6213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88A3-1E03-426A-86A7-E35EDC22D8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7D99-7B5D-4349-9F10-8CBE28D1C6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883E2-B8D4-437B-9538-BB31E64F87C3}"/>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5" name="Footer Placeholder 4">
            <a:extLst>
              <a:ext uri="{FF2B5EF4-FFF2-40B4-BE49-F238E27FC236}">
                <a16:creationId xmlns:a16="http://schemas.microsoft.com/office/drawing/2014/main" id="{87F883DE-796B-44A4-B9D5-1D2F008DBA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BF7306-A9A1-4C00-8054-44A08F7DB66A}"/>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28776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13173B-3542-43AC-ABBF-6021D1132C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72FEE7-9493-4E45-817E-AB547AF2EA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5B271-822A-4848-938C-26EFC69B61AA}"/>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5" name="Footer Placeholder 4">
            <a:extLst>
              <a:ext uri="{FF2B5EF4-FFF2-40B4-BE49-F238E27FC236}">
                <a16:creationId xmlns:a16="http://schemas.microsoft.com/office/drawing/2014/main" id="{19FCCD2A-920B-4D16-87A6-DB296571CA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904E89-EAA2-4857-8A1D-6C3D53F6B6AD}"/>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151304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378C-3683-4066-9926-B46472A48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25B4D-4AC6-4536-BC8C-F8BFF36BD4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C7585-F902-446A-B090-7D8A04C19C04}"/>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5" name="Footer Placeholder 4">
            <a:extLst>
              <a:ext uri="{FF2B5EF4-FFF2-40B4-BE49-F238E27FC236}">
                <a16:creationId xmlns:a16="http://schemas.microsoft.com/office/drawing/2014/main" id="{388BACCC-6972-47DB-A651-D7D16F64B2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BEE4E-9288-47FF-8949-D23C9DD4C50B}"/>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63891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527D-4C7C-48C7-88AE-9104EFCF58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76D6AC-437A-4020-88C0-7D80A243E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9A39D-98CF-47A8-8B5E-D9A0E7591326}"/>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5" name="Footer Placeholder 4">
            <a:extLst>
              <a:ext uri="{FF2B5EF4-FFF2-40B4-BE49-F238E27FC236}">
                <a16:creationId xmlns:a16="http://schemas.microsoft.com/office/drawing/2014/main" id="{B7DC4FCB-BC0F-4914-84A1-C6E264E1BC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B935B3-AA68-4C4D-8769-F2F7F3190A78}"/>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313572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C326-829D-49CD-8AD5-AB20FCA5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F0493-8DAF-4F94-8863-F3FAE90246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CB2296-E6EF-43D4-B788-E9485D7E20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A02A75-B154-4DBF-92F0-AF31281BF7EF}"/>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6" name="Footer Placeholder 5">
            <a:extLst>
              <a:ext uri="{FF2B5EF4-FFF2-40B4-BE49-F238E27FC236}">
                <a16:creationId xmlns:a16="http://schemas.microsoft.com/office/drawing/2014/main" id="{DB370D3C-BB0C-43AF-B607-8B9E44FD29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39EF99-A8D8-477C-9D2D-0FB10EF2034E}"/>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91377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66EF-AD77-4BF6-92CE-75090B8DF6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C0CF22-26E7-4C98-B644-5E4A84FE58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323306-C03D-4D12-8F5C-AB555833B2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BEC283-AFC5-4646-98F0-51D55DB49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61A0F3-C4B1-4C7E-B421-629481A76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258DDB-DA7A-4022-8AED-AAE6F948873C}"/>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8" name="Footer Placeholder 7">
            <a:extLst>
              <a:ext uri="{FF2B5EF4-FFF2-40B4-BE49-F238E27FC236}">
                <a16:creationId xmlns:a16="http://schemas.microsoft.com/office/drawing/2014/main" id="{8723FB20-9327-4107-99B6-D13CF23445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EE5875-F4CF-4064-A9D6-A0E31B163DD3}"/>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122444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CFB2-87FE-4469-B6B3-1C36198B5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EC6F7B-2A5B-40CF-ABE4-709AA5C7E0C7}"/>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4" name="Footer Placeholder 3">
            <a:extLst>
              <a:ext uri="{FF2B5EF4-FFF2-40B4-BE49-F238E27FC236}">
                <a16:creationId xmlns:a16="http://schemas.microsoft.com/office/drawing/2014/main" id="{4D05A73C-5C36-4446-93B8-B90D21FE5C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461366-5480-447B-B9E8-DFC1EF295989}"/>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160273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673DB-0CC2-4D72-822A-BA730622D4B2}"/>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3" name="Footer Placeholder 2">
            <a:extLst>
              <a:ext uri="{FF2B5EF4-FFF2-40B4-BE49-F238E27FC236}">
                <a16:creationId xmlns:a16="http://schemas.microsoft.com/office/drawing/2014/main" id="{A6C039D3-6C4F-47BE-86E7-41FAE63067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FCDBF8-DE4F-4E48-91ED-9B03D9FBE408}"/>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357599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9D2C-3C39-4CD3-BF02-8C5104816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3739D5-DD9C-46DA-B50C-C95F3392D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11129A-1CA7-43F0-84EC-1E6DCE418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1D2A0C-E2E0-419C-8FCF-CF1F30412D61}"/>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6" name="Footer Placeholder 5">
            <a:extLst>
              <a:ext uri="{FF2B5EF4-FFF2-40B4-BE49-F238E27FC236}">
                <a16:creationId xmlns:a16="http://schemas.microsoft.com/office/drawing/2014/main" id="{BBEE2232-09B9-4286-B413-AF95A57D21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43013E-836F-43A4-B62E-3AE693AA6351}"/>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9071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4085-4434-43F9-BEB5-1E983B622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38F88-A5D1-42EE-95B4-FFD6E9E21D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789F9F0-382B-4C27-9CD5-A6D715C50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75BE0-1ED2-4F4C-A464-46092356F44B}"/>
              </a:ext>
            </a:extLst>
          </p:cNvPr>
          <p:cNvSpPr>
            <a:spLocks noGrp="1"/>
          </p:cNvSpPr>
          <p:nvPr>
            <p:ph type="dt" sz="half" idx="10"/>
          </p:nvPr>
        </p:nvSpPr>
        <p:spPr/>
        <p:txBody>
          <a:bodyPr/>
          <a:lstStyle/>
          <a:p>
            <a:fld id="{C84C6B4A-D187-4854-B527-3699A44AAD63}" type="datetimeFigureOut">
              <a:rPr lang="en-US" smtClean="0"/>
              <a:t>3/8/2026</a:t>
            </a:fld>
            <a:endParaRPr lang="en-US" dirty="0"/>
          </a:p>
        </p:txBody>
      </p:sp>
      <p:sp>
        <p:nvSpPr>
          <p:cNvPr id="6" name="Footer Placeholder 5">
            <a:extLst>
              <a:ext uri="{FF2B5EF4-FFF2-40B4-BE49-F238E27FC236}">
                <a16:creationId xmlns:a16="http://schemas.microsoft.com/office/drawing/2014/main" id="{E13C9281-29D9-4474-834A-3874B2D2DB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FC96BC-D537-4DC2-9454-88C0FBED5DFC}"/>
              </a:ext>
            </a:extLst>
          </p:cNvPr>
          <p:cNvSpPr>
            <a:spLocks noGrp="1"/>
          </p:cNvSpPr>
          <p:nvPr>
            <p:ph type="sldNum" sz="quarter" idx="12"/>
          </p:nvPr>
        </p:nvSpPr>
        <p:spPr/>
        <p:txBody>
          <a:bodyPr/>
          <a:lstStyle/>
          <a:p>
            <a:fld id="{D323E42D-6C84-449A-A6A8-8EF720B3B803}" type="slidenum">
              <a:rPr lang="en-US" smtClean="0"/>
              <a:t>‹#›</a:t>
            </a:fld>
            <a:endParaRPr lang="en-US" dirty="0"/>
          </a:p>
        </p:txBody>
      </p:sp>
    </p:spTree>
    <p:extLst>
      <p:ext uri="{BB962C8B-B14F-4D97-AF65-F5344CB8AC3E}">
        <p14:creationId xmlns:p14="http://schemas.microsoft.com/office/powerpoint/2010/main" val="418830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47D01-1024-4FED-970A-0ED224BC7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FDF3C5-D88C-40E3-8B8A-486F8FEDC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03764-4FED-4FFB-89A3-62D75C50A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C6B4A-D187-4854-B527-3699A44AAD63}" type="datetimeFigureOut">
              <a:rPr lang="en-US" smtClean="0"/>
              <a:t>3/8/2026</a:t>
            </a:fld>
            <a:endParaRPr lang="en-US" dirty="0"/>
          </a:p>
        </p:txBody>
      </p:sp>
      <p:sp>
        <p:nvSpPr>
          <p:cNvPr id="5" name="Footer Placeholder 4">
            <a:extLst>
              <a:ext uri="{FF2B5EF4-FFF2-40B4-BE49-F238E27FC236}">
                <a16:creationId xmlns:a16="http://schemas.microsoft.com/office/drawing/2014/main" id="{5706637A-46D9-406B-91A6-65D4FF018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97A67AD-86A0-428F-8549-1AA6B9C928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3E42D-6C84-449A-A6A8-8EF720B3B803}" type="slidenum">
              <a:rPr lang="en-US" smtClean="0"/>
              <a:t>‹#›</a:t>
            </a:fld>
            <a:endParaRPr lang="en-US" dirty="0"/>
          </a:p>
        </p:txBody>
      </p:sp>
    </p:spTree>
    <p:extLst>
      <p:ext uri="{BB962C8B-B14F-4D97-AF65-F5344CB8AC3E}">
        <p14:creationId xmlns:p14="http://schemas.microsoft.com/office/powerpoint/2010/main" val="3229233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3BCEF184-24C1-84D1-1545-E22B90EB63A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134B3D-1563-1993-CA0E-637FCC16901E}"/>
              </a:ext>
            </a:extLst>
          </p:cNvPr>
          <p:cNvSpPr txBox="1"/>
          <p:nvPr/>
        </p:nvSpPr>
        <p:spPr>
          <a:xfrm>
            <a:off x="147485" y="1306724"/>
            <a:ext cx="6784258" cy="3644524"/>
          </a:xfrm>
          <a:prstGeom prst="rect">
            <a:avLst/>
          </a:prstGeom>
          <a:noFill/>
        </p:spPr>
        <p:txBody>
          <a:bodyPr wrap="square" rtlCol="0">
            <a:spAutoFit/>
          </a:bodyPr>
          <a:lstStyle/>
          <a:p>
            <a:pPr algn="ctr">
              <a:lnSpc>
                <a:spcPct val="80000"/>
              </a:lnSpc>
            </a:pPr>
            <a:r>
              <a:rPr lang="en-US" sz="9600" dirty="0">
                <a:solidFill>
                  <a:srgbClr val="FFC000"/>
                </a:solidFill>
                <a:effectLst>
                  <a:outerShdw blurRad="38100" dist="38100" dir="2700000" algn="tl">
                    <a:srgbClr val="000000">
                      <a:alpha val="43137"/>
                    </a:srgbClr>
                  </a:outerShdw>
                </a:effectLst>
                <a:latin typeface="Copperplate Gothic Bold" panose="020E0705020206020404" pitchFamily="34" charset="0"/>
              </a:rPr>
              <a:t>WHO </a:t>
            </a:r>
          </a:p>
          <a:p>
            <a:pPr algn="ctr">
              <a:lnSpc>
                <a:spcPct val="80000"/>
              </a:lnSpc>
            </a:pPr>
            <a:r>
              <a:rPr lang="en-US" sz="9600" dirty="0">
                <a:solidFill>
                  <a:srgbClr val="FFC000"/>
                </a:solidFill>
                <a:effectLst>
                  <a:outerShdw blurRad="38100" dist="38100" dir="2700000" algn="tl">
                    <a:srgbClr val="000000">
                      <a:alpha val="43137"/>
                    </a:srgbClr>
                  </a:outerShdw>
                </a:effectLst>
                <a:latin typeface="Copperplate Gothic Bold" panose="020E0705020206020404" pitchFamily="34" charset="0"/>
              </a:rPr>
              <a:t>IS ESTHER?</a:t>
            </a:r>
            <a:endParaRPr lang="en-US" sz="9600" dirty="0">
              <a:solidFill>
                <a:schemeClr val="bg2"/>
              </a:solidFill>
              <a:effectLst>
                <a:outerShdw blurRad="38100" dist="38100" dir="2700000" algn="tl">
                  <a:srgbClr val="000000">
                    <a:alpha val="43137"/>
                  </a:srgbClr>
                </a:outerShdw>
              </a:effectLst>
              <a:latin typeface="Copperplate Gothic Bold" panose="020E0705020206020404" pitchFamily="34" charset="0"/>
            </a:endParaRPr>
          </a:p>
        </p:txBody>
      </p:sp>
      <p:sp>
        <p:nvSpPr>
          <p:cNvPr id="2" name="Rectangle 1">
            <a:extLst>
              <a:ext uri="{FF2B5EF4-FFF2-40B4-BE49-F238E27FC236}">
                <a16:creationId xmlns:a16="http://schemas.microsoft.com/office/drawing/2014/main" id="{0FC82441-0C22-30E7-AA55-D8CC0A2B9BA9}"/>
              </a:ext>
            </a:extLst>
          </p:cNvPr>
          <p:cNvSpPr/>
          <p:nvPr/>
        </p:nvSpPr>
        <p:spPr>
          <a:xfrm>
            <a:off x="0" y="535196"/>
            <a:ext cx="12192000" cy="1524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DD18359-9B47-5206-1F63-1CD7A2075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07501"/>
            <a:ext cx="6096000" cy="9151240"/>
          </a:xfrm>
          <a:prstGeom prst="rect">
            <a:avLst/>
          </a:prstGeom>
        </p:spPr>
      </p:pic>
      <p:sp>
        <p:nvSpPr>
          <p:cNvPr id="6" name="Rectangle 5">
            <a:extLst>
              <a:ext uri="{FF2B5EF4-FFF2-40B4-BE49-F238E27FC236}">
                <a16:creationId xmlns:a16="http://schemas.microsoft.com/office/drawing/2014/main" id="{EAEC4CB4-8114-FB10-0680-54326F95295B}"/>
              </a:ext>
            </a:extLst>
          </p:cNvPr>
          <p:cNvSpPr/>
          <p:nvPr/>
        </p:nvSpPr>
        <p:spPr>
          <a:xfrm>
            <a:off x="0" y="6357772"/>
            <a:ext cx="12192000" cy="1524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914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4514FFA4-DA59-3888-316F-E5F54F367D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579DA4-1FC8-925F-E9AD-9F256719383E}"/>
              </a:ext>
            </a:extLst>
          </p:cNvPr>
          <p:cNvSpPr txBox="1"/>
          <p:nvPr/>
        </p:nvSpPr>
        <p:spPr>
          <a:xfrm>
            <a:off x="382562" y="504353"/>
            <a:ext cx="11426876" cy="5238357"/>
          </a:xfrm>
          <a:prstGeom prst="rect">
            <a:avLst/>
          </a:prstGeom>
          <a:noFill/>
        </p:spPr>
        <p:txBody>
          <a:bodyPr wrap="square" rtlCol="0">
            <a:spAutoFit/>
          </a:bodyPr>
          <a:lstStyle/>
          <a:p>
            <a:pPr algn="ctr" defTabSz="738188">
              <a:lnSpc>
                <a:spcPct val="80000"/>
              </a:lnSpc>
              <a:spcAft>
                <a:spcPts val="600"/>
              </a:spcAft>
            </a:pPr>
            <a:r>
              <a:rPr lang="en-US" sz="4500" b="1" dirty="0">
                <a:solidFill>
                  <a:srgbClr val="FFC000"/>
                </a:solidFill>
                <a:latin typeface="Rockwell" panose="02060603020205020403" pitchFamily="18" charset="0"/>
              </a:rPr>
              <a:t>WHO IS ESTHER? </a:t>
            </a:r>
            <a:endParaRPr lang="en-US" sz="4500" b="1" dirty="0">
              <a:solidFill>
                <a:srgbClr val="FFC000"/>
              </a:solidFill>
            </a:endParaRPr>
          </a:p>
          <a:p>
            <a:pPr algn="just" defTabSz="738188">
              <a:lnSpc>
                <a:spcPct val="80000"/>
              </a:lnSpc>
              <a:spcAft>
                <a:spcPts val="600"/>
              </a:spcAft>
            </a:pPr>
            <a:r>
              <a:rPr lang="en-US" sz="4500" b="1" dirty="0">
                <a:solidFill>
                  <a:srgbClr val="FFC000"/>
                </a:solidFill>
              </a:rPr>
              <a:t>6. 	</a:t>
            </a:r>
            <a:r>
              <a:rPr lang="en-US" sz="4500" b="1" dirty="0">
                <a:solidFill>
                  <a:schemeClr val="bg1"/>
                </a:solidFill>
              </a:rPr>
              <a:t>Esther - The type of the Bride of Christ.  </a:t>
            </a:r>
          </a:p>
          <a:p>
            <a:pPr algn="just" defTabSz="738188">
              <a:lnSpc>
                <a:spcPct val="80000"/>
              </a:lnSpc>
              <a:spcAft>
                <a:spcPts val="600"/>
              </a:spcAft>
            </a:pPr>
            <a:r>
              <a:rPr lang="en-US" sz="4500" b="1" dirty="0">
                <a:solidFill>
                  <a:schemeClr val="bg1"/>
                </a:solidFill>
              </a:rPr>
              <a:t>	(Esther 2:15)</a:t>
            </a:r>
          </a:p>
          <a:p>
            <a:pPr marL="1652588" lvl="1" indent="-914400" algn="just" defTabSz="738188">
              <a:lnSpc>
                <a:spcPct val="80000"/>
              </a:lnSpc>
              <a:spcAft>
                <a:spcPts val="600"/>
              </a:spcAft>
              <a:buAutoNum type="alphaLcPeriod"/>
            </a:pPr>
            <a:r>
              <a:rPr lang="en-US" sz="4500" b="1" dirty="0">
                <a:solidFill>
                  <a:schemeClr val="bg1"/>
                </a:solidFill>
              </a:rPr>
              <a:t>She became queen by election, ordination and grace. </a:t>
            </a:r>
          </a:p>
          <a:p>
            <a:pPr marL="1652588" lvl="1" indent="-914400" algn="just" defTabSz="738188">
              <a:lnSpc>
                <a:spcPct val="80000"/>
              </a:lnSpc>
              <a:spcAft>
                <a:spcPts val="600"/>
              </a:spcAft>
              <a:buAutoNum type="alphaLcPeriod"/>
            </a:pPr>
            <a:r>
              <a:rPr lang="en-US" sz="4500" b="1" dirty="0">
                <a:solidFill>
                  <a:schemeClr val="bg1"/>
                </a:solidFill>
              </a:rPr>
              <a:t>She born of the word of God.</a:t>
            </a:r>
          </a:p>
          <a:p>
            <a:pPr marL="1652588" lvl="1" indent="-914400" algn="just" defTabSz="738188">
              <a:lnSpc>
                <a:spcPct val="80000"/>
              </a:lnSpc>
              <a:spcAft>
                <a:spcPts val="600"/>
              </a:spcAft>
              <a:buAutoNum type="alphaLcPeriod"/>
            </a:pPr>
            <a:r>
              <a:rPr lang="en-US" sz="4500" b="1" dirty="0">
                <a:solidFill>
                  <a:schemeClr val="bg1"/>
                </a:solidFill>
              </a:rPr>
              <a:t>She went through her preparation 12 months.</a:t>
            </a:r>
          </a:p>
          <a:p>
            <a:pPr marL="738188" lvl="1" algn="just" defTabSz="738188">
              <a:lnSpc>
                <a:spcPct val="80000"/>
              </a:lnSpc>
              <a:spcAft>
                <a:spcPts val="600"/>
              </a:spcAft>
            </a:pPr>
            <a:endParaRPr lang="en-US" sz="2000" b="1" dirty="0">
              <a:solidFill>
                <a:schemeClr val="bg1"/>
              </a:solidFill>
            </a:endParaRPr>
          </a:p>
        </p:txBody>
      </p:sp>
    </p:spTree>
    <p:extLst>
      <p:ext uri="{BB962C8B-B14F-4D97-AF65-F5344CB8AC3E}">
        <p14:creationId xmlns:p14="http://schemas.microsoft.com/office/powerpoint/2010/main" val="257905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EB45FA5C-33E8-AE48-7ABB-A3B69FADCB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6B545A-FBE4-14BE-FF76-42DA5A4E7242}"/>
              </a:ext>
            </a:extLst>
          </p:cNvPr>
          <p:cNvSpPr txBox="1"/>
          <p:nvPr/>
        </p:nvSpPr>
        <p:spPr>
          <a:xfrm>
            <a:off x="382562" y="504353"/>
            <a:ext cx="11426876" cy="6430991"/>
          </a:xfrm>
          <a:prstGeom prst="rect">
            <a:avLst/>
          </a:prstGeom>
          <a:noFill/>
        </p:spPr>
        <p:txBody>
          <a:bodyPr wrap="square" rtlCol="0">
            <a:spAutoFit/>
          </a:bodyPr>
          <a:lstStyle/>
          <a:p>
            <a:pPr algn="ctr" defTabSz="738188">
              <a:lnSpc>
                <a:spcPct val="80000"/>
              </a:lnSpc>
              <a:spcAft>
                <a:spcPts val="600"/>
              </a:spcAft>
            </a:pPr>
            <a:r>
              <a:rPr lang="en-US" sz="4500" b="1" dirty="0">
                <a:solidFill>
                  <a:srgbClr val="FFC000"/>
                </a:solidFill>
                <a:latin typeface="Rockwell" panose="02060603020205020403" pitchFamily="18" charset="0"/>
              </a:rPr>
              <a:t>WHO IS ESTHER? </a:t>
            </a:r>
            <a:endParaRPr lang="en-US" sz="4500" b="1" dirty="0">
              <a:solidFill>
                <a:srgbClr val="FFC000"/>
              </a:solidFill>
            </a:endParaRPr>
          </a:p>
          <a:p>
            <a:pPr algn="just" defTabSz="738188">
              <a:lnSpc>
                <a:spcPct val="80000"/>
              </a:lnSpc>
              <a:spcAft>
                <a:spcPts val="600"/>
              </a:spcAft>
            </a:pPr>
            <a:r>
              <a:rPr lang="en-US" sz="4500" b="1" dirty="0">
                <a:solidFill>
                  <a:srgbClr val="FFC000"/>
                </a:solidFill>
              </a:rPr>
              <a:t>6. 	</a:t>
            </a:r>
            <a:r>
              <a:rPr lang="en-US" sz="4500" b="1" dirty="0">
                <a:solidFill>
                  <a:schemeClr val="bg1"/>
                </a:solidFill>
              </a:rPr>
              <a:t>Esther - The type of the Bride of Christ.  </a:t>
            </a:r>
          </a:p>
          <a:p>
            <a:pPr algn="just" defTabSz="738188">
              <a:lnSpc>
                <a:spcPct val="80000"/>
              </a:lnSpc>
              <a:spcAft>
                <a:spcPts val="600"/>
              </a:spcAft>
            </a:pPr>
            <a:r>
              <a:rPr lang="en-US" sz="4500" b="1" dirty="0">
                <a:solidFill>
                  <a:schemeClr val="bg1"/>
                </a:solidFill>
              </a:rPr>
              <a:t>	(Esther 2:15)</a:t>
            </a:r>
          </a:p>
          <a:p>
            <a:pPr marL="1652588" lvl="1" indent="-914400" algn="just" defTabSz="738188">
              <a:lnSpc>
                <a:spcPct val="80000"/>
              </a:lnSpc>
              <a:spcAft>
                <a:spcPts val="600"/>
              </a:spcAft>
              <a:buAutoNum type="alphaLcPeriod"/>
            </a:pPr>
            <a:r>
              <a:rPr lang="en-US" sz="4500" b="1" dirty="0">
                <a:solidFill>
                  <a:schemeClr val="bg1"/>
                </a:solidFill>
              </a:rPr>
              <a:t>She became queen by election, ordination and grace. </a:t>
            </a:r>
          </a:p>
          <a:p>
            <a:pPr marL="1652588" lvl="1" indent="-914400" algn="just" defTabSz="738188">
              <a:lnSpc>
                <a:spcPct val="80000"/>
              </a:lnSpc>
              <a:spcAft>
                <a:spcPts val="600"/>
              </a:spcAft>
              <a:buAutoNum type="alphaLcPeriod"/>
            </a:pPr>
            <a:r>
              <a:rPr lang="en-US" sz="4500" b="1" dirty="0">
                <a:solidFill>
                  <a:schemeClr val="bg1"/>
                </a:solidFill>
              </a:rPr>
              <a:t>She born of the word of God.</a:t>
            </a:r>
          </a:p>
          <a:p>
            <a:pPr marL="1652588" lvl="1" indent="-914400" algn="just" defTabSz="738188">
              <a:lnSpc>
                <a:spcPct val="80000"/>
              </a:lnSpc>
              <a:spcAft>
                <a:spcPts val="600"/>
              </a:spcAft>
              <a:buAutoNum type="alphaLcPeriod"/>
            </a:pPr>
            <a:r>
              <a:rPr lang="en-US" sz="4500" b="1" dirty="0">
                <a:solidFill>
                  <a:schemeClr val="bg1"/>
                </a:solidFill>
              </a:rPr>
              <a:t>She went through her preparation 12 months.</a:t>
            </a:r>
          </a:p>
          <a:p>
            <a:pPr marL="738188" lvl="1" algn="just" defTabSz="738188">
              <a:lnSpc>
                <a:spcPct val="80000"/>
              </a:lnSpc>
              <a:spcAft>
                <a:spcPts val="600"/>
              </a:spcAft>
            </a:pPr>
            <a:endParaRPr lang="en-US" sz="2000" b="1" dirty="0">
              <a:solidFill>
                <a:schemeClr val="bg1"/>
              </a:solidFill>
            </a:endParaRPr>
          </a:p>
          <a:p>
            <a:pPr algn="just" defTabSz="738188">
              <a:lnSpc>
                <a:spcPct val="80000"/>
              </a:lnSpc>
              <a:spcAft>
                <a:spcPts val="600"/>
              </a:spcAft>
            </a:pPr>
            <a:r>
              <a:rPr lang="en-US" sz="4500" b="1" dirty="0">
                <a:solidFill>
                  <a:srgbClr val="FFC000"/>
                </a:solidFill>
              </a:rPr>
              <a:t>7. </a:t>
            </a:r>
            <a:r>
              <a:rPr lang="en-US" sz="4500" b="1" dirty="0">
                <a:solidFill>
                  <a:schemeClr val="bg1"/>
                </a:solidFill>
              </a:rPr>
              <a:t>	Esther - The Bride that cannot be prepared 	by Shaashgaz. (Esther 2:14, Isaiah 4:1)</a:t>
            </a:r>
          </a:p>
        </p:txBody>
      </p:sp>
    </p:spTree>
    <p:extLst>
      <p:ext uri="{BB962C8B-B14F-4D97-AF65-F5344CB8AC3E}">
        <p14:creationId xmlns:p14="http://schemas.microsoft.com/office/powerpoint/2010/main" val="104574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654C3596-C28E-08F7-6C41-7B3B42210B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6D7F0F-E2E1-FC0E-93A6-63767B532949}"/>
              </a:ext>
            </a:extLst>
          </p:cNvPr>
          <p:cNvSpPr txBox="1"/>
          <p:nvPr/>
        </p:nvSpPr>
        <p:spPr>
          <a:xfrm>
            <a:off x="382562" y="453947"/>
            <a:ext cx="11426876" cy="5684633"/>
          </a:xfrm>
          <a:prstGeom prst="rect">
            <a:avLst/>
          </a:prstGeom>
          <a:noFill/>
        </p:spPr>
        <p:txBody>
          <a:bodyPr wrap="square" rtlCol="0">
            <a:spAutoFit/>
          </a:bodyPr>
          <a:lstStyle/>
          <a:p>
            <a:pPr algn="ctr">
              <a:spcAft>
                <a:spcPts val="600"/>
              </a:spcAft>
            </a:pPr>
            <a:r>
              <a:rPr lang="en-US" sz="5000" b="1" dirty="0">
                <a:solidFill>
                  <a:srgbClr val="FFC000"/>
                </a:solidFill>
                <a:latin typeface="Rockwell" panose="02060603020205020403" pitchFamily="18" charset="0"/>
              </a:rPr>
              <a:t>CONCLUSION </a:t>
            </a:r>
            <a:endParaRPr lang="en-US" sz="300" b="1" u="sng" dirty="0">
              <a:solidFill>
                <a:schemeClr val="bg1"/>
              </a:solidFill>
            </a:endParaRPr>
          </a:p>
          <a:p>
            <a:pPr algn="just">
              <a:lnSpc>
                <a:spcPct val="80000"/>
              </a:lnSpc>
              <a:spcAft>
                <a:spcPts val="600"/>
              </a:spcAft>
            </a:pPr>
            <a:endParaRPr lang="en-US" sz="300" b="1" u="sng" dirty="0">
              <a:solidFill>
                <a:schemeClr val="bg1"/>
              </a:solidFill>
            </a:endParaRPr>
          </a:p>
          <a:p>
            <a:pPr algn="just">
              <a:spcAft>
                <a:spcPts val="600"/>
              </a:spcAft>
            </a:pPr>
            <a:r>
              <a:rPr lang="en-US" sz="4600" b="1" dirty="0">
                <a:solidFill>
                  <a:schemeClr val="bg1"/>
                </a:solidFill>
              </a:rPr>
              <a:t>Esther is more than a historical queen. She is:</a:t>
            </a:r>
          </a:p>
          <a:p>
            <a:pPr marL="1195388" indent="-738188" algn="just">
              <a:spcAft>
                <a:spcPts val="600"/>
              </a:spcAft>
              <a:buFont typeface="Wingdings" panose="05000000000000000000" pitchFamily="2" charset="2"/>
              <a:buChar char="Ø"/>
            </a:pPr>
            <a:r>
              <a:rPr lang="en-US" sz="4600" b="1" dirty="0">
                <a:solidFill>
                  <a:schemeClr val="bg1"/>
                </a:solidFill>
              </a:rPr>
              <a:t>A picture of divine election</a:t>
            </a:r>
          </a:p>
          <a:p>
            <a:pPr marL="1195388" indent="-738188" algn="just">
              <a:spcAft>
                <a:spcPts val="600"/>
              </a:spcAft>
              <a:buFont typeface="Wingdings" panose="05000000000000000000" pitchFamily="2" charset="2"/>
              <a:buChar char="Ø"/>
            </a:pPr>
            <a:r>
              <a:rPr lang="en-US" sz="4600" b="1" dirty="0">
                <a:solidFill>
                  <a:schemeClr val="bg1"/>
                </a:solidFill>
              </a:rPr>
              <a:t>A symbol of purity</a:t>
            </a:r>
          </a:p>
          <a:p>
            <a:pPr marL="1195388" indent="-738188" algn="just">
              <a:spcAft>
                <a:spcPts val="600"/>
              </a:spcAft>
              <a:buFont typeface="Wingdings" panose="05000000000000000000" pitchFamily="2" charset="2"/>
              <a:buChar char="Ø"/>
            </a:pPr>
            <a:r>
              <a:rPr lang="en-US" sz="4600" b="1" dirty="0">
                <a:solidFill>
                  <a:schemeClr val="bg1"/>
                </a:solidFill>
              </a:rPr>
              <a:t>A model of submission</a:t>
            </a:r>
          </a:p>
          <a:p>
            <a:pPr marL="1195388" indent="-738188" algn="just">
              <a:spcAft>
                <a:spcPts val="600"/>
              </a:spcAft>
              <a:buFont typeface="Wingdings" panose="05000000000000000000" pitchFamily="2" charset="2"/>
              <a:buChar char="Ø"/>
            </a:pPr>
            <a:r>
              <a:rPr lang="en-US" sz="4600" b="1" dirty="0">
                <a:solidFill>
                  <a:schemeClr val="bg1"/>
                </a:solidFill>
              </a:rPr>
              <a:t>A vessel of deliverance</a:t>
            </a:r>
          </a:p>
          <a:p>
            <a:pPr marL="1195388" indent="-738188" algn="just">
              <a:spcAft>
                <a:spcPts val="600"/>
              </a:spcAft>
              <a:buFont typeface="Wingdings" panose="05000000000000000000" pitchFamily="2" charset="2"/>
              <a:buChar char="Ø"/>
            </a:pPr>
            <a:r>
              <a:rPr lang="en-US" sz="4600" b="1" dirty="0">
                <a:solidFill>
                  <a:schemeClr val="bg1"/>
                </a:solidFill>
              </a:rPr>
              <a:t>A reflection of the Bride</a:t>
            </a:r>
          </a:p>
        </p:txBody>
      </p:sp>
    </p:spTree>
    <p:extLst>
      <p:ext uri="{BB962C8B-B14F-4D97-AF65-F5344CB8AC3E}">
        <p14:creationId xmlns:p14="http://schemas.microsoft.com/office/powerpoint/2010/main" val="402718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F94892DE-19E2-874A-09FC-9C337A7FC6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413D07-7B81-50D0-634B-26B3C32B7871}"/>
              </a:ext>
            </a:extLst>
          </p:cNvPr>
          <p:cNvSpPr txBox="1"/>
          <p:nvPr/>
        </p:nvSpPr>
        <p:spPr>
          <a:xfrm>
            <a:off x="382562" y="586683"/>
            <a:ext cx="11426876" cy="4785926"/>
          </a:xfrm>
          <a:prstGeom prst="rect">
            <a:avLst/>
          </a:prstGeom>
          <a:noFill/>
        </p:spPr>
        <p:txBody>
          <a:bodyPr wrap="square" rtlCol="0">
            <a:spAutoFit/>
          </a:bodyPr>
          <a:lstStyle/>
          <a:p>
            <a:pPr algn="ctr">
              <a:spcAft>
                <a:spcPts val="600"/>
              </a:spcAft>
            </a:pPr>
            <a:r>
              <a:rPr lang="en-US" sz="5000" b="1" dirty="0">
                <a:solidFill>
                  <a:srgbClr val="FFC000"/>
                </a:solidFill>
                <a:latin typeface="Rockwell" panose="02060603020205020403" pitchFamily="18" charset="0"/>
              </a:rPr>
              <a:t> </a:t>
            </a:r>
            <a:endParaRPr lang="en-US" sz="5000" b="1" u="sng" dirty="0">
              <a:solidFill>
                <a:schemeClr val="bg1"/>
              </a:solidFill>
            </a:endParaRPr>
          </a:p>
          <a:p>
            <a:pPr algn="just">
              <a:spcAft>
                <a:spcPts val="600"/>
              </a:spcAft>
            </a:pPr>
            <a:r>
              <a:rPr lang="en-US" sz="5000" b="1" dirty="0">
                <a:solidFill>
                  <a:schemeClr val="bg1"/>
                </a:solidFill>
              </a:rPr>
              <a:t>Like Esther, the Church is being prepared. Like Esther, the Church must listen. Like Esther, the Church must walk in purity and courage. And like Esther, the Church will stand in a critical hour.</a:t>
            </a:r>
          </a:p>
        </p:txBody>
      </p:sp>
    </p:spTree>
    <p:extLst>
      <p:ext uri="{BB962C8B-B14F-4D97-AF65-F5344CB8AC3E}">
        <p14:creationId xmlns:p14="http://schemas.microsoft.com/office/powerpoint/2010/main" val="233795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26A55858-7779-C488-0D14-AEBADE545A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B8D41F8-09DE-96D1-4568-EE3EE79294F9}"/>
              </a:ext>
            </a:extLst>
          </p:cNvPr>
          <p:cNvSpPr txBox="1"/>
          <p:nvPr/>
        </p:nvSpPr>
        <p:spPr>
          <a:xfrm>
            <a:off x="219724" y="2773136"/>
            <a:ext cx="11426876" cy="861774"/>
          </a:xfrm>
          <a:prstGeom prst="rect">
            <a:avLst/>
          </a:prstGeom>
          <a:noFill/>
        </p:spPr>
        <p:txBody>
          <a:bodyPr wrap="square" rtlCol="0">
            <a:spAutoFit/>
          </a:bodyPr>
          <a:lstStyle/>
          <a:p>
            <a:pPr algn="ctr">
              <a:spcAft>
                <a:spcPts val="600"/>
              </a:spcAft>
            </a:pPr>
            <a:r>
              <a:rPr lang="en-US" sz="5000" b="1" dirty="0">
                <a:solidFill>
                  <a:srgbClr val="FFC000"/>
                </a:solidFill>
                <a:latin typeface="Rockwell" panose="02060603020205020403" pitchFamily="18" charset="0"/>
              </a:rPr>
              <a:t>SHALOM!!!</a:t>
            </a:r>
            <a:endParaRPr lang="en-US" sz="4600" b="1" dirty="0">
              <a:solidFill>
                <a:schemeClr val="bg1"/>
              </a:solidFill>
            </a:endParaRPr>
          </a:p>
        </p:txBody>
      </p:sp>
    </p:spTree>
    <p:extLst>
      <p:ext uri="{BB962C8B-B14F-4D97-AF65-F5344CB8AC3E}">
        <p14:creationId xmlns:p14="http://schemas.microsoft.com/office/powerpoint/2010/main" val="119959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0D60B2E8-1649-1825-8CDC-DDCB9626053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E513B7-36E3-EA6B-ABD0-137637052E4D}"/>
              </a:ext>
            </a:extLst>
          </p:cNvPr>
          <p:cNvSpPr txBox="1"/>
          <p:nvPr/>
        </p:nvSpPr>
        <p:spPr>
          <a:xfrm>
            <a:off x="382562" y="108432"/>
            <a:ext cx="11426876" cy="6663363"/>
          </a:xfrm>
          <a:prstGeom prst="rect">
            <a:avLst/>
          </a:prstGeom>
          <a:noFill/>
        </p:spPr>
        <p:txBody>
          <a:bodyPr wrap="square" rtlCol="0">
            <a:spAutoFit/>
          </a:bodyPr>
          <a:lstStyle/>
          <a:p>
            <a:pPr algn="ctr">
              <a:spcAft>
                <a:spcPts val="600"/>
              </a:spcAft>
            </a:pPr>
            <a:r>
              <a:rPr lang="en-US" sz="6000" b="1" dirty="0">
                <a:solidFill>
                  <a:srgbClr val="FFC000"/>
                </a:solidFill>
                <a:latin typeface="Rockwell" panose="02060603020205020403" pitchFamily="18" charset="0"/>
              </a:rPr>
              <a:t>INTRODUCTION</a:t>
            </a:r>
          </a:p>
          <a:p>
            <a:pPr algn="just">
              <a:spcAft>
                <a:spcPts val="600"/>
              </a:spcAft>
            </a:pPr>
            <a:r>
              <a:rPr lang="en-US" sz="4200" b="1" u="sng" dirty="0">
                <a:solidFill>
                  <a:schemeClr val="bg1"/>
                </a:solidFill>
              </a:rPr>
              <a:t>Text:</a:t>
            </a:r>
            <a:r>
              <a:rPr lang="en-US" sz="4200" b="1" dirty="0">
                <a:solidFill>
                  <a:schemeClr val="bg1"/>
                </a:solidFill>
              </a:rPr>
              <a:t> Esther 1, 2, 3 &amp; 4</a:t>
            </a:r>
            <a:endParaRPr lang="en-US" sz="500" b="1" dirty="0">
              <a:solidFill>
                <a:schemeClr val="bg1"/>
              </a:solidFill>
            </a:endParaRPr>
          </a:p>
          <a:p>
            <a:pPr algn="just">
              <a:spcAft>
                <a:spcPts val="600"/>
              </a:spcAft>
            </a:pPr>
            <a:r>
              <a:rPr lang="en-US" sz="4500" b="1" dirty="0">
                <a:solidFill>
                  <a:schemeClr val="bg1"/>
                </a:solidFill>
              </a:rPr>
              <a:t>Esther is more than a Bible character — she is a revelation of how God lifts the hidden, prepares the chosen, and uses the willing. She was an orphan without status, yet heaven called her royalty. She was unknown in the land, yet God made her unforgettable in destiny. 	</a:t>
            </a:r>
            <a:r>
              <a:rPr lang="en-US" sz="4500" b="1" i="1" dirty="0">
                <a:solidFill>
                  <a:schemeClr val="bg1"/>
                </a:solidFill>
              </a:rPr>
              <a:t>(Esther 4:14)</a:t>
            </a:r>
          </a:p>
        </p:txBody>
      </p:sp>
    </p:spTree>
    <p:extLst>
      <p:ext uri="{BB962C8B-B14F-4D97-AF65-F5344CB8AC3E}">
        <p14:creationId xmlns:p14="http://schemas.microsoft.com/office/powerpoint/2010/main" val="284021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65C3A9A3-0869-64A1-B638-A1862F4BDA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C623D8-5DCA-4F36-3AB2-1A401E20DEC6}"/>
              </a:ext>
            </a:extLst>
          </p:cNvPr>
          <p:cNvSpPr txBox="1"/>
          <p:nvPr/>
        </p:nvSpPr>
        <p:spPr>
          <a:xfrm>
            <a:off x="353066" y="1074509"/>
            <a:ext cx="11426876" cy="4785926"/>
          </a:xfrm>
          <a:prstGeom prst="rect">
            <a:avLst/>
          </a:prstGeom>
          <a:noFill/>
        </p:spPr>
        <p:txBody>
          <a:bodyPr wrap="square" rtlCol="0">
            <a:spAutoFit/>
          </a:bodyPr>
          <a:lstStyle/>
          <a:p>
            <a:pPr algn="just">
              <a:spcAft>
                <a:spcPts val="600"/>
              </a:spcAft>
            </a:pPr>
            <a:r>
              <a:rPr lang="en-US" sz="5000" b="1" dirty="0">
                <a:solidFill>
                  <a:schemeClr val="bg1"/>
                </a:solidFill>
              </a:rPr>
              <a:t>Esther represents the believer whom God positions quietly before He reveals openly. She is the picture of purity in a corrupt palace, courage in a dangerous moment, and obedience under divine instruction.</a:t>
            </a:r>
          </a:p>
          <a:p>
            <a:pPr algn="just">
              <a:spcAft>
                <a:spcPts val="600"/>
              </a:spcAft>
            </a:pPr>
            <a:r>
              <a:rPr lang="en-US" sz="5000" b="1" dirty="0">
                <a:solidFill>
                  <a:schemeClr val="bg1"/>
                </a:solidFill>
              </a:rPr>
              <a:t>“If I perish, I perish.” 	</a:t>
            </a:r>
            <a:r>
              <a:rPr lang="en-US" sz="5000" b="1" i="1" dirty="0">
                <a:solidFill>
                  <a:schemeClr val="bg1"/>
                </a:solidFill>
              </a:rPr>
              <a:t>(Esther 4:16)</a:t>
            </a:r>
          </a:p>
        </p:txBody>
      </p:sp>
    </p:spTree>
    <p:extLst>
      <p:ext uri="{BB962C8B-B14F-4D97-AF65-F5344CB8AC3E}">
        <p14:creationId xmlns:p14="http://schemas.microsoft.com/office/powerpoint/2010/main" val="341821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DAC877F3-14CF-C608-935E-36EDC48D33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CAE43CF-F3D5-502D-0979-7B7339857DAD}"/>
              </a:ext>
            </a:extLst>
          </p:cNvPr>
          <p:cNvSpPr txBox="1"/>
          <p:nvPr/>
        </p:nvSpPr>
        <p:spPr>
          <a:xfrm>
            <a:off x="353066" y="484577"/>
            <a:ext cx="11426876" cy="6078587"/>
          </a:xfrm>
          <a:prstGeom prst="rect">
            <a:avLst/>
          </a:prstGeom>
          <a:noFill/>
        </p:spPr>
        <p:txBody>
          <a:bodyPr wrap="square" rtlCol="0">
            <a:spAutoFit/>
          </a:bodyPr>
          <a:lstStyle/>
          <a:p>
            <a:pPr algn="just">
              <a:spcAft>
                <a:spcPts val="600"/>
              </a:spcAft>
            </a:pPr>
            <a:r>
              <a:rPr lang="en-US" sz="4800" b="1" dirty="0">
                <a:solidFill>
                  <a:schemeClr val="bg1"/>
                </a:solidFill>
              </a:rPr>
              <a:t>She teaches us that destiny is not about comfort — it is about calling. Not about beauty — but about bravery. Not about privilege — but about purpose. </a:t>
            </a:r>
          </a:p>
          <a:p>
            <a:pPr algn="just">
              <a:spcAft>
                <a:spcPts val="600"/>
              </a:spcAft>
            </a:pPr>
            <a:r>
              <a:rPr lang="en-US" sz="4800" b="1" dirty="0">
                <a:solidFill>
                  <a:schemeClr val="bg1"/>
                </a:solidFill>
              </a:rPr>
              <a:t>Esther is the voice reminding this generation: God can take you from obscurity to influence, from preparation to manifestation, from hiddenness to impact.</a:t>
            </a:r>
            <a:endParaRPr lang="en-US" sz="4800" b="1" i="1" dirty="0">
              <a:solidFill>
                <a:schemeClr val="bg1"/>
              </a:solidFill>
            </a:endParaRPr>
          </a:p>
        </p:txBody>
      </p:sp>
    </p:spTree>
    <p:extLst>
      <p:ext uri="{BB962C8B-B14F-4D97-AF65-F5344CB8AC3E}">
        <p14:creationId xmlns:p14="http://schemas.microsoft.com/office/powerpoint/2010/main" val="255985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957FD495-47C2-74F7-E33D-F7C4198161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F633A8-64A3-B0C0-F163-252CDE2531F9}"/>
              </a:ext>
            </a:extLst>
          </p:cNvPr>
          <p:cNvSpPr txBox="1"/>
          <p:nvPr/>
        </p:nvSpPr>
        <p:spPr>
          <a:xfrm>
            <a:off x="382562" y="590982"/>
            <a:ext cx="11426876" cy="2240613"/>
          </a:xfrm>
          <a:prstGeom prst="rect">
            <a:avLst/>
          </a:prstGeom>
          <a:noFill/>
        </p:spPr>
        <p:txBody>
          <a:bodyPr wrap="square" rtlCol="0">
            <a:spAutoFit/>
          </a:bodyPr>
          <a:lstStyle/>
          <a:p>
            <a:pPr algn="ctr">
              <a:spcAft>
                <a:spcPts val="600"/>
              </a:spcAft>
            </a:pPr>
            <a:r>
              <a:rPr lang="en-US" sz="4500" b="1" dirty="0">
                <a:solidFill>
                  <a:srgbClr val="FFC000"/>
                </a:solidFill>
                <a:latin typeface="Rockwell" panose="02060603020205020403" pitchFamily="18" charset="0"/>
              </a:rPr>
              <a:t>WHO IS ESTHER? </a:t>
            </a:r>
            <a:endParaRPr lang="en-US" sz="4500" b="1" dirty="0">
              <a:solidFill>
                <a:schemeClr val="bg1"/>
              </a:solidFill>
            </a:endParaRPr>
          </a:p>
          <a:p>
            <a:pPr algn="just" defTabSz="738188">
              <a:lnSpc>
                <a:spcPct val="80000"/>
              </a:lnSpc>
              <a:spcAft>
                <a:spcPts val="600"/>
              </a:spcAft>
            </a:pPr>
            <a:endParaRPr lang="en-US" sz="300" b="1" dirty="0">
              <a:solidFill>
                <a:schemeClr val="bg1"/>
              </a:solidFill>
            </a:endParaRPr>
          </a:p>
          <a:p>
            <a:pPr algn="just" defTabSz="738188">
              <a:lnSpc>
                <a:spcPct val="80000"/>
              </a:lnSpc>
              <a:spcAft>
                <a:spcPts val="600"/>
              </a:spcAft>
            </a:pPr>
            <a:r>
              <a:rPr lang="en-US" sz="4000" b="1" dirty="0">
                <a:solidFill>
                  <a:srgbClr val="FFC000"/>
                </a:solidFill>
              </a:rPr>
              <a:t>1. </a:t>
            </a:r>
            <a:r>
              <a:rPr lang="en-US" sz="4000" b="1" dirty="0">
                <a:solidFill>
                  <a:schemeClr val="bg1"/>
                </a:solidFill>
              </a:rPr>
              <a:t>	Esther - The Predestinated Queen. </a:t>
            </a:r>
          </a:p>
          <a:p>
            <a:pPr algn="just" defTabSz="738188">
              <a:lnSpc>
                <a:spcPct val="80000"/>
              </a:lnSpc>
              <a:spcAft>
                <a:spcPts val="600"/>
              </a:spcAft>
            </a:pPr>
            <a:r>
              <a:rPr lang="en-US" sz="4000" b="1" dirty="0">
                <a:solidFill>
                  <a:schemeClr val="bg1"/>
                </a:solidFill>
              </a:rPr>
              <a:t>     	(Est. 1:9-12, Est. 2:1, Eph. 1:1-4, Rom. 8:28)</a:t>
            </a:r>
          </a:p>
          <a:p>
            <a:pPr algn="just">
              <a:lnSpc>
                <a:spcPct val="80000"/>
              </a:lnSpc>
              <a:spcAft>
                <a:spcPts val="600"/>
              </a:spcAft>
            </a:pPr>
            <a:endParaRPr lang="en-US" sz="1000" b="1" dirty="0">
              <a:solidFill>
                <a:schemeClr val="bg1"/>
              </a:solidFill>
            </a:endParaRPr>
          </a:p>
        </p:txBody>
      </p:sp>
    </p:spTree>
    <p:extLst>
      <p:ext uri="{BB962C8B-B14F-4D97-AF65-F5344CB8AC3E}">
        <p14:creationId xmlns:p14="http://schemas.microsoft.com/office/powerpoint/2010/main" val="364452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A1E246BD-DEE4-11D3-6662-EB55C23C3B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F9C360-0D9F-A72E-EA98-A55CD00D9BE4}"/>
              </a:ext>
            </a:extLst>
          </p:cNvPr>
          <p:cNvSpPr txBox="1"/>
          <p:nvPr/>
        </p:nvSpPr>
        <p:spPr>
          <a:xfrm>
            <a:off x="382562" y="517240"/>
            <a:ext cx="11426876" cy="3579441"/>
          </a:xfrm>
          <a:prstGeom prst="rect">
            <a:avLst/>
          </a:prstGeom>
          <a:noFill/>
        </p:spPr>
        <p:txBody>
          <a:bodyPr wrap="square" rtlCol="0">
            <a:spAutoFit/>
          </a:bodyPr>
          <a:lstStyle/>
          <a:p>
            <a:pPr algn="ctr">
              <a:spcAft>
                <a:spcPts val="600"/>
              </a:spcAft>
            </a:pPr>
            <a:r>
              <a:rPr lang="en-US" sz="4500" b="1" dirty="0">
                <a:solidFill>
                  <a:srgbClr val="FFC000"/>
                </a:solidFill>
                <a:latin typeface="Rockwell" panose="02060603020205020403" pitchFamily="18" charset="0"/>
              </a:rPr>
              <a:t>WHO IS ESTHER? </a:t>
            </a:r>
            <a:endParaRPr lang="en-US" sz="4500" b="1" dirty="0">
              <a:solidFill>
                <a:schemeClr val="bg1"/>
              </a:solidFill>
            </a:endParaRPr>
          </a:p>
          <a:p>
            <a:pPr algn="just" defTabSz="738188">
              <a:lnSpc>
                <a:spcPct val="80000"/>
              </a:lnSpc>
              <a:spcAft>
                <a:spcPts val="600"/>
              </a:spcAft>
            </a:pPr>
            <a:endParaRPr lang="en-US" sz="300" b="1" dirty="0">
              <a:solidFill>
                <a:schemeClr val="bg1"/>
              </a:solidFill>
            </a:endParaRPr>
          </a:p>
          <a:p>
            <a:pPr algn="just" defTabSz="738188">
              <a:lnSpc>
                <a:spcPct val="80000"/>
              </a:lnSpc>
              <a:spcAft>
                <a:spcPts val="600"/>
              </a:spcAft>
            </a:pPr>
            <a:r>
              <a:rPr lang="en-US" sz="4000" b="1" dirty="0">
                <a:solidFill>
                  <a:srgbClr val="FFC000"/>
                </a:solidFill>
              </a:rPr>
              <a:t>1. </a:t>
            </a:r>
            <a:r>
              <a:rPr lang="en-US" sz="4000" b="1" dirty="0">
                <a:solidFill>
                  <a:schemeClr val="bg1"/>
                </a:solidFill>
              </a:rPr>
              <a:t>	Esther - The Predestinated Queen. </a:t>
            </a:r>
          </a:p>
          <a:p>
            <a:pPr algn="just" defTabSz="738188">
              <a:lnSpc>
                <a:spcPct val="80000"/>
              </a:lnSpc>
              <a:spcAft>
                <a:spcPts val="600"/>
              </a:spcAft>
            </a:pPr>
            <a:r>
              <a:rPr lang="en-US" sz="4000" b="1" dirty="0">
                <a:solidFill>
                  <a:schemeClr val="bg1"/>
                </a:solidFill>
              </a:rPr>
              <a:t>     	(Est. 1:9-12, Est. 2:1, Eph. 1:1-4, Rom. 8:28)</a:t>
            </a:r>
          </a:p>
          <a:p>
            <a:pPr algn="just">
              <a:lnSpc>
                <a:spcPct val="80000"/>
              </a:lnSpc>
              <a:spcAft>
                <a:spcPts val="600"/>
              </a:spcAft>
            </a:pPr>
            <a:endParaRPr lang="en-US" sz="1000" b="1" dirty="0">
              <a:solidFill>
                <a:schemeClr val="bg1"/>
              </a:solidFill>
            </a:endParaRPr>
          </a:p>
          <a:p>
            <a:pPr algn="just" defTabSz="738188">
              <a:lnSpc>
                <a:spcPct val="80000"/>
              </a:lnSpc>
              <a:spcAft>
                <a:spcPts val="600"/>
              </a:spcAft>
            </a:pPr>
            <a:r>
              <a:rPr lang="en-US" sz="4000" b="1" dirty="0">
                <a:solidFill>
                  <a:srgbClr val="FFC000"/>
                </a:solidFill>
              </a:rPr>
              <a:t>2. </a:t>
            </a:r>
            <a:r>
              <a:rPr lang="en-US" sz="4000" b="1" dirty="0">
                <a:solidFill>
                  <a:schemeClr val="bg1"/>
                </a:solidFill>
              </a:rPr>
              <a:t>	Esther - The symbol of purity. </a:t>
            </a:r>
          </a:p>
          <a:p>
            <a:pPr algn="just" defTabSz="738188">
              <a:lnSpc>
                <a:spcPct val="80000"/>
              </a:lnSpc>
              <a:spcAft>
                <a:spcPts val="600"/>
              </a:spcAft>
            </a:pPr>
            <a:r>
              <a:rPr lang="en-US" sz="4000" b="1" dirty="0">
                <a:solidFill>
                  <a:schemeClr val="bg1"/>
                </a:solidFill>
              </a:rPr>
              <a:t>	(Esther 1:1-2, Eph 5:26-27, Matthew 5:8)</a:t>
            </a:r>
          </a:p>
          <a:p>
            <a:pPr algn="just" defTabSz="738188">
              <a:lnSpc>
                <a:spcPct val="80000"/>
              </a:lnSpc>
              <a:spcAft>
                <a:spcPts val="600"/>
              </a:spcAft>
            </a:pPr>
            <a:endParaRPr lang="en-US" sz="1000" b="1" dirty="0">
              <a:solidFill>
                <a:schemeClr val="bg1"/>
              </a:solidFill>
            </a:endParaRPr>
          </a:p>
        </p:txBody>
      </p:sp>
    </p:spTree>
    <p:extLst>
      <p:ext uri="{BB962C8B-B14F-4D97-AF65-F5344CB8AC3E}">
        <p14:creationId xmlns:p14="http://schemas.microsoft.com/office/powerpoint/2010/main" val="268743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D23528E6-3318-F538-01D1-7D0BD533B64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97DD7B-D708-29AB-5586-E4911C19055C}"/>
              </a:ext>
            </a:extLst>
          </p:cNvPr>
          <p:cNvSpPr txBox="1"/>
          <p:nvPr/>
        </p:nvSpPr>
        <p:spPr>
          <a:xfrm>
            <a:off x="382562" y="458246"/>
            <a:ext cx="11426876" cy="4650504"/>
          </a:xfrm>
          <a:prstGeom prst="rect">
            <a:avLst/>
          </a:prstGeom>
          <a:noFill/>
        </p:spPr>
        <p:txBody>
          <a:bodyPr wrap="square" rtlCol="0">
            <a:spAutoFit/>
          </a:bodyPr>
          <a:lstStyle/>
          <a:p>
            <a:pPr algn="ctr">
              <a:spcAft>
                <a:spcPts val="600"/>
              </a:spcAft>
            </a:pPr>
            <a:r>
              <a:rPr lang="en-US" sz="4500" b="1" dirty="0">
                <a:solidFill>
                  <a:srgbClr val="FFC000"/>
                </a:solidFill>
                <a:latin typeface="Rockwell" panose="02060603020205020403" pitchFamily="18" charset="0"/>
              </a:rPr>
              <a:t>WHO IS ESTHER? </a:t>
            </a:r>
            <a:endParaRPr lang="en-US" sz="4500" b="1" dirty="0">
              <a:solidFill>
                <a:schemeClr val="bg1"/>
              </a:solidFill>
            </a:endParaRPr>
          </a:p>
          <a:p>
            <a:pPr algn="just" defTabSz="738188">
              <a:lnSpc>
                <a:spcPct val="80000"/>
              </a:lnSpc>
              <a:spcAft>
                <a:spcPts val="600"/>
              </a:spcAft>
            </a:pPr>
            <a:endParaRPr lang="en-US" sz="300" b="1" dirty="0">
              <a:solidFill>
                <a:schemeClr val="bg1"/>
              </a:solidFill>
            </a:endParaRPr>
          </a:p>
          <a:p>
            <a:pPr algn="just" defTabSz="738188">
              <a:lnSpc>
                <a:spcPct val="80000"/>
              </a:lnSpc>
              <a:spcAft>
                <a:spcPts val="600"/>
              </a:spcAft>
            </a:pPr>
            <a:r>
              <a:rPr lang="en-US" sz="4000" b="1" dirty="0">
                <a:solidFill>
                  <a:srgbClr val="FFC000"/>
                </a:solidFill>
              </a:rPr>
              <a:t>1. </a:t>
            </a:r>
            <a:r>
              <a:rPr lang="en-US" sz="4000" b="1" dirty="0">
                <a:solidFill>
                  <a:schemeClr val="bg1"/>
                </a:solidFill>
              </a:rPr>
              <a:t>	Esther - The Predestinated Queen. </a:t>
            </a:r>
          </a:p>
          <a:p>
            <a:pPr algn="just" defTabSz="738188">
              <a:lnSpc>
                <a:spcPct val="80000"/>
              </a:lnSpc>
              <a:spcAft>
                <a:spcPts val="600"/>
              </a:spcAft>
            </a:pPr>
            <a:r>
              <a:rPr lang="en-US" sz="4000" b="1" dirty="0">
                <a:solidFill>
                  <a:schemeClr val="bg1"/>
                </a:solidFill>
              </a:rPr>
              <a:t>     	(Est. 1:9-12, Est. 2:1, Eph. 1:1-4, Rom. 8:28)</a:t>
            </a:r>
          </a:p>
          <a:p>
            <a:pPr algn="just">
              <a:lnSpc>
                <a:spcPct val="80000"/>
              </a:lnSpc>
              <a:spcAft>
                <a:spcPts val="600"/>
              </a:spcAft>
            </a:pPr>
            <a:endParaRPr lang="en-US" sz="1000" b="1" dirty="0">
              <a:solidFill>
                <a:schemeClr val="bg1"/>
              </a:solidFill>
            </a:endParaRPr>
          </a:p>
          <a:p>
            <a:pPr algn="just" defTabSz="738188">
              <a:lnSpc>
                <a:spcPct val="80000"/>
              </a:lnSpc>
              <a:spcAft>
                <a:spcPts val="600"/>
              </a:spcAft>
            </a:pPr>
            <a:r>
              <a:rPr lang="en-US" sz="4000" b="1" dirty="0">
                <a:solidFill>
                  <a:srgbClr val="FFC000"/>
                </a:solidFill>
              </a:rPr>
              <a:t>2. </a:t>
            </a:r>
            <a:r>
              <a:rPr lang="en-US" sz="4000" b="1" dirty="0">
                <a:solidFill>
                  <a:schemeClr val="bg1"/>
                </a:solidFill>
              </a:rPr>
              <a:t>	Esther - The symbol of purity. </a:t>
            </a:r>
          </a:p>
          <a:p>
            <a:pPr algn="just" defTabSz="738188">
              <a:lnSpc>
                <a:spcPct val="80000"/>
              </a:lnSpc>
              <a:spcAft>
                <a:spcPts val="600"/>
              </a:spcAft>
            </a:pPr>
            <a:r>
              <a:rPr lang="en-US" sz="4000" b="1" dirty="0">
                <a:solidFill>
                  <a:schemeClr val="bg1"/>
                </a:solidFill>
              </a:rPr>
              <a:t>	(Esther 1:1-2, Eph 5:26-27, Matthew 5:8)</a:t>
            </a:r>
          </a:p>
          <a:p>
            <a:pPr algn="just" defTabSz="738188">
              <a:lnSpc>
                <a:spcPct val="80000"/>
              </a:lnSpc>
              <a:spcAft>
                <a:spcPts val="600"/>
              </a:spcAft>
            </a:pPr>
            <a:endParaRPr lang="en-US" sz="1000" b="1" dirty="0">
              <a:solidFill>
                <a:schemeClr val="bg1"/>
              </a:solidFill>
            </a:endParaRPr>
          </a:p>
          <a:p>
            <a:pPr algn="just" defTabSz="738188">
              <a:lnSpc>
                <a:spcPct val="80000"/>
              </a:lnSpc>
              <a:spcAft>
                <a:spcPts val="600"/>
              </a:spcAft>
            </a:pPr>
            <a:r>
              <a:rPr lang="en-US" sz="3600" b="1" dirty="0">
                <a:solidFill>
                  <a:srgbClr val="FFC000"/>
                </a:solidFill>
              </a:rPr>
              <a:t>3. </a:t>
            </a:r>
            <a:r>
              <a:rPr lang="en-US" sz="3600" b="1" dirty="0">
                <a:solidFill>
                  <a:schemeClr val="bg1"/>
                </a:solidFill>
              </a:rPr>
              <a:t>	</a:t>
            </a:r>
            <a:r>
              <a:rPr lang="en-US" sz="4000" b="1" dirty="0">
                <a:solidFill>
                  <a:schemeClr val="bg1"/>
                </a:solidFill>
              </a:rPr>
              <a:t>Esther - The orphan found in strange land. 	(Esther 2:7, Psalm 75:6-7)</a:t>
            </a:r>
          </a:p>
        </p:txBody>
      </p:sp>
    </p:spTree>
    <p:extLst>
      <p:ext uri="{BB962C8B-B14F-4D97-AF65-F5344CB8AC3E}">
        <p14:creationId xmlns:p14="http://schemas.microsoft.com/office/powerpoint/2010/main" val="122010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6D4FA875-8627-024A-A3EE-4A8A884E97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EF48A9-93D2-A2F5-8DA3-6BE9B51A07AD}"/>
              </a:ext>
            </a:extLst>
          </p:cNvPr>
          <p:cNvSpPr txBox="1"/>
          <p:nvPr/>
        </p:nvSpPr>
        <p:spPr>
          <a:xfrm>
            <a:off x="382562" y="546737"/>
            <a:ext cx="11426876" cy="6052426"/>
          </a:xfrm>
          <a:prstGeom prst="rect">
            <a:avLst/>
          </a:prstGeom>
          <a:noFill/>
        </p:spPr>
        <p:txBody>
          <a:bodyPr wrap="square" rtlCol="0">
            <a:spAutoFit/>
          </a:bodyPr>
          <a:lstStyle/>
          <a:p>
            <a:pPr algn="ctr">
              <a:spcAft>
                <a:spcPts val="600"/>
              </a:spcAft>
            </a:pPr>
            <a:r>
              <a:rPr lang="en-US" sz="4500" b="1" dirty="0">
                <a:solidFill>
                  <a:srgbClr val="FFC000"/>
                </a:solidFill>
                <a:latin typeface="Rockwell" panose="02060603020205020403" pitchFamily="18" charset="0"/>
              </a:rPr>
              <a:t>WHO IS ESTHER? </a:t>
            </a:r>
            <a:endParaRPr lang="en-US" sz="4500" b="1" dirty="0">
              <a:solidFill>
                <a:schemeClr val="bg1"/>
              </a:solidFill>
            </a:endParaRPr>
          </a:p>
          <a:p>
            <a:pPr algn="just" defTabSz="738188">
              <a:lnSpc>
                <a:spcPct val="80000"/>
              </a:lnSpc>
              <a:spcAft>
                <a:spcPts val="600"/>
              </a:spcAft>
            </a:pPr>
            <a:endParaRPr lang="en-US" sz="300" b="1" dirty="0">
              <a:solidFill>
                <a:schemeClr val="bg1"/>
              </a:solidFill>
            </a:endParaRPr>
          </a:p>
          <a:p>
            <a:pPr algn="just" defTabSz="738188">
              <a:lnSpc>
                <a:spcPct val="80000"/>
              </a:lnSpc>
              <a:spcAft>
                <a:spcPts val="600"/>
              </a:spcAft>
            </a:pPr>
            <a:r>
              <a:rPr lang="en-US" sz="4000" b="1" dirty="0">
                <a:solidFill>
                  <a:srgbClr val="FFC000"/>
                </a:solidFill>
              </a:rPr>
              <a:t>1. </a:t>
            </a:r>
            <a:r>
              <a:rPr lang="en-US" sz="4000" b="1" dirty="0">
                <a:solidFill>
                  <a:schemeClr val="bg1"/>
                </a:solidFill>
              </a:rPr>
              <a:t>	Esther - The Predestinated Queen. </a:t>
            </a:r>
          </a:p>
          <a:p>
            <a:pPr algn="just" defTabSz="738188">
              <a:lnSpc>
                <a:spcPct val="80000"/>
              </a:lnSpc>
              <a:spcAft>
                <a:spcPts val="600"/>
              </a:spcAft>
            </a:pPr>
            <a:r>
              <a:rPr lang="en-US" sz="4000" b="1" dirty="0">
                <a:solidFill>
                  <a:schemeClr val="bg1"/>
                </a:solidFill>
              </a:rPr>
              <a:t>     	(Est. 1:9-12, Est. 2:1, Eph. 1:1-4, Rom. 8:28)</a:t>
            </a:r>
          </a:p>
          <a:p>
            <a:pPr algn="just">
              <a:lnSpc>
                <a:spcPct val="80000"/>
              </a:lnSpc>
              <a:spcAft>
                <a:spcPts val="600"/>
              </a:spcAft>
            </a:pPr>
            <a:endParaRPr lang="en-US" sz="1000" b="1" dirty="0">
              <a:solidFill>
                <a:schemeClr val="bg1"/>
              </a:solidFill>
            </a:endParaRPr>
          </a:p>
          <a:p>
            <a:pPr algn="just" defTabSz="738188">
              <a:lnSpc>
                <a:spcPct val="80000"/>
              </a:lnSpc>
              <a:spcAft>
                <a:spcPts val="600"/>
              </a:spcAft>
            </a:pPr>
            <a:r>
              <a:rPr lang="en-US" sz="4000" b="1" dirty="0">
                <a:solidFill>
                  <a:srgbClr val="FFC000"/>
                </a:solidFill>
              </a:rPr>
              <a:t>2. </a:t>
            </a:r>
            <a:r>
              <a:rPr lang="en-US" sz="4000" b="1" dirty="0">
                <a:solidFill>
                  <a:schemeClr val="bg1"/>
                </a:solidFill>
              </a:rPr>
              <a:t>	Esther - The symbol of purity. </a:t>
            </a:r>
          </a:p>
          <a:p>
            <a:pPr algn="just" defTabSz="738188">
              <a:lnSpc>
                <a:spcPct val="80000"/>
              </a:lnSpc>
              <a:spcAft>
                <a:spcPts val="600"/>
              </a:spcAft>
            </a:pPr>
            <a:r>
              <a:rPr lang="en-US" sz="4000" b="1" dirty="0">
                <a:solidFill>
                  <a:schemeClr val="bg1"/>
                </a:solidFill>
              </a:rPr>
              <a:t>	(Esther 1:1-2, Eph 5:26-27, Matthew 5:8)</a:t>
            </a:r>
          </a:p>
          <a:p>
            <a:pPr algn="just" defTabSz="738188">
              <a:lnSpc>
                <a:spcPct val="80000"/>
              </a:lnSpc>
              <a:spcAft>
                <a:spcPts val="600"/>
              </a:spcAft>
            </a:pPr>
            <a:endParaRPr lang="en-US" sz="1000" b="1" dirty="0">
              <a:solidFill>
                <a:schemeClr val="bg1"/>
              </a:solidFill>
            </a:endParaRPr>
          </a:p>
          <a:p>
            <a:pPr algn="just" defTabSz="738188">
              <a:lnSpc>
                <a:spcPct val="80000"/>
              </a:lnSpc>
              <a:spcAft>
                <a:spcPts val="600"/>
              </a:spcAft>
            </a:pPr>
            <a:r>
              <a:rPr lang="en-US" sz="3600" b="1" dirty="0">
                <a:solidFill>
                  <a:srgbClr val="FFC000"/>
                </a:solidFill>
              </a:rPr>
              <a:t>3. </a:t>
            </a:r>
            <a:r>
              <a:rPr lang="en-US" sz="3600" b="1" dirty="0">
                <a:solidFill>
                  <a:schemeClr val="bg1"/>
                </a:solidFill>
              </a:rPr>
              <a:t>	</a:t>
            </a:r>
            <a:r>
              <a:rPr lang="en-US" sz="4000" b="1" dirty="0">
                <a:solidFill>
                  <a:schemeClr val="bg1"/>
                </a:solidFill>
              </a:rPr>
              <a:t>Esther - The orphan found in strange land. 	(Esther 2:7, Psalm 75:6-7)</a:t>
            </a:r>
          </a:p>
          <a:p>
            <a:pPr algn="just" defTabSz="738188">
              <a:lnSpc>
                <a:spcPct val="80000"/>
              </a:lnSpc>
              <a:spcAft>
                <a:spcPts val="600"/>
              </a:spcAft>
            </a:pPr>
            <a:endParaRPr lang="en-US" sz="1000" b="1" dirty="0">
              <a:solidFill>
                <a:schemeClr val="bg1"/>
              </a:solidFill>
            </a:endParaRPr>
          </a:p>
          <a:p>
            <a:pPr algn="just" defTabSz="738188">
              <a:lnSpc>
                <a:spcPct val="80000"/>
              </a:lnSpc>
              <a:spcAft>
                <a:spcPts val="600"/>
              </a:spcAft>
            </a:pPr>
            <a:r>
              <a:rPr lang="en-US" sz="4000" b="1" dirty="0">
                <a:solidFill>
                  <a:srgbClr val="FFC000"/>
                </a:solidFill>
              </a:rPr>
              <a:t>4. </a:t>
            </a:r>
            <a:r>
              <a:rPr lang="en-US" sz="4000" b="1" dirty="0">
                <a:solidFill>
                  <a:schemeClr val="bg1"/>
                </a:solidFill>
              </a:rPr>
              <a:t>	Esther - The Jewish captive. (Esther 2:6)</a:t>
            </a:r>
          </a:p>
          <a:p>
            <a:pPr algn="just" defTabSz="738188">
              <a:lnSpc>
                <a:spcPct val="80000"/>
              </a:lnSpc>
              <a:spcAft>
                <a:spcPts val="600"/>
              </a:spcAft>
            </a:pPr>
            <a:endParaRPr lang="en-US" sz="4500" b="1" dirty="0">
              <a:solidFill>
                <a:schemeClr val="bg1"/>
              </a:solidFill>
            </a:endParaRPr>
          </a:p>
        </p:txBody>
      </p:sp>
    </p:spTree>
    <p:extLst>
      <p:ext uri="{BB962C8B-B14F-4D97-AF65-F5344CB8AC3E}">
        <p14:creationId xmlns:p14="http://schemas.microsoft.com/office/powerpoint/2010/main" val="58796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A2F91FA1-D4DF-DA7C-958C-708F813FF6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54F091-DAE8-BDC7-9675-9C9EF54BB361}"/>
              </a:ext>
            </a:extLst>
          </p:cNvPr>
          <p:cNvSpPr txBox="1"/>
          <p:nvPr/>
        </p:nvSpPr>
        <p:spPr>
          <a:xfrm>
            <a:off x="382562" y="60040"/>
            <a:ext cx="11426876" cy="7391254"/>
          </a:xfrm>
          <a:prstGeom prst="rect">
            <a:avLst/>
          </a:prstGeom>
          <a:noFill/>
        </p:spPr>
        <p:txBody>
          <a:bodyPr wrap="square" rtlCol="0">
            <a:spAutoFit/>
          </a:bodyPr>
          <a:lstStyle/>
          <a:p>
            <a:pPr algn="ctr">
              <a:spcAft>
                <a:spcPts val="600"/>
              </a:spcAft>
            </a:pPr>
            <a:r>
              <a:rPr lang="en-US" sz="4500" b="1" dirty="0">
                <a:solidFill>
                  <a:srgbClr val="FFC000"/>
                </a:solidFill>
                <a:latin typeface="Rockwell" panose="02060603020205020403" pitchFamily="18" charset="0"/>
              </a:rPr>
              <a:t>WHO IS ESTHER? </a:t>
            </a:r>
            <a:endParaRPr lang="en-US" sz="4500" b="1" dirty="0">
              <a:solidFill>
                <a:schemeClr val="bg1"/>
              </a:solidFill>
            </a:endParaRPr>
          </a:p>
          <a:p>
            <a:pPr algn="just" defTabSz="738188">
              <a:lnSpc>
                <a:spcPct val="80000"/>
              </a:lnSpc>
              <a:spcAft>
                <a:spcPts val="600"/>
              </a:spcAft>
            </a:pPr>
            <a:endParaRPr lang="en-US" sz="300" b="1" dirty="0">
              <a:solidFill>
                <a:schemeClr val="bg1"/>
              </a:solidFill>
            </a:endParaRPr>
          </a:p>
          <a:p>
            <a:pPr algn="just" defTabSz="738188">
              <a:lnSpc>
                <a:spcPct val="80000"/>
              </a:lnSpc>
              <a:spcAft>
                <a:spcPts val="600"/>
              </a:spcAft>
            </a:pPr>
            <a:r>
              <a:rPr lang="en-US" sz="4000" b="1" dirty="0">
                <a:solidFill>
                  <a:srgbClr val="FFC000"/>
                </a:solidFill>
              </a:rPr>
              <a:t>1. </a:t>
            </a:r>
            <a:r>
              <a:rPr lang="en-US" sz="4000" b="1" dirty="0">
                <a:solidFill>
                  <a:schemeClr val="bg1"/>
                </a:solidFill>
              </a:rPr>
              <a:t>	Esther - The Predestinated Queen. </a:t>
            </a:r>
          </a:p>
          <a:p>
            <a:pPr algn="just" defTabSz="738188">
              <a:lnSpc>
                <a:spcPct val="80000"/>
              </a:lnSpc>
              <a:spcAft>
                <a:spcPts val="600"/>
              </a:spcAft>
            </a:pPr>
            <a:r>
              <a:rPr lang="en-US" sz="4000" b="1" dirty="0">
                <a:solidFill>
                  <a:schemeClr val="bg1"/>
                </a:solidFill>
              </a:rPr>
              <a:t>     	(Est. 1:9-12, Est. 2:1, Eph. 1:1-4, Rom. 8:28)</a:t>
            </a:r>
          </a:p>
          <a:p>
            <a:pPr algn="just">
              <a:lnSpc>
                <a:spcPct val="80000"/>
              </a:lnSpc>
              <a:spcAft>
                <a:spcPts val="600"/>
              </a:spcAft>
            </a:pPr>
            <a:endParaRPr lang="en-US" sz="1000" b="1" dirty="0">
              <a:solidFill>
                <a:schemeClr val="bg1"/>
              </a:solidFill>
            </a:endParaRPr>
          </a:p>
          <a:p>
            <a:pPr algn="just" defTabSz="738188">
              <a:lnSpc>
                <a:spcPct val="80000"/>
              </a:lnSpc>
              <a:spcAft>
                <a:spcPts val="600"/>
              </a:spcAft>
            </a:pPr>
            <a:r>
              <a:rPr lang="en-US" sz="4000" b="1" dirty="0">
                <a:solidFill>
                  <a:srgbClr val="FFC000"/>
                </a:solidFill>
              </a:rPr>
              <a:t>2. </a:t>
            </a:r>
            <a:r>
              <a:rPr lang="en-US" sz="4000" b="1" dirty="0">
                <a:solidFill>
                  <a:schemeClr val="bg1"/>
                </a:solidFill>
              </a:rPr>
              <a:t>	Esther - The symbol of purity. </a:t>
            </a:r>
          </a:p>
          <a:p>
            <a:pPr algn="just" defTabSz="738188">
              <a:lnSpc>
                <a:spcPct val="80000"/>
              </a:lnSpc>
              <a:spcAft>
                <a:spcPts val="600"/>
              </a:spcAft>
            </a:pPr>
            <a:r>
              <a:rPr lang="en-US" sz="4000" b="1" dirty="0">
                <a:solidFill>
                  <a:schemeClr val="bg1"/>
                </a:solidFill>
              </a:rPr>
              <a:t>	(Esther 1:1-2, Eph 5:26-27, Matthew 5:8)</a:t>
            </a:r>
          </a:p>
          <a:p>
            <a:pPr algn="just" defTabSz="738188">
              <a:lnSpc>
                <a:spcPct val="80000"/>
              </a:lnSpc>
              <a:spcAft>
                <a:spcPts val="600"/>
              </a:spcAft>
            </a:pPr>
            <a:endParaRPr lang="en-US" sz="1000" b="1" dirty="0">
              <a:solidFill>
                <a:schemeClr val="bg1"/>
              </a:solidFill>
            </a:endParaRPr>
          </a:p>
          <a:p>
            <a:pPr algn="just" defTabSz="738188">
              <a:lnSpc>
                <a:spcPct val="80000"/>
              </a:lnSpc>
              <a:spcAft>
                <a:spcPts val="600"/>
              </a:spcAft>
            </a:pPr>
            <a:r>
              <a:rPr lang="en-US" sz="3600" b="1" dirty="0">
                <a:solidFill>
                  <a:srgbClr val="FFC000"/>
                </a:solidFill>
              </a:rPr>
              <a:t>3. </a:t>
            </a:r>
            <a:r>
              <a:rPr lang="en-US" sz="3600" b="1" dirty="0">
                <a:solidFill>
                  <a:schemeClr val="bg1"/>
                </a:solidFill>
              </a:rPr>
              <a:t>	</a:t>
            </a:r>
            <a:r>
              <a:rPr lang="en-US" sz="4000" b="1" dirty="0">
                <a:solidFill>
                  <a:schemeClr val="bg1"/>
                </a:solidFill>
              </a:rPr>
              <a:t>Esther - The orphan found in strange land. 	(Esther 2:7, Psalm 75:6-7)</a:t>
            </a:r>
          </a:p>
          <a:p>
            <a:pPr algn="just" defTabSz="738188">
              <a:lnSpc>
                <a:spcPct val="80000"/>
              </a:lnSpc>
              <a:spcAft>
                <a:spcPts val="600"/>
              </a:spcAft>
            </a:pPr>
            <a:endParaRPr lang="en-US" sz="1000" b="1" dirty="0">
              <a:solidFill>
                <a:schemeClr val="bg1"/>
              </a:solidFill>
            </a:endParaRPr>
          </a:p>
          <a:p>
            <a:pPr algn="just" defTabSz="738188">
              <a:lnSpc>
                <a:spcPct val="80000"/>
              </a:lnSpc>
              <a:spcAft>
                <a:spcPts val="600"/>
              </a:spcAft>
            </a:pPr>
            <a:r>
              <a:rPr lang="en-US" sz="4000" b="1" dirty="0">
                <a:solidFill>
                  <a:srgbClr val="FFC000"/>
                </a:solidFill>
              </a:rPr>
              <a:t>4. </a:t>
            </a:r>
            <a:r>
              <a:rPr lang="en-US" sz="4000" b="1" dirty="0">
                <a:solidFill>
                  <a:schemeClr val="bg1"/>
                </a:solidFill>
              </a:rPr>
              <a:t>	Esther - The Jewish captive. (Esther 2:6)</a:t>
            </a:r>
          </a:p>
          <a:p>
            <a:pPr marL="742950" indent="-742950" algn="just" defTabSz="738188">
              <a:lnSpc>
                <a:spcPct val="80000"/>
              </a:lnSpc>
              <a:spcAft>
                <a:spcPts val="600"/>
              </a:spcAft>
              <a:buAutoNum type="arabicPeriod" startAt="4"/>
            </a:pPr>
            <a:endParaRPr lang="en-US" sz="1000" b="1" dirty="0">
              <a:solidFill>
                <a:schemeClr val="bg1"/>
              </a:solidFill>
            </a:endParaRPr>
          </a:p>
          <a:p>
            <a:pPr algn="just" defTabSz="738188">
              <a:lnSpc>
                <a:spcPct val="80000"/>
              </a:lnSpc>
              <a:spcAft>
                <a:spcPts val="600"/>
              </a:spcAft>
            </a:pPr>
            <a:r>
              <a:rPr lang="en-US" sz="4000" b="1" dirty="0">
                <a:solidFill>
                  <a:srgbClr val="FFC000"/>
                </a:solidFill>
              </a:rPr>
              <a:t>5. </a:t>
            </a:r>
            <a:r>
              <a:rPr lang="en-US" sz="4000" b="1" dirty="0">
                <a:solidFill>
                  <a:schemeClr val="bg1"/>
                </a:solidFill>
              </a:rPr>
              <a:t>	Esther - The Deliverer. </a:t>
            </a:r>
          </a:p>
          <a:p>
            <a:pPr algn="just" defTabSz="738188">
              <a:lnSpc>
                <a:spcPct val="80000"/>
              </a:lnSpc>
              <a:spcAft>
                <a:spcPts val="600"/>
              </a:spcAft>
            </a:pPr>
            <a:r>
              <a:rPr lang="en-US" sz="4000" b="1" dirty="0">
                <a:solidFill>
                  <a:schemeClr val="bg1"/>
                </a:solidFill>
              </a:rPr>
              <a:t>	(Esther. 4:14-17, Esther 5:1-8, Proverbs 28:1)</a:t>
            </a:r>
          </a:p>
          <a:p>
            <a:pPr marL="914400" indent="-914400" algn="just" defTabSz="738188">
              <a:lnSpc>
                <a:spcPct val="80000"/>
              </a:lnSpc>
              <a:spcAft>
                <a:spcPts val="600"/>
              </a:spcAft>
              <a:buAutoNum type="arabicPeriod" startAt="3"/>
            </a:pPr>
            <a:endParaRPr lang="en-US" sz="4500" b="1" dirty="0">
              <a:solidFill>
                <a:schemeClr val="bg1"/>
              </a:solidFill>
            </a:endParaRPr>
          </a:p>
        </p:txBody>
      </p:sp>
    </p:spTree>
    <p:extLst>
      <p:ext uri="{BB962C8B-B14F-4D97-AF65-F5344CB8AC3E}">
        <p14:creationId xmlns:p14="http://schemas.microsoft.com/office/powerpoint/2010/main" val="1107170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2631</TotalTime>
  <Words>730</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Copperplate Gothic Bold</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SUBMACHINE</dc:creator>
  <cp:lastModifiedBy>Emmanuel Phillip</cp:lastModifiedBy>
  <cp:revision>144</cp:revision>
  <dcterms:created xsi:type="dcterms:W3CDTF">2025-04-26T22:44:26Z</dcterms:created>
  <dcterms:modified xsi:type="dcterms:W3CDTF">2026-03-08T08:23:39Z</dcterms:modified>
</cp:coreProperties>
</file>